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718" r:id="rId2"/>
  </p:sldMasterIdLst>
  <p:notesMasterIdLst>
    <p:notesMasterId r:id="rId28"/>
  </p:notesMasterIdLst>
  <p:handoutMasterIdLst>
    <p:handoutMasterId r:id="rId29"/>
  </p:handoutMasterIdLst>
  <p:sldIdLst>
    <p:sldId id="842" r:id="rId3"/>
    <p:sldId id="1179" r:id="rId4"/>
    <p:sldId id="16873" r:id="rId5"/>
    <p:sldId id="456" r:id="rId6"/>
    <p:sldId id="16870" r:id="rId7"/>
    <p:sldId id="1214" r:id="rId8"/>
    <p:sldId id="16871" r:id="rId9"/>
    <p:sldId id="16872" r:id="rId10"/>
    <p:sldId id="1149" r:id="rId11"/>
    <p:sldId id="16227" r:id="rId12"/>
    <p:sldId id="16874" r:id="rId13"/>
    <p:sldId id="1210" r:id="rId14"/>
    <p:sldId id="1229" r:id="rId15"/>
    <p:sldId id="1213" r:id="rId16"/>
    <p:sldId id="1215" r:id="rId17"/>
    <p:sldId id="1208" r:id="rId18"/>
    <p:sldId id="1216" r:id="rId19"/>
    <p:sldId id="1212" r:id="rId20"/>
    <p:sldId id="1201" r:id="rId21"/>
    <p:sldId id="16880" r:id="rId22"/>
    <p:sldId id="16876" r:id="rId23"/>
    <p:sldId id="16877" r:id="rId24"/>
    <p:sldId id="1226" r:id="rId25"/>
    <p:sldId id="16878" r:id="rId26"/>
    <p:sldId id="16879" r:id="rId27"/>
  </p:sldIdLst>
  <p:sldSz cx="9144000" cy="6858000" type="screen4x3"/>
  <p:notesSz cx="7099300" cy="10234613"/>
  <p:defaultTex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 ham" initials="ah" lastIdx="1" clrIdx="0">
    <p:extLst>
      <p:ext uri="{19B8F6BF-5375-455C-9EA6-DF929625EA0E}">
        <p15:presenceInfo xmlns:p15="http://schemas.microsoft.com/office/powerpoint/2012/main" userId="704916b9dc771a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08339"/>
    <a:srgbClr val="5A752A"/>
    <a:srgbClr val="D74949"/>
    <a:srgbClr val="BFD094"/>
    <a:srgbClr val="DA5800"/>
    <a:srgbClr val="789C36"/>
    <a:srgbClr val="EAB268"/>
    <a:srgbClr val="EEB16E"/>
    <a:srgbClr val="92403E"/>
    <a:srgbClr val="98BE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484" autoAdjust="0"/>
    <p:restoredTop sz="80388" autoAdjust="0"/>
  </p:normalViewPr>
  <p:slideViewPr>
    <p:cSldViewPr snapToGrid="0">
      <p:cViewPr varScale="1">
        <p:scale>
          <a:sx n="72" d="100"/>
          <a:sy n="72" d="100"/>
        </p:scale>
        <p:origin x="78" y="31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1" d="100"/>
          <a:sy n="51" d="100"/>
        </p:scale>
        <p:origin x="460" y="64"/>
      </p:cViewPr>
      <p:guideLst>
        <p:guide orient="horz" pos="3224"/>
        <p:guide pos="223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9.xml"/><Relationship Id="rId1"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017695729250015E-2"/>
          <c:y val="2.9600781443679058E-2"/>
          <c:w val="0.88142753269452001"/>
          <c:h val="0.73063288886252054"/>
        </c:manualLayout>
      </c:layout>
      <c:barChart>
        <c:barDir val="col"/>
        <c:grouping val="clustered"/>
        <c:varyColors val="0"/>
        <c:ser>
          <c:idx val="0"/>
          <c:order val="0"/>
          <c:tx>
            <c:strRef>
              <c:f>Sheet1!$J$48</c:f>
              <c:strCache>
                <c:ptCount val="1"/>
                <c:pt idx="0">
                  <c:v>各年齢の認知症有病率が一定の場合（人数）</c:v>
                </c:pt>
              </c:strCache>
            </c:strRef>
          </c:tx>
          <c:spPr>
            <a:solidFill>
              <a:srgbClr val="FF6600"/>
            </a:solidFill>
            <a:ln>
              <a:solidFill>
                <a:schemeClr val="accent2"/>
              </a:solidFill>
            </a:ln>
            <a:effectLst/>
          </c:spPr>
          <c:invertIfNegative val="0"/>
          <c:dLbls>
            <c:dLbl>
              <c:idx val="0"/>
              <c:layout>
                <c:manualLayout>
                  <c:x val="-2.1676867880343703E-2"/>
                  <c:y val="0.1049482251184984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3BE-481A-BC73-01E23E3C5DE6}"/>
                </c:ext>
                <c:ext xmlns:c15="http://schemas.microsoft.com/office/drawing/2012/chart" uri="{CE6537A1-D6FC-4f65-9D91-7224C49458BB}">
                  <c15:layout/>
                </c:ext>
              </c:extLst>
            </c:dLbl>
            <c:dLbl>
              <c:idx val="1"/>
              <c:layout>
                <c:manualLayout>
                  <c:x val="-2.3344319255754743E-2"/>
                  <c:y val="0.1237850860372033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3BE-481A-BC73-01E23E3C5DE6}"/>
                </c:ext>
                <c:ext xmlns:c15="http://schemas.microsoft.com/office/drawing/2012/chart" uri="{CE6537A1-D6FC-4f65-9D91-7224C49458BB}">
                  <c15:layout/>
                </c:ext>
              </c:extLst>
            </c:dLbl>
            <c:dLbl>
              <c:idx val="2"/>
              <c:layout>
                <c:manualLayout>
                  <c:x val="-2.5011770631165796E-2"/>
                  <c:y val="0.1291670462996904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3BE-481A-BC73-01E23E3C5DE6}"/>
                </c:ext>
                <c:ext xmlns:c15="http://schemas.microsoft.com/office/drawing/2012/chart" uri="{CE6537A1-D6FC-4f65-9D91-7224C49458BB}">
                  <c15:layout/>
                </c:ext>
              </c:extLst>
            </c:dLbl>
            <c:dLbl>
              <c:idx val="3"/>
              <c:layout>
                <c:manualLayout>
                  <c:x val="-2.5011770631165855E-2"/>
                  <c:y val="0.1210941059059597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3BE-481A-BC73-01E23E3C5DE6}"/>
                </c:ext>
                <c:ext xmlns:c15="http://schemas.microsoft.com/office/drawing/2012/chart" uri="{CE6537A1-D6FC-4f65-9D91-7224C49458BB}">
                  <c15:layout/>
                </c:ext>
              </c:extLst>
            </c:dLbl>
            <c:dLbl>
              <c:idx val="4"/>
              <c:layout>
                <c:manualLayout>
                  <c:x val="-2.0009416504932636E-2"/>
                  <c:y val="0.1103301853809854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3BE-481A-BC73-01E23E3C5DE6}"/>
                </c:ext>
                <c:ext xmlns:c15="http://schemas.microsoft.com/office/drawing/2012/chart" uri="{CE6537A1-D6FC-4f65-9D91-7224C49458BB}">
                  <c15:layout/>
                </c:ext>
              </c:extLst>
            </c:dLbl>
            <c:dLbl>
              <c:idx val="5"/>
              <c:layout>
                <c:manualLayout>
                  <c:x val="-2.1676867880343689E-2"/>
                  <c:y val="9.68752847247677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3BE-481A-BC73-01E23E3C5DE6}"/>
                </c:ext>
                <c:ext xmlns:c15="http://schemas.microsoft.com/office/drawing/2012/chart" uri="{CE6537A1-D6FC-4f65-9D91-7224C49458BB}">
                  <c15:layout/>
                </c:ext>
              </c:extLst>
            </c:dLbl>
            <c:dLbl>
              <c:idx val="6"/>
              <c:layout>
                <c:manualLayout>
                  <c:x val="-2.3344319255754743E-2"/>
                  <c:y val="9.68752847247677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3BE-481A-BC73-01E23E3C5DE6}"/>
                </c:ext>
                <c:ext xmlns:c15="http://schemas.microsoft.com/office/drawing/2012/chart" uri="{CE6537A1-D6FC-4f65-9D91-7224C49458BB}">
                  <c15:layout/>
                </c:ext>
              </c:extLst>
            </c:dLbl>
            <c:spPr>
              <a:solidFill>
                <a:sysClr val="window" lastClr="FFFFFF"/>
              </a:solidFill>
              <a:ln>
                <a:noFill/>
              </a:ln>
              <a:effectLst/>
            </c:spPr>
            <c:txPr>
              <a:bodyPr rot="0" spcFirstLastPara="1" vertOverflow="ellipsis" vert="horz" wrap="square" anchor="ctr" anchorCtr="1"/>
              <a:lstStyle/>
              <a:p>
                <a:pPr>
                  <a:defRPr sz="1200" b="1" i="0" u="none" strike="noStrike" kern="1200" baseline="0">
                    <a:solidFill>
                      <a:srgbClr val="DA5800"/>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Sheet1!$I$49:$I$55</c:f>
              <c:numCache>
                <c:formatCode>General</c:formatCode>
                <c:ptCount val="7"/>
                <c:pt idx="0">
                  <c:v>2015</c:v>
                </c:pt>
                <c:pt idx="1">
                  <c:v>2020</c:v>
                </c:pt>
                <c:pt idx="2">
                  <c:v>2025</c:v>
                </c:pt>
                <c:pt idx="3">
                  <c:v>2030</c:v>
                </c:pt>
                <c:pt idx="4">
                  <c:v>2040</c:v>
                </c:pt>
                <c:pt idx="5">
                  <c:v>2050</c:v>
                </c:pt>
                <c:pt idx="6">
                  <c:v>2060</c:v>
                </c:pt>
              </c:numCache>
            </c:numRef>
          </c:cat>
          <c:val>
            <c:numRef>
              <c:f>Sheet1!$J$49:$J$55</c:f>
              <c:numCache>
                <c:formatCode>#,##0_);[Red]\(#,##0\)</c:formatCode>
                <c:ptCount val="7"/>
                <c:pt idx="0">
                  <c:v>517</c:v>
                </c:pt>
                <c:pt idx="1">
                  <c:v>602</c:v>
                </c:pt>
                <c:pt idx="2">
                  <c:v>675</c:v>
                </c:pt>
                <c:pt idx="3">
                  <c:v>744</c:v>
                </c:pt>
                <c:pt idx="4">
                  <c:v>802</c:v>
                </c:pt>
                <c:pt idx="5">
                  <c:v>797</c:v>
                </c:pt>
                <c:pt idx="6">
                  <c:v>850</c:v>
                </c:pt>
              </c:numCache>
            </c:numRef>
          </c:val>
          <c:extLst xmlns:c16r2="http://schemas.microsoft.com/office/drawing/2015/06/chart">
            <c:ext xmlns:c16="http://schemas.microsoft.com/office/drawing/2014/chart" uri="{C3380CC4-5D6E-409C-BE32-E72D297353CC}">
              <c16:uniqueId val="{00000007-43BE-481A-BC73-01E23E3C5DE6}"/>
            </c:ext>
          </c:extLst>
        </c:ser>
        <c:ser>
          <c:idx val="1"/>
          <c:order val="1"/>
          <c:tx>
            <c:strRef>
              <c:f>Sheet1!$K$48</c:f>
              <c:strCache>
                <c:ptCount val="1"/>
                <c:pt idx="0">
                  <c:v>各年齢の認知症有病率が上昇する場合（人数）</c:v>
                </c:pt>
              </c:strCache>
            </c:strRef>
          </c:tx>
          <c:spPr>
            <a:solidFill>
              <a:schemeClr val="accent5"/>
            </a:solidFill>
            <a:ln>
              <a:noFill/>
            </a:ln>
            <a:effectLst/>
          </c:spPr>
          <c:invertIfNegative val="0"/>
          <c:dLbls>
            <c:dLbl>
              <c:idx val="0"/>
              <c:layout>
                <c:manualLayout>
                  <c:x val="1.8341965129521583E-2"/>
                  <c:y val="8.07294039373055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3BE-481A-BC73-01E23E3C5DE6}"/>
                </c:ext>
                <c:ext xmlns:c15="http://schemas.microsoft.com/office/drawing/2012/chart" uri="{CE6537A1-D6FC-4f65-9D91-7224C49458BB}">
                  <c15:layout/>
                </c:ext>
              </c:extLst>
            </c:dLbl>
            <c:dLbl>
              <c:idx val="1"/>
              <c:layout>
                <c:manualLayout>
                  <c:x val="1.6674513754110529E-2"/>
                  <c:y val="2.152784104994840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3BE-481A-BC73-01E23E3C5DE6}"/>
                </c:ext>
                <c:ext xmlns:c15="http://schemas.microsoft.com/office/drawing/2012/chart" uri="{CE6537A1-D6FC-4f65-9D91-7224C49458BB}">
                  <c15:layout/>
                </c:ext>
              </c:extLst>
            </c:dLbl>
            <c:dLbl>
              <c:idx val="2"/>
              <c:layout>
                <c:manualLayout>
                  <c:x val="1.667451375411047E-2"/>
                  <c:y val="1.076392052497420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3BE-481A-BC73-01E23E3C5DE6}"/>
                </c:ext>
                <c:ext xmlns:c15="http://schemas.microsoft.com/office/drawing/2012/chart" uri="{CE6537A1-D6FC-4f65-9D91-7224C49458BB}">
                  <c15:layout/>
                </c:ext>
              </c:extLst>
            </c:dLbl>
            <c:dLbl>
              <c:idx val="3"/>
              <c:layout>
                <c:manualLayout>
                  <c:x val="2.0009416504932574E-2"/>
                  <c:y val="1.883686091870485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43BE-481A-BC73-01E23E3C5DE6}"/>
                </c:ext>
                <c:ext xmlns:c15="http://schemas.microsoft.com/office/drawing/2012/chart" uri="{CE6537A1-D6FC-4f65-9D91-7224C49458BB}">
                  <c15:layout/>
                </c:ext>
              </c:extLst>
            </c:dLbl>
            <c:dLbl>
              <c:idx val="4"/>
              <c:layout>
                <c:manualLayout>
                  <c:x val="2.1676867880343689E-2"/>
                  <c:y val="3.76737218374097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43BE-481A-BC73-01E23E3C5DE6}"/>
                </c:ext>
                <c:ext xmlns:c15="http://schemas.microsoft.com/office/drawing/2012/chart" uri="{CE6537A1-D6FC-4f65-9D91-7224C49458BB}">
                  <c15:layout/>
                </c:ext>
              </c:extLst>
            </c:dLbl>
            <c:dLbl>
              <c:idx val="5"/>
              <c:layout>
                <c:manualLayout>
                  <c:x val="2.8346673381987902E-2"/>
                  <c:y val="3.229176157492260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43BE-481A-BC73-01E23E3C5DE6}"/>
                </c:ext>
                <c:ext xmlns:c15="http://schemas.microsoft.com/office/drawing/2012/chart" uri="{CE6537A1-D6FC-4f65-9D91-7224C49458BB}">
                  <c15:layout/>
                </c:ext>
              </c:extLst>
            </c:dLbl>
            <c:dLbl>
              <c:idx val="6"/>
              <c:layout>
                <c:manualLayout>
                  <c:x val="3.027592775287688E-2"/>
                  <c:y val="2.690980131243545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43BE-481A-BC73-01E23E3C5DE6}"/>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1" i="0" u="none" strike="noStrike" kern="1200" baseline="0">
                    <a:solidFill>
                      <a:schemeClr val="accent1">
                        <a:lumMod val="7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Sheet1!$I$49:$I$55</c:f>
              <c:numCache>
                <c:formatCode>General</c:formatCode>
                <c:ptCount val="7"/>
                <c:pt idx="0">
                  <c:v>2015</c:v>
                </c:pt>
                <c:pt idx="1">
                  <c:v>2020</c:v>
                </c:pt>
                <c:pt idx="2">
                  <c:v>2025</c:v>
                </c:pt>
                <c:pt idx="3">
                  <c:v>2030</c:v>
                </c:pt>
                <c:pt idx="4">
                  <c:v>2040</c:v>
                </c:pt>
                <c:pt idx="5">
                  <c:v>2050</c:v>
                </c:pt>
                <c:pt idx="6">
                  <c:v>2060</c:v>
                </c:pt>
              </c:numCache>
            </c:numRef>
          </c:cat>
          <c:val>
            <c:numRef>
              <c:f>Sheet1!$K$49:$K$55</c:f>
              <c:numCache>
                <c:formatCode>#,##0_);[Red]\(#,##0\)</c:formatCode>
                <c:ptCount val="7"/>
                <c:pt idx="0">
                  <c:v>525</c:v>
                </c:pt>
                <c:pt idx="1">
                  <c:v>631</c:v>
                </c:pt>
                <c:pt idx="2">
                  <c:v>730</c:v>
                </c:pt>
                <c:pt idx="3">
                  <c:v>830</c:v>
                </c:pt>
                <c:pt idx="4">
                  <c:v>953</c:v>
                </c:pt>
                <c:pt idx="5">
                  <c:v>1016</c:v>
                </c:pt>
                <c:pt idx="6">
                  <c:v>1154</c:v>
                </c:pt>
              </c:numCache>
            </c:numRef>
          </c:val>
          <c:extLst xmlns:c16r2="http://schemas.microsoft.com/office/drawing/2015/06/chart">
            <c:ext xmlns:c16="http://schemas.microsoft.com/office/drawing/2014/chart" uri="{C3380CC4-5D6E-409C-BE32-E72D297353CC}">
              <c16:uniqueId val="{0000000F-43BE-481A-BC73-01E23E3C5DE6}"/>
            </c:ext>
          </c:extLst>
        </c:ser>
        <c:dLbls>
          <c:showLegendKey val="0"/>
          <c:showVal val="0"/>
          <c:showCatName val="0"/>
          <c:showSerName val="0"/>
          <c:showPercent val="0"/>
          <c:showBubbleSize val="0"/>
        </c:dLbls>
        <c:gapWidth val="219"/>
        <c:overlap val="-27"/>
        <c:axId val="348628112"/>
        <c:axId val="348630072"/>
      </c:barChart>
      <c:lineChart>
        <c:grouping val="standard"/>
        <c:varyColors val="0"/>
        <c:ser>
          <c:idx val="2"/>
          <c:order val="2"/>
          <c:tx>
            <c:strRef>
              <c:f>Sheet1!$L$48</c:f>
              <c:strCache>
                <c:ptCount val="1"/>
                <c:pt idx="0">
                  <c:v>各年齢の認知症有病率が一定の場合（率）</c:v>
                </c:pt>
              </c:strCache>
            </c:strRef>
          </c:tx>
          <c:spPr>
            <a:ln w="22225" cap="rnd">
              <a:solidFill>
                <a:schemeClr val="accent2"/>
              </a:solidFill>
              <a:round/>
            </a:ln>
            <a:effectLst/>
          </c:spPr>
          <c:marker>
            <c:symbol val="circle"/>
            <c:size val="7"/>
            <c:spPr>
              <a:solidFill>
                <a:schemeClr val="accent2"/>
              </a:solidFill>
              <a:ln w="9525">
                <a:noFill/>
              </a:ln>
              <a:effectLst/>
            </c:spPr>
          </c:marker>
          <c:dLbls>
            <c:dLbl>
              <c:idx val="0"/>
              <c:layout>
                <c:manualLayout>
                  <c:x val="0"/>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43BE-481A-BC73-01E23E3C5DE6}"/>
                </c:ext>
                <c:ext xmlns:c15="http://schemas.microsoft.com/office/drawing/2012/chart" uri="{CE6537A1-D6FC-4f65-9D91-7224C49458BB}">
                  <c15:layout/>
                </c:ext>
              </c:extLst>
            </c:dLbl>
            <c:dLbl>
              <c:idx val="1"/>
              <c:layout>
                <c:manualLayout>
                  <c:x val="0"/>
                  <c:y val="-4.9334065828126808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43BE-481A-BC73-01E23E3C5DE6}"/>
                </c:ext>
                <c:ext xmlns:c15="http://schemas.microsoft.com/office/drawing/2012/chart" uri="{CE6537A1-D6FC-4f65-9D91-7224C49458BB}">
                  <c15:layout/>
                </c:ext>
              </c:extLst>
            </c:dLbl>
            <c:dLbl>
              <c:idx val="2"/>
              <c:layout>
                <c:manualLayout>
                  <c:x val="5.0023541262330983E-3"/>
                  <c:y val="5.381960262487051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43BE-481A-BC73-01E23E3C5DE6}"/>
                </c:ext>
                <c:ext xmlns:c15="http://schemas.microsoft.com/office/drawing/2012/chart" uri="{CE6537A1-D6FC-4f65-9D91-7224C49458BB}">
                  <c15:layout/>
                </c:ext>
              </c:extLst>
            </c:dLbl>
            <c:dLbl>
              <c:idx val="3"/>
              <c:layout>
                <c:manualLayout>
                  <c:x val="-6.1139177480076486E-17"/>
                  <c:y val="-2.960078144367905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43BE-481A-BC73-01E23E3C5DE6}"/>
                </c:ext>
                <c:ext xmlns:c15="http://schemas.microsoft.com/office/drawing/2012/chart" uri="{CE6537A1-D6FC-4f65-9D91-7224C49458BB}">
                  <c15:layout/>
                </c:ext>
              </c:extLst>
            </c:dLbl>
            <c:dLbl>
              <c:idx val="4"/>
              <c:layout>
                <c:manualLayout>
                  <c:x val="-4.0018833009865272E-2"/>
                  <c:y val="-4.30556820998968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43BE-481A-BC73-01E23E3C5DE6}"/>
                </c:ext>
                <c:ext xmlns:c15="http://schemas.microsoft.com/office/drawing/2012/chart" uri="{CE6537A1-D6FC-4f65-9D91-7224C49458BB}">
                  <c15:layout/>
                </c:ext>
              </c:extLst>
            </c:dLbl>
            <c:dLbl>
              <c:idx val="5"/>
              <c:layout>
                <c:manualLayout>
                  <c:x val="-3.0014124757398956E-2"/>
                  <c:y val="-6.458352314984520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43BE-481A-BC73-01E23E3C5DE6}"/>
                </c:ext>
                <c:ext xmlns:c15="http://schemas.microsoft.com/office/drawing/2012/chart" uri="{CE6537A1-D6FC-4f65-9D91-7224C49458BB}">
                  <c15:layout/>
                </c:ext>
              </c:extLst>
            </c:dLbl>
            <c:dLbl>
              <c:idx val="6"/>
              <c:layout>
                <c:manualLayout>
                  <c:x val="-1.2578613860523179E-2"/>
                  <c:y val="-5.376344086021508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43BE-481A-BC73-01E23E3C5DE6}"/>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accent2">
                        <a:lumMod val="7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Sheet1!$I$49:$I$55</c:f>
              <c:numCache>
                <c:formatCode>General</c:formatCode>
                <c:ptCount val="7"/>
                <c:pt idx="0">
                  <c:v>2015</c:v>
                </c:pt>
                <c:pt idx="1">
                  <c:v>2020</c:v>
                </c:pt>
                <c:pt idx="2">
                  <c:v>2025</c:v>
                </c:pt>
                <c:pt idx="3">
                  <c:v>2030</c:v>
                </c:pt>
                <c:pt idx="4">
                  <c:v>2040</c:v>
                </c:pt>
                <c:pt idx="5">
                  <c:v>2050</c:v>
                </c:pt>
                <c:pt idx="6">
                  <c:v>2060</c:v>
                </c:pt>
              </c:numCache>
            </c:numRef>
          </c:cat>
          <c:val>
            <c:numRef>
              <c:f>Sheet1!$L$49:$L$55</c:f>
              <c:numCache>
                <c:formatCode>0.0</c:formatCode>
                <c:ptCount val="7"/>
                <c:pt idx="0">
                  <c:v>15.7</c:v>
                </c:pt>
                <c:pt idx="1">
                  <c:v>17.2</c:v>
                </c:pt>
                <c:pt idx="2">
                  <c:v>19</c:v>
                </c:pt>
                <c:pt idx="3">
                  <c:v>20.8</c:v>
                </c:pt>
                <c:pt idx="4">
                  <c:v>21.4</c:v>
                </c:pt>
                <c:pt idx="5">
                  <c:v>21.8</c:v>
                </c:pt>
                <c:pt idx="6">
                  <c:v>25.3</c:v>
                </c:pt>
              </c:numCache>
            </c:numRef>
          </c:val>
          <c:smooth val="0"/>
          <c:extLst xmlns:c16r2="http://schemas.microsoft.com/office/drawing/2015/06/chart">
            <c:ext xmlns:c16="http://schemas.microsoft.com/office/drawing/2014/chart" uri="{C3380CC4-5D6E-409C-BE32-E72D297353CC}">
              <c16:uniqueId val="{00000017-43BE-481A-BC73-01E23E3C5DE6}"/>
            </c:ext>
          </c:extLst>
        </c:ser>
        <c:ser>
          <c:idx val="3"/>
          <c:order val="3"/>
          <c:tx>
            <c:strRef>
              <c:f>Sheet1!$M$48</c:f>
              <c:strCache>
                <c:ptCount val="1"/>
                <c:pt idx="0">
                  <c:v>各年齢の認知症有病率が上昇する場合（率）</c:v>
                </c:pt>
              </c:strCache>
            </c:strRef>
          </c:tx>
          <c:spPr>
            <a:ln w="22225" cap="rnd">
              <a:solidFill>
                <a:schemeClr val="accent6"/>
              </a:solidFill>
              <a:round/>
            </a:ln>
            <a:effectLst/>
          </c:spPr>
          <c:marker>
            <c:symbol val="square"/>
            <c:size val="7"/>
            <c:spPr>
              <a:solidFill>
                <a:schemeClr val="accent6"/>
              </a:solidFill>
              <a:ln w="6350">
                <a:solidFill>
                  <a:schemeClr val="accent6"/>
                </a:solidFill>
              </a:ln>
              <a:effectLst/>
            </c:spPr>
          </c:marker>
          <c:dLbls>
            <c:dLbl>
              <c:idx val="0"/>
              <c:layout>
                <c:manualLayout>
                  <c:x val="-4.0018833009865272E-2"/>
                  <c:y val="-6.996548341233231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43BE-481A-BC73-01E23E3C5DE6}"/>
                </c:ext>
                <c:ext xmlns:c15="http://schemas.microsoft.com/office/drawing/2012/chart" uri="{CE6537A1-D6FC-4f65-9D91-7224C49458BB}">
                  <c15:layout/>
                </c:ext>
              </c:extLst>
            </c:dLbl>
            <c:dLbl>
              <c:idx val="1"/>
              <c:layout>
                <c:manualLayout>
                  <c:x val="-4.1686284385276329E-2"/>
                  <c:y val="-4.84376423623839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43BE-481A-BC73-01E23E3C5DE6}"/>
                </c:ext>
                <c:ext xmlns:c15="http://schemas.microsoft.com/office/drawing/2012/chart" uri="{CE6537A1-D6FC-4f65-9D91-7224C49458BB}">
                  <c15:layout/>
                </c:ext>
              </c:extLst>
            </c:dLbl>
            <c:dLbl>
              <c:idx val="2"/>
              <c:layout>
                <c:manualLayout>
                  <c:x val="-4.3353735760687441E-2"/>
                  <c:y val="-5.651058275611456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43BE-481A-BC73-01E23E3C5DE6}"/>
                </c:ext>
                <c:ext xmlns:c15="http://schemas.microsoft.com/office/drawing/2012/chart" uri="{CE6537A1-D6FC-4f65-9D91-7224C49458BB}">
                  <c15:layout/>
                </c:ext>
              </c:extLst>
            </c:dLbl>
            <c:dLbl>
              <c:idx val="3"/>
              <c:layout>
                <c:manualLayout>
                  <c:x val="-4.1686284385276384E-2"/>
                  <c:y val="-5.3819602624871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43BE-481A-BC73-01E23E3C5DE6}"/>
                </c:ext>
                <c:ext xmlns:c15="http://schemas.microsoft.com/office/drawing/2012/chart" uri="{CE6537A1-D6FC-4f65-9D91-7224C49458BB}">
                  <c15:layout/>
                </c:ext>
              </c:extLst>
            </c:dLbl>
            <c:dLbl>
              <c:idx val="4"/>
              <c:layout>
                <c:manualLayout>
                  <c:x val="-4.668863851150961E-2"/>
                  <c:y val="-5.3819602624871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43BE-481A-BC73-01E23E3C5DE6}"/>
                </c:ext>
                <c:ext xmlns:c15="http://schemas.microsoft.com/office/drawing/2012/chart" uri="{CE6537A1-D6FC-4f65-9D91-7224C49458BB}">
                  <c15:layout/>
                </c:ext>
              </c:extLst>
            </c:dLbl>
            <c:dLbl>
              <c:idx val="5"/>
              <c:layout>
                <c:manualLayout>
                  <c:x val="-4.5021187136098428E-2"/>
                  <c:y val="-6.458352314984520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D-43BE-481A-BC73-01E23E3C5DE6}"/>
                </c:ext>
                <c:ext xmlns:c15="http://schemas.microsoft.com/office/drawing/2012/chart" uri="{CE6537A1-D6FC-4f65-9D91-7224C49458BB}">
                  <c15:layout/>
                </c:ext>
              </c:extLst>
            </c:dLbl>
            <c:dLbl>
              <c:idx val="6"/>
              <c:layout>
                <c:manualLayout>
                  <c:x val="-3.5016478883632116E-2"/>
                  <c:y val="-5.920156288735811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43BE-481A-BC73-01E23E3C5DE6}"/>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accent6">
                        <a:lumMod val="7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Sheet1!$I$49:$I$55</c:f>
              <c:numCache>
                <c:formatCode>General</c:formatCode>
                <c:ptCount val="7"/>
                <c:pt idx="0">
                  <c:v>2015</c:v>
                </c:pt>
                <c:pt idx="1">
                  <c:v>2020</c:v>
                </c:pt>
                <c:pt idx="2">
                  <c:v>2025</c:v>
                </c:pt>
                <c:pt idx="3">
                  <c:v>2030</c:v>
                </c:pt>
                <c:pt idx="4">
                  <c:v>2040</c:v>
                </c:pt>
                <c:pt idx="5">
                  <c:v>2050</c:v>
                </c:pt>
                <c:pt idx="6">
                  <c:v>2060</c:v>
                </c:pt>
              </c:numCache>
            </c:numRef>
          </c:cat>
          <c:val>
            <c:numRef>
              <c:f>Sheet1!$M$49:$M$55</c:f>
              <c:numCache>
                <c:formatCode>0.0</c:formatCode>
                <c:ptCount val="7"/>
                <c:pt idx="0">
                  <c:v>16</c:v>
                </c:pt>
                <c:pt idx="1">
                  <c:v>18</c:v>
                </c:pt>
                <c:pt idx="2">
                  <c:v>20.6</c:v>
                </c:pt>
                <c:pt idx="3">
                  <c:v>23.2</c:v>
                </c:pt>
                <c:pt idx="4">
                  <c:v>25.4</c:v>
                </c:pt>
                <c:pt idx="5">
                  <c:v>27.8</c:v>
                </c:pt>
                <c:pt idx="6">
                  <c:v>34.299999999999997</c:v>
                </c:pt>
              </c:numCache>
            </c:numRef>
          </c:val>
          <c:smooth val="0"/>
          <c:extLst xmlns:c16r2="http://schemas.microsoft.com/office/drawing/2015/06/chart">
            <c:ext xmlns:c16="http://schemas.microsoft.com/office/drawing/2014/chart" uri="{C3380CC4-5D6E-409C-BE32-E72D297353CC}">
              <c16:uniqueId val="{0000001F-43BE-481A-BC73-01E23E3C5DE6}"/>
            </c:ext>
          </c:extLst>
        </c:ser>
        <c:dLbls>
          <c:showLegendKey val="0"/>
          <c:showVal val="0"/>
          <c:showCatName val="0"/>
          <c:showSerName val="0"/>
          <c:showPercent val="0"/>
          <c:showBubbleSize val="0"/>
        </c:dLbls>
        <c:marker val="1"/>
        <c:smooth val="0"/>
        <c:axId val="351395144"/>
        <c:axId val="348630464"/>
      </c:lineChart>
      <c:catAx>
        <c:axId val="348628112"/>
        <c:scaling>
          <c:orientation val="minMax"/>
        </c:scaling>
        <c:delete val="0"/>
        <c:axPos val="b"/>
        <c:numFmt formatCode="General" sourceLinked="1"/>
        <c:majorTickMark val="none"/>
        <c:minorTickMark val="none"/>
        <c:tickLblPos val="nextTo"/>
        <c:spPr>
          <a:noFill/>
          <a:ln w="19050"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48630072"/>
        <c:crosses val="autoZero"/>
        <c:auto val="1"/>
        <c:lblAlgn val="ctr"/>
        <c:lblOffset val="100"/>
        <c:noMultiLvlLbl val="0"/>
      </c:catAx>
      <c:valAx>
        <c:axId val="348630072"/>
        <c:scaling>
          <c:orientation val="minMax"/>
          <c:max val="2000"/>
        </c:scaling>
        <c:delete val="0"/>
        <c:axPos val="l"/>
        <c:majorGridlines>
          <c:spPr>
            <a:ln w="19050" cap="flat" cmpd="sng" algn="ctr">
              <a:solidFill>
                <a:sysClr val="windowText" lastClr="000000">
                  <a:lumMod val="50000"/>
                  <a:lumOff val="50000"/>
                </a:sysClr>
              </a:solidFill>
              <a:prstDash val="dash"/>
              <a:round/>
            </a:ln>
            <a:effectLst/>
          </c:spPr>
        </c:majorGridlines>
        <c:numFmt formatCode="#,##0_);[Red]\(#,##0\)" sourceLinked="1"/>
        <c:majorTickMark val="none"/>
        <c:minorTickMark val="none"/>
        <c:tickLblPos val="nextTo"/>
        <c:spPr>
          <a:noFill/>
          <a:ln w="19050">
            <a:solidFill>
              <a:sysClr val="windowText" lastClr="000000">
                <a:lumMod val="50000"/>
                <a:lumOff val="50000"/>
              </a:sysClr>
            </a:solidFill>
          </a:ln>
          <a:effectLst/>
        </c:spPr>
        <c:txPr>
          <a:bodyPr rot="-6000000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48628112"/>
        <c:crosses val="autoZero"/>
        <c:crossBetween val="between"/>
        <c:majorUnit val="500"/>
      </c:valAx>
      <c:valAx>
        <c:axId val="348630464"/>
        <c:scaling>
          <c:orientation val="minMax"/>
          <c:max val="40"/>
        </c:scaling>
        <c:delete val="0"/>
        <c:axPos val="r"/>
        <c:numFmt formatCode="General" sourceLinked="0"/>
        <c:majorTickMark val="out"/>
        <c:minorTickMark val="none"/>
        <c:tickLblPos val="nextTo"/>
        <c:spPr>
          <a:noFill/>
          <a:ln w="19050">
            <a:solidFill>
              <a:sysClr val="windowText" lastClr="000000">
                <a:lumMod val="50000"/>
                <a:lumOff val="50000"/>
              </a:sysClr>
            </a:solidFill>
          </a:ln>
          <a:effectLst/>
        </c:spPr>
        <c:txPr>
          <a:bodyPr rot="-6000000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51395144"/>
        <c:crosses val="max"/>
        <c:crossBetween val="between"/>
        <c:majorUnit val="10"/>
      </c:valAx>
      <c:catAx>
        <c:axId val="351395144"/>
        <c:scaling>
          <c:orientation val="minMax"/>
        </c:scaling>
        <c:delete val="1"/>
        <c:axPos val="b"/>
        <c:numFmt formatCode="General" sourceLinked="1"/>
        <c:majorTickMark val="out"/>
        <c:minorTickMark val="none"/>
        <c:tickLblPos val="nextTo"/>
        <c:crossAx val="348630464"/>
        <c:crosses val="autoZero"/>
        <c:auto val="1"/>
        <c:lblAlgn val="ctr"/>
        <c:lblOffset val="100"/>
        <c:noMultiLvlLbl val="0"/>
      </c:catAx>
      <c:spPr>
        <a:noFill/>
        <a:ln>
          <a:noFill/>
        </a:ln>
        <a:effectLst/>
      </c:spPr>
    </c:plotArea>
    <c:legend>
      <c:legendPos val="b"/>
      <c:layout>
        <c:manualLayout>
          <c:xMode val="edge"/>
          <c:yMode val="edge"/>
          <c:x val="7.1568851168016881E-2"/>
          <c:y val="0.86412478519833802"/>
          <c:w val="0.88114340948378067"/>
          <c:h val="0.1350980088865910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0" name="Rectangle 4"/>
          <p:cNvSpPr>
            <a:spLocks noGrp="1" noChangeArrowheads="1"/>
          </p:cNvSpPr>
          <p:nvPr>
            <p:ph type="ftr" sz="quarter" idx="2"/>
          </p:nvPr>
        </p:nvSpPr>
        <p:spPr bwMode="auto">
          <a:xfrm>
            <a:off x="2488022" y="9722475"/>
            <a:ext cx="2578369"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33" tIns="47667" rIns="95333" bIns="47667" numCol="1" anchor="b" anchorCtr="0" compatLnSpc="1">
            <a:prstTxWarp prst="textNoShape">
              <a:avLst/>
            </a:prstTxWarp>
          </a:bodyPr>
          <a:lstStyle>
            <a:lvl1pPr algn="ctr" eaLnBrk="1" hangingPunct="1">
              <a:defRPr sz="1300">
                <a:latin typeface="Century" pitchFamily="18" charset="0"/>
              </a:defRPr>
            </a:lvl1pPr>
          </a:lstStyle>
          <a:p>
            <a:endParaRPr lang="en-US" altLang="ja-JP"/>
          </a:p>
        </p:txBody>
      </p:sp>
      <p:sp>
        <p:nvSpPr>
          <p:cNvPr id="3075" name="Text Box 6"/>
          <p:cNvSpPr txBox="1">
            <a:spLocks noChangeArrowheads="1"/>
          </p:cNvSpPr>
          <p:nvPr/>
        </p:nvSpPr>
        <p:spPr bwMode="auto">
          <a:xfrm>
            <a:off x="127161" y="716343"/>
            <a:ext cx="1045738" cy="8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241" tIns="6371" rIns="53241" bIns="6371"/>
          <a:lstStyle>
            <a:lvl1pPr defTabSz="625475">
              <a:defRPr kumimoji="1" sz="3600">
                <a:solidFill>
                  <a:schemeClr val="tx1"/>
                </a:solidFill>
                <a:latin typeface="Arial" pitchFamily="34" charset="0"/>
                <a:ea typeface="ＭＳ Ｐゴシック" pitchFamily="50" charset="-128"/>
              </a:defRPr>
            </a:lvl1pPr>
            <a:lvl2pPr marL="742950" indent="-285750" defTabSz="625475">
              <a:defRPr kumimoji="1" sz="3600">
                <a:solidFill>
                  <a:schemeClr val="tx1"/>
                </a:solidFill>
                <a:latin typeface="Arial" pitchFamily="34" charset="0"/>
                <a:ea typeface="ＭＳ Ｐゴシック" pitchFamily="50" charset="-128"/>
              </a:defRPr>
            </a:lvl2pPr>
            <a:lvl3pPr marL="1143000" indent="-228600" defTabSz="625475">
              <a:defRPr kumimoji="1" sz="3600">
                <a:solidFill>
                  <a:schemeClr val="tx1"/>
                </a:solidFill>
                <a:latin typeface="Arial" pitchFamily="34" charset="0"/>
                <a:ea typeface="ＭＳ Ｐゴシック" pitchFamily="50" charset="-128"/>
              </a:defRPr>
            </a:lvl3pPr>
            <a:lvl4pPr marL="1600200" indent="-228600" defTabSz="625475">
              <a:defRPr kumimoji="1" sz="3600">
                <a:solidFill>
                  <a:schemeClr val="tx1"/>
                </a:solidFill>
                <a:latin typeface="Arial" pitchFamily="34" charset="0"/>
                <a:ea typeface="ＭＳ Ｐゴシック" pitchFamily="50" charset="-128"/>
              </a:defRPr>
            </a:lvl4pPr>
            <a:lvl5pPr marL="2057400" indent="-228600" defTabSz="625475">
              <a:defRPr kumimoji="1" sz="3600">
                <a:solidFill>
                  <a:schemeClr val="tx1"/>
                </a:solidFill>
                <a:latin typeface="Arial" pitchFamily="34" charset="0"/>
                <a:ea typeface="ＭＳ Ｐゴシック" pitchFamily="50" charset="-128"/>
              </a:defRPr>
            </a:lvl5pPr>
            <a:lvl6pPr marL="25146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endParaRPr lang="ja-JP" altLang="ja-JP" sz="2600"/>
          </a:p>
        </p:txBody>
      </p:sp>
    </p:spTree>
    <p:extLst>
      <p:ext uri="{BB962C8B-B14F-4D97-AF65-F5344CB8AC3E}">
        <p14:creationId xmlns:p14="http://schemas.microsoft.com/office/powerpoint/2010/main" val="25254534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4"/>
            <a:ext cx="3076977"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33" tIns="47667" rIns="95333" bIns="47667" numCol="1" anchor="t" anchorCtr="0" compatLnSpc="1">
            <a:prstTxWarp prst="textNoShape">
              <a:avLst/>
            </a:prstTxWarp>
          </a:bodyPr>
          <a:lstStyle>
            <a:lvl1pPr eaLnBrk="1" hangingPunct="1">
              <a:defRPr sz="1300"/>
            </a:lvl1pPr>
          </a:lstStyle>
          <a:p>
            <a:r>
              <a:rPr lang="en-US" altLang="ja-JP"/>
              <a:t>【連 携】</a:t>
            </a:r>
          </a:p>
        </p:txBody>
      </p:sp>
      <p:sp>
        <p:nvSpPr>
          <p:cNvPr id="4099" name="Rectangle 3"/>
          <p:cNvSpPr>
            <a:spLocks noGrp="1" noChangeArrowheads="1"/>
          </p:cNvSpPr>
          <p:nvPr>
            <p:ph type="dt" idx="1"/>
          </p:nvPr>
        </p:nvSpPr>
        <p:spPr bwMode="auto">
          <a:xfrm>
            <a:off x="4018979" y="4"/>
            <a:ext cx="3078650"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33" tIns="47667" rIns="95333" bIns="47667" numCol="1" anchor="t" anchorCtr="0" compatLnSpc="1">
            <a:prstTxWarp prst="textNoShape">
              <a:avLst/>
            </a:prstTxWarp>
          </a:bodyPr>
          <a:lstStyle>
            <a:lvl1pPr algn="r" eaLnBrk="1" hangingPunct="1">
              <a:defRPr sz="1300"/>
            </a:lvl1pPr>
          </a:lstStyle>
          <a:p>
            <a:endParaRPr lang="en-US" altLang="ja-JP"/>
          </a:p>
        </p:txBody>
      </p:sp>
      <p:sp>
        <p:nvSpPr>
          <p:cNvPr id="189444" name="Rectangle 4"/>
          <p:cNvSpPr>
            <a:spLocks noGrp="1" noRot="1" noChangeAspect="1" noChangeArrowheads="1" noTextEdit="1"/>
          </p:cNvSpPr>
          <p:nvPr>
            <p:ph type="sldImg" idx="2"/>
          </p:nvPr>
        </p:nvSpPr>
        <p:spPr bwMode="auto">
          <a:xfrm>
            <a:off x="998538"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433" y="4861236"/>
            <a:ext cx="5680444" cy="460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33" tIns="47667" rIns="95333" bIns="4766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2" y="9719181"/>
            <a:ext cx="3076977"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33" tIns="47667" rIns="95333" bIns="47667" numCol="1" anchor="b" anchorCtr="0" compatLnSpc="1">
            <a:prstTxWarp prst="textNoShape">
              <a:avLst/>
            </a:prstTxWarp>
          </a:bodyPr>
          <a:lstStyle>
            <a:lvl1pPr eaLnBrk="1" hangingPunct="1">
              <a:defRPr sz="1300"/>
            </a:lvl1pPr>
          </a:lstStyle>
          <a:p>
            <a:endParaRPr lang="en-US" altLang="ja-JP"/>
          </a:p>
        </p:txBody>
      </p:sp>
      <p:sp>
        <p:nvSpPr>
          <p:cNvPr id="4103" name="Rectangle 7"/>
          <p:cNvSpPr>
            <a:spLocks noGrp="1" noChangeArrowheads="1"/>
          </p:cNvSpPr>
          <p:nvPr>
            <p:ph type="sldNum" sz="quarter" idx="5"/>
          </p:nvPr>
        </p:nvSpPr>
        <p:spPr bwMode="auto">
          <a:xfrm>
            <a:off x="4018979" y="9719181"/>
            <a:ext cx="3078650"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33" tIns="47667" rIns="95333" bIns="47667" numCol="1" anchor="b" anchorCtr="0" compatLnSpc="1">
            <a:prstTxWarp prst="textNoShape">
              <a:avLst/>
            </a:prstTxWarp>
          </a:bodyPr>
          <a:lstStyle>
            <a:lvl1pPr algn="r" eaLnBrk="1" hangingPunct="1">
              <a:defRPr sz="1300"/>
            </a:lvl1pPr>
          </a:lstStyle>
          <a:p>
            <a:fld id="{764A68C5-146D-46B3-9E29-CB402DBF9D8B}" type="slidenum">
              <a:rPr lang="en-US" altLang="ja-JP"/>
              <a:pPr/>
              <a:t>‹#›</a:t>
            </a:fld>
            <a:endParaRPr lang="en-US" altLang="ja-JP"/>
          </a:p>
        </p:txBody>
      </p:sp>
    </p:spTree>
    <p:extLst>
      <p:ext uri="{BB962C8B-B14F-4D97-AF65-F5344CB8AC3E}">
        <p14:creationId xmlns:p14="http://schemas.microsoft.com/office/powerpoint/2010/main" val="1967102493"/>
      </p:ext>
    </p:extLst>
  </p:cSld>
  <p:clrMap bg1="lt1" tx1="dk1" bg2="lt2" tx2="dk2" accent1="accent1" accent2="accent2" accent3="accent3" accent4="accent4" accent5="accent5" accent6="accent6" hlink="hlink" folHlink="folHlink"/>
  <p:hf hdr="0" ftr="0" dt="0"/>
  <p:notesStyle>
    <a:lvl1pPr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1pPr>
    <a:lvl2pPr marL="4572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2pPr>
    <a:lvl3pPr marL="9144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3pPr>
    <a:lvl4pPr marL="13716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4pPr>
    <a:lvl5pPr marL="18288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1</a:t>
            </a:fld>
            <a:endParaRPr lang="en-US" altLang="ja-JP"/>
          </a:p>
        </p:txBody>
      </p:sp>
    </p:spTree>
    <p:extLst>
      <p:ext uri="{BB962C8B-B14F-4D97-AF65-F5344CB8AC3E}">
        <p14:creationId xmlns:p14="http://schemas.microsoft.com/office/powerpoint/2010/main" val="1968548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xfrm>
            <a:off x="1000125" y="768350"/>
            <a:ext cx="5119688" cy="3838575"/>
          </a:xfrm>
          <a:ln/>
        </p:spPr>
      </p:sp>
      <p:sp>
        <p:nvSpPr>
          <p:cNvPr id="296963" name="Rectangle 3"/>
          <p:cNvSpPr>
            <a:spLocks noGrp="1" noChangeArrowheads="1"/>
          </p:cNvSpPr>
          <p:nvPr>
            <p:ph type="body" idx="1"/>
          </p:nvPr>
        </p:nvSpPr>
        <p:spPr>
          <a:xfrm>
            <a:off x="709432" y="4862885"/>
            <a:ext cx="5680444" cy="4602693"/>
          </a:xfrm>
          <a:noFill/>
        </p:spPr>
        <p:txBody>
          <a:bodyPr lIns="95353" tIns="47676" rIns="95353" bIns="47676"/>
          <a:lstStyle/>
          <a:p>
            <a:pPr defTabSz="914293" eaLnBrk="1" hangingPunct="1">
              <a:lnSpc>
                <a:spcPct val="100000"/>
              </a:lnSpc>
              <a:spcBef>
                <a:spcPts val="0"/>
              </a:spcBef>
              <a:defRPr/>
            </a:pPr>
            <a:endParaRPr lang="en-US" altLang="ja-JP" sz="1050" b="0" dirty="0">
              <a:solidFill>
                <a:srgbClr val="000000"/>
              </a:solidFill>
              <a:latin typeface="ＭＳ Ｐ明朝" panose="02020600040205080304" pitchFamily="18" charset="-128"/>
            </a:endParaRPr>
          </a:p>
        </p:txBody>
      </p:sp>
    </p:spTree>
    <p:extLst>
      <p:ext uri="{BB962C8B-B14F-4D97-AF65-F5344CB8AC3E}">
        <p14:creationId xmlns:p14="http://schemas.microsoft.com/office/powerpoint/2010/main" val="2284604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0000"/>
              </a:lnSpc>
              <a:spcBef>
                <a:spcPts val="0"/>
              </a:spcBef>
            </a:pPr>
            <a:endParaRPr kumimoji="1" lang="en-US" altLang="ja-JP" sz="1050" dirty="0">
              <a:latin typeface="ＭＳ Ｐ明朝" panose="02020600040205080304" pitchFamily="18" charset="-128"/>
            </a:endParaRPr>
          </a:p>
          <a:p>
            <a:pPr>
              <a:lnSpc>
                <a:spcPct val="100000"/>
              </a:lnSpc>
              <a:spcBef>
                <a:spcPts val="0"/>
              </a:spcBef>
            </a:pPr>
            <a:endParaRPr kumimoji="1" lang="ja-JP" altLang="en-US" sz="1050" dirty="0">
              <a:latin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4A68C5-146D-46B3-9E29-CB402DBF9D8B}" type="slidenum">
              <a:rPr kumimoji="1" lang="en-US" altLang="ja-JP" sz="13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13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3118299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2"/>
          <p:cNvSpPr>
            <a:spLocks noGrp="1" noRot="1" noChangeAspect="1" noChangeArrowheads="1" noTextEdit="1"/>
          </p:cNvSpPr>
          <p:nvPr>
            <p:ph type="sldImg"/>
          </p:nvPr>
        </p:nvSpPr>
        <p:spPr>
          <a:xfrm>
            <a:off x="1014413" y="787400"/>
            <a:ext cx="5114925" cy="3836988"/>
          </a:xfrm>
          <a:ln/>
        </p:spPr>
      </p:sp>
      <p:sp>
        <p:nvSpPr>
          <p:cNvPr id="196612" name="Rectangle 3"/>
          <p:cNvSpPr>
            <a:spLocks noGrp="1" noChangeArrowheads="1"/>
          </p:cNvSpPr>
          <p:nvPr>
            <p:ph type="body" idx="1"/>
          </p:nvPr>
        </p:nvSpPr>
        <p:spPr>
          <a:xfrm>
            <a:off x="709433" y="4862886"/>
            <a:ext cx="5680444" cy="4602693"/>
          </a:xfrm>
          <a:noFill/>
        </p:spPr>
        <p:txBody>
          <a:bodyPr lIns="95341" tIns="47670" rIns="95341" bIns="47670"/>
          <a:lstStyle/>
          <a:p>
            <a:pPr eaLnBrk="1" hangingPunct="1">
              <a:lnSpc>
                <a:spcPct val="100000"/>
              </a:lnSpc>
              <a:spcBef>
                <a:spcPts val="0"/>
              </a:spcBef>
            </a:pPr>
            <a:endParaRPr lang="ja-JP" altLang="ja-JP" sz="1050" dirty="0">
              <a:latin typeface="ＭＳ Ｐ明朝" panose="02020600040205080304" pitchFamily="18" charset="-128"/>
            </a:endParaRPr>
          </a:p>
        </p:txBody>
      </p:sp>
    </p:spTree>
    <p:extLst>
      <p:ext uri="{BB962C8B-B14F-4D97-AF65-F5344CB8AC3E}">
        <p14:creationId xmlns:p14="http://schemas.microsoft.com/office/powerpoint/2010/main" val="957097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0000"/>
              </a:lnSpc>
              <a:spcBef>
                <a:spcPts val="0"/>
              </a:spcBef>
            </a:pPr>
            <a:endParaRPr kumimoji="1" lang="ja-JP" altLang="en-US" sz="1050" dirty="0">
              <a:latin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pPr defTabSz="914185">
              <a:defRPr/>
            </a:pPr>
            <a:fld id="{BC21C941-39D8-485B-B1BE-251151D29E33}" type="slidenum">
              <a:rPr lang="en-US" altLang="ja-JP">
                <a:solidFill>
                  <a:srgbClr val="000000"/>
                </a:solidFill>
              </a:rPr>
              <a:pPr defTabSz="914185">
                <a:defRPr/>
              </a:pPr>
              <a:t>13</a:t>
            </a:fld>
            <a:endParaRPr lang="en-US" altLang="ja-JP">
              <a:solidFill>
                <a:srgbClr val="000000"/>
              </a:solidFill>
            </a:endParaRPr>
          </a:p>
        </p:txBody>
      </p:sp>
    </p:spTree>
    <p:extLst>
      <p:ext uri="{BB962C8B-B14F-4D97-AF65-F5344CB8AC3E}">
        <p14:creationId xmlns:p14="http://schemas.microsoft.com/office/powerpoint/2010/main" val="3549609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0000"/>
              </a:lnSpc>
              <a:spcBef>
                <a:spcPts val="0"/>
              </a:spcBef>
            </a:pPr>
            <a:endParaRPr kumimoji="1" lang="ja-JP" altLang="en-US" sz="1050" dirty="0">
              <a:latin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pPr>
              <a:defRPr/>
            </a:pPr>
            <a:fld id="{BC21C941-39D8-485B-B1BE-251151D29E33}" type="slidenum">
              <a:rPr lang="en-US" altLang="ja-JP" smtClean="0"/>
              <a:pPr>
                <a:defRPr/>
              </a:pPr>
              <a:t>14</a:t>
            </a:fld>
            <a:endParaRPr lang="en-US" altLang="ja-JP"/>
          </a:p>
        </p:txBody>
      </p:sp>
    </p:spTree>
    <p:extLst>
      <p:ext uri="{BB962C8B-B14F-4D97-AF65-F5344CB8AC3E}">
        <p14:creationId xmlns:p14="http://schemas.microsoft.com/office/powerpoint/2010/main" val="522078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Rot="1" noChangeAspect="1" noChangeArrowheads="1" noTextEdit="1"/>
          </p:cNvSpPr>
          <p:nvPr>
            <p:ph type="sldImg"/>
          </p:nvPr>
        </p:nvSpPr>
        <p:spPr>
          <a:xfrm>
            <a:off x="998538" y="768350"/>
            <a:ext cx="5118100" cy="3838575"/>
          </a:xfrm>
          <a:ln/>
        </p:spPr>
      </p:sp>
      <p:sp>
        <p:nvSpPr>
          <p:cNvPr id="216069" name="Rectangle 3"/>
          <p:cNvSpPr>
            <a:spLocks noGrp="1" noChangeArrowheads="1"/>
          </p:cNvSpPr>
          <p:nvPr>
            <p:ph type="body" idx="1"/>
          </p:nvPr>
        </p:nvSpPr>
        <p:spPr>
          <a:noFill/>
        </p:spPr>
        <p:txBody>
          <a:bodyPr lIns="68386" tIns="34193" rIns="68386" bIns="34193"/>
          <a:lstStyle/>
          <a:p>
            <a:pPr eaLnBrk="1" hangingPunct="1">
              <a:lnSpc>
                <a:spcPct val="100000"/>
              </a:lnSpc>
              <a:spcBef>
                <a:spcPts val="0"/>
              </a:spcBef>
            </a:pPr>
            <a:endParaRPr lang="en-US" altLang="ja-JP" sz="1050" dirty="0">
              <a:latin typeface="ＭＳ Ｐ明朝" panose="02020600040205080304" pitchFamily="18" charset="-128"/>
            </a:endParaRPr>
          </a:p>
        </p:txBody>
      </p:sp>
    </p:spTree>
    <p:extLst>
      <p:ext uri="{BB962C8B-B14F-4D97-AF65-F5344CB8AC3E}">
        <p14:creationId xmlns:p14="http://schemas.microsoft.com/office/powerpoint/2010/main" val="2688526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5363" y="836613"/>
            <a:ext cx="5097462" cy="3822700"/>
          </a:xfrm>
        </p:spPr>
      </p:sp>
      <p:sp>
        <p:nvSpPr>
          <p:cNvPr id="3" name="ノート プレースホルダー 2"/>
          <p:cNvSpPr>
            <a:spLocks noGrp="1"/>
          </p:cNvSpPr>
          <p:nvPr>
            <p:ph type="body" idx="1"/>
          </p:nvPr>
        </p:nvSpPr>
        <p:spPr>
          <a:xfrm>
            <a:off x="948627" y="4874266"/>
            <a:ext cx="5183717" cy="4337751"/>
          </a:xfrm>
        </p:spPr>
        <p:txBody>
          <a:bodyPr lIns="0" tIns="0" rIns="0" bIns="0"/>
          <a:lstStyle/>
          <a:p>
            <a:pPr indent="93698" defTabSz="946158">
              <a:lnSpc>
                <a:spcPct val="100000"/>
              </a:lnSpc>
              <a:spcBef>
                <a:spcPts val="0"/>
              </a:spcBef>
              <a:defRPr/>
            </a:pPr>
            <a:endParaRPr lang="ja-JP" altLang="en-US" sz="1050" dirty="0">
              <a:solidFill>
                <a:prstClr val="black"/>
              </a:solidFill>
              <a:latin typeface="ＭＳ Ｐ明朝" panose="02020600040205080304" pitchFamily="18" charset="-128"/>
            </a:endParaRPr>
          </a:p>
        </p:txBody>
      </p:sp>
    </p:spTree>
    <p:extLst>
      <p:ext uri="{BB962C8B-B14F-4D97-AF65-F5344CB8AC3E}">
        <p14:creationId xmlns:p14="http://schemas.microsoft.com/office/powerpoint/2010/main" val="2076914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7" y="4861236"/>
            <a:ext cx="5391339" cy="4604341"/>
          </a:xfrm>
        </p:spPr>
        <p:txBody>
          <a:bodyPr/>
          <a:lstStyle/>
          <a:p>
            <a:pPr>
              <a:lnSpc>
                <a:spcPct val="100000"/>
              </a:lnSpc>
              <a:spcBef>
                <a:spcPts val="0"/>
              </a:spcBef>
            </a:pPr>
            <a:endParaRPr kumimoji="1" lang="ja-JP" altLang="en-US" sz="1050" dirty="0">
              <a:latin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17</a:t>
            </a:fld>
            <a:endParaRPr lang="en-US" altLang="ja-JP"/>
          </a:p>
        </p:txBody>
      </p:sp>
    </p:spTree>
    <p:extLst>
      <p:ext uri="{BB962C8B-B14F-4D97-AF65-F5344CB8AC3E}">
        <p14:creationId xmlns:p14="http://schemas.microsoft.com/office/powerpoint/2010/main" val="1729386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996950" y="768350"/>
            <a:ext cx="5119688" cy="3840163"/>
          </a:xfrm>
          <a:ln/>
        </p:spPr>
      </p:sp>
      <p:sp>
        <p:nvSpPr>
          <p:cNvPr id="192515" name="Rectangle 3"/>
          <p:cNvSpPr>
            <a:spLocks noGrp="1" noChangeArrowheads="1"/>
          </p:cNvSpPr>
          <p:nvPr>
            <p:ph type="body" idx="1"/>
          </p:nvPr>
        </p:nvSpPr>
        <p:spPr>
          <a:xfrm>
            <a:off x="996950" y="4862886"/>
            <a:ext cx="5391253" cy="4602693"/>
          </a:xfrm>
          <a:noFill/>
        </p:spPr>
        <p:txBody>
          <a:bodyPr/>
          <a:lstStyle/>
          <a:p>
            <a:pPr eaLnBrk="1" hangingPunct="1">
              <a:lnSpc>
                <a:spcPct val="100000"/>
              </a:lnSpc>
              <a:spcBef>
                <a:spcPts val="0"/>
              </a:spcBef>
            </a:pPr>
            <a:endParaRPr lang="ja-JP" altLang="ja-JP" sz="1050" dirty="0">
              <a:latin typeface="ＭＳ Ｐ明朝" panose="02020600040205080304" pitchFamily="18" charset="-128"/>
            </a:endParaRPr>
          </a:p>
        </p:txBody>
      </p:sp>
    </p:spTree>
    <p:extLst>
      <p:ext uri="{BB962C8B-B14F-4D97-AF65-F5344CB8AC3E}">
        <p14:creationId xmlns:p14="http://schemas.microsoft.com/office/powerpoint/2010/main" val="2438401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ノート プレースホルダ 2"/>
          <p:cNvSpPr>
            <a:spLocks noGrp="1"/>
          </p:cNvSpPr>
          <p:nvPr>
            <p:ph type="body" idx="1"/>
          </p:nvPr>
        </p:nvSpPr>
        <p:spPr bwMode="auto">
          <a:xfrm>
            <a:off x="998538" y="4861922"/>
            <a:ext cx="5118100" cy="46043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ct val="0"/>
              </a:spcBef>
            </a:pPr>
            <a:endParaRPr lang="en-US" altLang="ja-JP" sz="1050" dirty="0">
              <a:latin typeface="ＭＳ Ｐ明朝" panose="02020600040205080304" pitchFamily="18" charset="-128"/>
            </a:endParaRPr>
          </a:p>
        </p:txBody>
      </p:sp>
      <p:sp>
        <p:nvSpPr>
          <p:cNvPr id="8806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kumimoji="1">
                <a:solidFill>
                  <a:schemeClr val="tx1"/>
                </a:solidFill>
                <a:latin typeface="Calibri" panose="020F0502020204030204" pitchFamily="34" charset="0"/>
                <a:ea typeface="ＭＳ Ｐゴシック" panose="020B0600070205080204" pitchFamily="50" charset="-128"/>
              </a:defRPr>
            </a:lvl1pPr>
            <a:lvl2pPr marL="742775" indent="-285683" algn="l">
              <a:defRPr kumimoji="1">
                <a:solidFill>
                  <a:schemeClr val="tx1"/>
                </a:solidFill>
                <a:latin typeface="Calibri" panose="020F0502020204030204" pitchFamily="34" charset="0"/>
                <a:ea typeface="ＭＳ Ｐゴシック" panose="020B0600070205080204" pitchFamily="50" charset="-128"/>
              </a:defRPr>
            </a:lvl2pPr>
            <a:lvl3pPr marL="1142731" indent="-228546" algn="l">
              <a:defRPr kumimoji="1">
                <a:solidFill>
                  <a:schemeClr val="tx1"/>
                </a:solidFill>
                <a:latin typeface="Calibri" panose="020F0502020204030204" pitchFamily="34" charset="0"/>
                <a:ea typeface="ＭＳ Ｐゴシック" panose="020B0600070205080204" pitchFamily="50" charset="-128"/>
              </a:defRPr>
            </a:lvl3pPr>
            <a:lvl4pPr marL="1599824" indent="-228546" algn="l">
              <a:defRPr kumimoji="1">
                <a:solidFill>
                  <a:schemeClr val="tx1"/>
                </a:solidFill>
                <a:latin typeface="Calibri" panose="020F0502020204030204" pitchFamily="34" charset="0"/>
                <a:ea typeface="ＭＳ Ｐゴシック" panose="020B0600070205080204" pitchFamily="50" charset="-128"/>
              </a:defRPr>
            </a:lvl4pPr>
            <a:lvl5pPr marL="2056916" indent="-228546" algn="l">
              <a:defRPr kumimoji="1">
                <a:solidFill>
                  <a:schemeClr val="tx1"/>
                </a:solidFill>
                <a:latin typeface="Calibri" panose="020F0502020204030204" pitchFamily="34" charset="0"/>
                <a:ea typeface="ＭＳ Ｐゴシック" panose="020B0600070205080204" pitchFamily="50" charset="-128"/>
              </a:defRPr>
            </a:lvl5pPr>
            <a:lvl6pPr marL="2514010" indent="-228546" defTabSz="912598"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102" indent="-228546" defTabSz="912598"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8195" indent="-228546" defTabSz="912598"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5287" indent="-228546" defTabSz="912598"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defTabSz="914185">
              <a:defRPr/>
            </a:pPr>
            <a:fld id="{95DDB137-6417-4D42-BF6A-5355E3EE35A0}" type="slidenum">
              <a:rPr lang="ja-JP" altLang="en-US" sz="1200">
                <a:solidFill>
                  <a:prstClr val="black"/>
                </a:solidFill>
              </a:rPr>
              <a:pPr algn="r" defTabSz="914185">
                <a:defRPr/>
              </a:pPr>
              <a:t>19</a:t>
            </a:fld>
            <a:endParaRPr lang="en-US" altLang="ja-JP" sz="1200">
              <a:solidFill>
                <a:prstClr val="black"/>
              </a:solidFill>
            </a:endParaRPr>
          </a:p>
        </p:txBody>
      </p:sp>
    </p:spTree>
    <p:extLst>
      <p:ext uri="{BB962C8B-B14F-4D97-AF65-F5344CB8AC3E}">
        <p14:creationId xmlns:p14="http://schemas.microsoft.com/office/powerpoint/2010/main" val="4290596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2</a:t>
            </a:fld>
            <a:endParaRPr lang="en-US" altLang="ja-JP"/>
          </a:p>
        </p:txBody>
      </p:sp>
    </p:spTree>
    <p:extLst>
      <p:ext uri="{BB962C8B-B14F-4D97-AF65-F5344CB8AC3E}">
        <p14:creationId xmlns:p14="http://schemas.microsoft.com/office/powerpoint/2010/main" val="1618867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スライド イメージ プレースホルダー 1"/>
          <p:cNvSpPr>
            <a:spLocks noGrp="1" noRot="1" noChangeAspect="1" noTextEdit="1"/>
          </p:cNvSpPr>
          <p:nvPr>
            <p:ph type="sldImg"/>
          </p:nvPr>
        </p:nvSpPr>
        <p:spPr>
          <a:ln/>
        </p:spPr>
      </p:sp>
      <p:sp>
        <p:nvSpPr>
          <p:cNvPr id="645123" name="ノート プレースホルダー 2"/>
          <p:cNvSpPr>
            <a:spLocks noGrp="1"/>
          </p:cNvSpPr>
          <p:nvPr>
            <p:ph type="body" idx="1"/>
          </p:nvPr>
        </p:nvSpPr>
        <p:spPr>
          <a:xfrm>
            <a:off x="998538" y="4861236"/>
            <a:ext cx="5118100"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endParaRPr lang="ja-JP" altLang="en-US" sz="1050" b="0" dirty="0">
              <a:latin typeface="ＭＳ Ｐ明朝" panose="02020600040205080304" pitchFamily="18" charset="-128"/>
            </a:endParaRPr>
          </a:p>
        </p:txBody>
      </p:sp>
    </p:spTree>
    <p:extLst>
      <p:ext uri="{BB962C8B-B14F-4D97-AF65-F5344CB8AC3E}">
        <p14:creationId xmlns:p14="http://schemas.microsoft.com/office/powerpoint/2010/main" val="1263643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spect="1" noChangeArrowheads="1" noTextEdit="1"/>
          </p:cNvSpPr>
          <p:nvPr>
            <p:ph type="sldImg"/>
          </p:nvPr>
        </p:nvSpPr>
        <p:spPr>
          <a:xfrm>
            <a:off x="996950" y="766763"/>
            <a:ext cx="5119688" cy="3840162"/>
          </a:xfrm>
          <a:ln/>
        </p:spPr>
      </p:sp>
      <p:sp>
        <p:nvSpPr>
          <p:cNvPr id="344067" name="Rectangle 3"/>
          <p:cNvSpPr>
            <a:spLocks noGrp="1" noChangeArrowheads="1"/>
          </p:cNvSpPr>
          <p:nvPr>
            <p:ph type="body" idx="1"/>
          </p:nvPr>
        </p:nvSpPr>
        <p:spPr>
          <a:xfrm>
            <a:off x="947021" y="4861235"/>
            <a:ext cx="5205261" cy="4605988"/>
          </a:xfrm>
          <a:noFill/>
        </p:spPr>
        <p:txBody>
          <a:bodyPr lIns="95361" tIns="47682" rIns="95361" bIns="47682"/>
          <a:lstStyle/>
          <a:p>
            <a:pPr algn="just">
              <a:lnSpc>
                <a:spcPct val="100000"/>
              </a:lnSpc>
              <a:spcBef>
                <a:spcPts val="0"/>
              </a:spcBef>
              <a:spcAft>
                <a:spcPts val="0"/>
              </a:spcAft>
            </a:pPr>
            <a:endParaRPr lang="ja-JP" altLang="ja-JP" sz="1050" dirty="0"/>
          </a:p>
        </p:txBody>
      </p:sp>
    </p:spTree>
    <p:extLst>
      <p:ext uri="{BB962C8B-B14F-4D97-AF65-F5344CB8AC3E}">
        <p14:creationId xmlns:p14="http://schemas.microsoft.com/office/powerpoint/2010/main" val="120967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xfrm>
            <a:off x="998537" y="4861236"/>
            <a:ext cx="5391339"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ja-JP" altLang="en-US" sz="1050" dirty="0">
              <a:latin typeface="ＭＳ Ｐ明朝" panose="02020600040205080304" pitchFamily="18" charset="-128"/>
            </a:endParaRPr>
          </a:p>
        </p:txBody>
      </p:sp>
    </p:spTree>
    <p:extLst>
      <p:ext uri="{BB962C8B-B14F-4D97-AF65-F5344CB8AC3E}">
        <p14:creationId xmlns:p14="http://schemas.microsoft.com/office/powerpoint/2010/main" val="2622843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spect="1" noChangeArrowheads="1" noTextEdit="1"/>
          </p:cNvSpPr>
          <p:nvPr>
            <p:ph type="sldImg"/>
          </p:nvPr>
        </p:nvSpPr>
        <p:spPr>
          <a:xfrm>
            <a:off x="996950" y="766763"/>
            <a:ext cx="5119688" cy="3840162"/>
          </a:xfrm>
          <a:ln/>
        </p:spPr>
      </p:sp>
      <p:sp>
        <p:nvSpPr>
          <p:cNvPr id="344067" name="Rectangle 3"/>
          <p:cNvSpPr>
            <a:spLocks noGrp="1" noChangeArrowheads="1"/>
          </p:cNvSpPr>
          <p:nvPr>
            <p:ph type="body" idx="1"/>
          </p:nvPr>
        </p:nvSpPr>
        <p:spPr>
          <a:xfrm>
            <a:off x="996950" y="4861235"/>
            <a:ext cx="5155332" cy="4605988"/>
          </a:xfrm>
          <a:noFill/>
        </p:spPr>
        <p:txBody>
          <a:bodyPr lIns="95361" tIns="47682" rIns="95361" bIns="47682"/>
          <a:lstStyle/>
          <a:p>
            <a:pPr algn="just">
              <a:lnSpc>
                <a:spcPct val="100000"/>
              </a:lnSpc>
              <a:spcBef>
                <a:spcPts val="0"/>
              </a:spcBef>
              <a:spcAft>
                <a:spcPts val="0"/>
              </a:spcAft>
            </a:pPr>
            <a:endParaRPr lang="ja-JP" altLang="en-US" sz="1050" dirty="0">
              <a:latin typeface="ＭＳ Ｐ明朝" panose="02020600040205080304" pitchFamily="18" charset="-128"/>
            </a:endParaRPr>
          </a:p>
        </p:txBody>
      </p:sp>
    </p:spTree>
    <p:extLst>
      <p:ext uri="{BB962C8B-B14F-4D97-AF65-F5344CB8AC3E}">
        <p14:creationId xmlns:p14="http://schemas.microsoft.com/office/powerpoint/2010/main" val="3206072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a:xfrm>
            <a:off x="996950" y="766763"/>
            <a:ext cx="5118100" cy="3838575"/>
          </a:xfrm>
          <a:ln/>
        </p:spPr>
      </p:sp>
      <p:sp>
        <p:nvSpPr>
          <p:cNvPr id="331779" name="Rectangle 3"/>
          <p:cNvSpPr>
            <a:spLocks noGrp="1" noChangeArrowheads="1"/>
          </p:cNvSpPr>
          <p:nvPr>
            <p:ph type="body" idx="1"/>
          </p:nvPr>
        </p:nvSpPr>
        <p:spPr>
          <a:xfrm>
            <a:off x="947022" y="4861236"/>
            <a:ext cx="5205261" cy="4605988"/>
          </a:xfrm>
          <a:noFill/>
        </p:spPr>
        <p:txBody>
          <a:bodyPr lIns="95352" tIns="47677" rIns="95352" bIns="47677"/>
          <a:lstStyle/>
          <a:p>
            <a:pPr>
              <a:lnSpc>
                <a:spcPct val="100000"/>
              </a:lnSpc>
              <a:spcBef>
                <a:spcPts val="0"/>
              </a:spcBef>
            </a:pPr>
            <a:endParaRPr lang="ja-JP" altLang="ja-JP" sz="1050" dirty="0"/>
          </a:p>
        </p:txBody>
      </p:sp>
    </p:spTree>
    <p:extLst>
      <p:ext uri="{BB962C8B-B14F-4D97-AF65-F5344CB8AC3E}">
        <p14:creationId xmlns:p14="http://schemas.microsoft.com/office/powerpoint/2010/main" val="4225866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a:xfrm>
            <a:off x="998537" y="4861236"/>
            <a:ext cx="5391339"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ja-JP" altLang="en-US" sz="1050" dirty="0">
              <a:latin typeface="Arial" panose="020B0604020202020204" pitchFamily="34" charset="0"/>
            </a:endParaRPr>
          </a:p>
        </p:txBody>
      </p:sp>
    </p:spTree>
    <p:extLst>
      <p:ext uri="{BB962C8B-B14F-4D97-AF65-F5344CB8AC3E}">
        <p14:creationId xmlns:p14="http://schemas.microsoft.com/office/powerpoint/2010/main" val="2993477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69795" y="4861236"/>
            <a:ext cx="5520082" cy="4604341"/>
          </a:xfrm>
        </p:spPr>
        <p:txBody>
          <a:bodyPr/>
          <a:lstStyle/>
          <a:p>
            <a:pPr marL="0" indent="0" eaLnBrk="1" hangingPunct="1">
              <a:lnSpc>
                <a:spcPct val="100000"/>
              </a:lnSpc>
              <a:spcBef>
                <a:spcPts val="0"/>
              </a:spcBef>
              <a:buFont typeface="+mj-lt"/>
              <a:buNone/>
            </a:pPr>
            <a:endParaRPr kumimoji="1" lang="ja-JP" altLang="en-US" sz="1050" dirty="0">
              <a:latin typeface="ＭＳ Ｐ明朝" panose="02020600040205080304" pitchFamily="18" charset="-128"/>
            </a:endParaRPr>
          </a:p>
        </p:txBody>
      </p:sp>
    </p:spTree>
    <p:extLst>
      <p:ext uri="{BB962C8B-B14F-4D97-AF65-F5344CB8AC3E}">
        <p14:creationId xmlns:p14="http://schemas.microsoft.com/office/powerpoint/2010/main" val="290627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p:spPr>
        <p:txBody>
          <a:bodyPr/>
          <a:lstStyle/>
          <a:p>
            <a:pPr marL="238535" indent="-238535" eaLnBrk="1" hangingPunct="1"/>
            <a:endParaRPr lang="ja-JP" altLang="ja-JP" dirty="0"/>
          </a:p>
        </p:txBody>
      </p:sp>
    </p:spTree>
    <p:extLst>
      <p:ext uri="{BB962C8B-B14F-4D97-AF65-F5344CB8AC3E}">
        <p14:creationId xmlns:p14="http://schemas.microsoft.com/office/powerpoint/2010/main" val="3962643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58643" y="4861236"/>
            <a:ext cx="5531233" cy="4604341"/>
          </a:xfrm>
        </p:spPr>
        <p:txBody>
          <a:bodyPr/>
          <a:lstStyle/>
          <a:p>
            <a:endParaRPr kumimoji="1" lang="en-US" altLang="ja-JP" sz="1050" dirty="0"/>
          </a:p>
          <a:p>
            <a:endParaRPr kumimoji="1" lang="en-US" altLang="ja-JP" sz="1050"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5</a:t>
            </a:fld>
            <a:endParaRPr lang="en-US" altLang="ja-JP"/>
          </a:p>
        </p:txBody>
      </p:sp>
    </p:spTree>
    <p:extLst>
      <p:ext uri="{BB962C8B-B14F-4D97-AF65-F5344CB8AC3E}">
        <p14:creationId xmlns:p14="http://schemas.microsoft.com/office/powerpoint/2010/main" val="863670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8875" cy="3725863"/>
          </a:xfrm>
        </p:spPr>
      </p:sp>
      <p:sp>
        <p:nvSpPr>
          <p:cNvPr id="3" name="ノート プレースホルダー 2"/>
          <p:cNvSpPr>
            <a:spLocks noGrp="1"/>
          </p:cNvSpPr>
          <p:nvPr>
            <p:ph type="body" idx="1"/>
          </p:nvPr>
        </p:nvSpPr>
        <p:spPr/>
        <p:txBody>
          <a:bodyPr/>
          <a:lstStyle/>
          <a:p>
            <a:pPr>
              <a:lnSpc>
                <a:spcPct val="100000"/>
              </a:lnSpc>
              <a:spcBef>
                <a:spcPts val="0"/>
              </a:spcBef>
            </a:pPr>
            <a:endParaRPr kumimoji="1" lang="ja-JP" altLang="en-US" sz="1050" dirty="0">
              <a:latin typeface="ＭＳ Ｐ明朝" panose="02020600040205080304" pitchFamily="18" charset="-128"/>
            </a:endParaRPr>
          </a:p>
        </p:txBody>
      </p:sp>
    </p:spTree>
    <p:extLst>
      <p:ext uri="{BB962C8B-B14F-4D97-AF65-F5344CB8AC3E}">
        <p14:creationId xmlns:p14="http://schemas.microsoft.com/office/powerpoint/2010/main" val="3156309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92097" y="4861236"/>
            <a:ext cx="5497779" cy="4604341"/>
          </a:xfrm>
        </p:spPr>
        <p:txBody>
          <a:bodyPr/>
          <a:lstStyle/>
          <a:p>
            <a:pPr>
              <a:lnSpc>
                <a:spcPct val="100000"/>
              </a:lnSpc>
              <a:spcBef>
                <a:spcPts val="0"/>
              </a:spcBef>
            </a:pPr>
            <a:endParaRPr kumimoji="1" lang="en-US" altLang="ja-JP" sz="1050" dirty="0">
              <a:latin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pPr defTabSz="914185">
              <a:defRPr/>
            </a:pPr>
            <a:fld id="{764A68C5-146D-46B3-9E29-CB402DBF9D8B}" type="slidenum">
              <a:rPr lang="en-US" altLang="ja-JP">
                <a:solidFill>
                  <a:srgbClr val="000000"/>
                </a:solidFill>
              </a:rPr>
              <a:pPr defTabSz="914185">
                <a:defRPr/>
              </a:pPr>
              <a:t>7</a:t>
            </a:fld>
            <a:endParaRPr lang="en-US" altLang="ja-JP">
              <a:solidFill>
                <a:srgbClr val="000000"/>
              </a:solidFill>
            </a:endParaRPr>
          </a:p>
        </p:txBody>
      </p:sp>
    </p:spTree>
    <p:extLst>
      <p:ext uri="{BB962C8B-B14F-4D97-AF65-F5344CB8AC3E}">
        <p14:creationId xmlns:p14="http://schemas.microsoft.com/office/powerpoint/2010/main" val="1562953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80945" y="4861236"/>
            <a:ext cx="5508931" cy="4604341"/>
          </a:xfrm>
        </p:spPr>
        <p:txBody>
          <a:bodyPr/>
          <a:lstStyle/>
          <a:p>
            <a:pPr marL="85665" indent="-85665" algn="just">
              <a:lnSpc>
                <a:spcPct val="100000"/>
              </a:lnSpc>
              <a:spcBef>
                <a:spcPts val="0"/>
              </a:spcBef>
            </a:pPr>
            <a:endParaRPr kumimoji="1" lang="ja-JP" altLang="en-US" sz="1050" dirty="0">
              <a:latin typeface="ＭＳ Ｐ明朝" panose="02020600040205080304" pitchFamily="18" charset="-128"/>
            </a:endParaRPr>
          </a:p>
        </p:txBody>
      </p:sp>
    </p:spTree>
    <p:extLst>
      <p:ext uri="{BB962C8B-B14F-4D97-AF65-F5344CB8AC3E}">
        <p14:creationId xmlns:p14="http://schemas.microsoft.com/office/powerpoint/2010/main" val="3242217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926">
              <a:lnSpc>
                <a:spcPct val="100000"/>
              </a:lnSpc>
              <a:spcBef>
                <a:spcPts val="0"/>
              </a:spcBef>
              <a:defRPr/>
            </a:pPr>
            <a:endParaRPr kumimoji="1" lang="en-US" altLang="ja-JP" sz="1050" dirty="0">
              <a:solidFill>
                <a:schemeClr val="tx1"/>
              </a:solidFill>
              <a:latin typeface="ＭＳ Ｐ明朝" panose="02020600040205080304" pitchFamily="18" charset="-128"/>
            </a:endParaRPr>
          </a:p>
        </p:txBody>
      </p:sp>
    </p:spTree>
    <p:extLst>
      <p:ext uri="{BB962C8B-B14F-4D97-AF65-F5344CB8AC3E}">
        <p14:creationId xmlns:p14="http://schemas.microsoft.com/office/powerpoint/2010/main" val="2300673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385038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102355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607919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1187213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644"/>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58"/>
            </a:lvl1pPr>
            <a:lvl2pPr marL="430088" indent="0" algn="ctr">
              <a:buNone/>
              <a:defRPr sz="1881"/>
            </a:lvl2pPr>
            <a:lvl3pPr marL="860176" indent="0" algn="ctr">
              <a:buNone/>
              <a:defRPr sz="1693"/>
            </a:lvl3pPr>
            <a:lvl4pPr marL="1290264" indent="0" algn="ctr">
              <a:buNone/>
              <a:defRPr sz="1505"/>
            </a:lvl4pPr>
            <a:lvl5pPr marL="1720352" indent="0" algn="ctr">
              <a:buNone/>
              <a:defRPr sz="1505"/>
            </a:lvl5pPr>
            <a:lvl6pPr marL="2150440" indent="0" algn="ctr">
              <a:buNone/>
              <a:defRPr sz="1505"/>
            </a:lvl6pPr>
            <a:lvl7pPr marL="2580528" indent="0" algn="ctr">
              <a:buNone/>
              <a:defRPr sz="1505"/>
            </a:lvl7pPr>
            <a:lvl8pPr marL="3010616" indent="0" algn="ctr">
              <a:buNone/>
              <a:defRPr sz="1505"/>
            </a:lvl8pPr>
            <a:lvl9pPr marL="3440704" indent="0" algn="ctr">
              <a:buNone/>
              <a:defRPr sz="150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20237A-7FD3-4807-94A8-7FE4A99C82EF}" type="datetimeFigureOut">
              <a:rPr kumimoji="1" lang="ja-JP" altLang="en-US" smtClean="0">
                <a:solidFill>
                  <a:prstClr val="black">
                    <a:tint val="75000"/>
                  </a:prstClr>
                </a:solidFill>
              </a:rPr>
              <a:pPr/>
              <a:t>2021/3/29</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AD265-8D31-4806-8872-B5015743F23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461839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20237A-7FD3-4807-94A8-7FE4A99C82EF}" type="datetimeFigureOut">
              <a:rPr kumimoji="1" lang="ja-JP" altLang="en-US" smtClean="0">
                <a:solidFill>
                  <a:prstClr val="black">
                    <a:tint val="75000"/>
                  </a:prstClr>
                </a:solidFill>
              </a:rPr>
              <a:pPr/>
              <a:t>2021/3/29</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AD265-8D31-4806-8872-B5015743F23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514248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564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9" y="4589466"/>
            <a:ext cx="7886700" cy="1500187"/>
          </a:xfrm>
        </p:spPr>
        <p:txBody>
          <a:bodyPr/>
          <a:lstStyle>
            <a:lvl1pPr marL="0" indent="0">
              <a:buNone/>
              <a:defRPr sz="2258">
                <a:solidFill>
                  <a:schemeClr val="tx1"/>
                </a:solidFill>
              </a:defRPr>
            </a:lvl1pPr>
            <a:lvl2pPr marL="430088" indent="0">
              <a:buNone/>
              <a:defRPr sz="1881">
                <a:solidFill>
                  <a:schemeClr val="tx1">
                    <a:tint val="75000"/>
                  </a:schemeClr>
                </a:solidFill>
              </a:defRPr>
            </a:lvl2pPr>
            <a:lvl3pPr marL="860176" indent="0">
              <a:buNone/>
              <a:defRPr sz="1693">
                <a:solidFill>
                  <a:schemeClr val="tx1">
                    <a:tint val="75000"/>
                  </a:schemeClr>
                </a:solidFill>
              </a:defRPr>
            </a:lvl3pPr>
            <a:lvl4pPr marL="1290264" indent="0">
              <a:buNone/>
              <a:defRPr sz="1505">
                <a:solidFill>
                  <a:schemeClr val="tx1">
                    <a:tint val="75000"/>
                  </a:schemeClr>
                </a:solidFill>
              </a:defRPr>
            </a:lvl4pPr>
            <a:lvl5pPr marL="1720352" indent="0">
              <a:buNone/>
              <a:defRPr sz="1505">
                <a:solidFill>
                  <a:schemeClr val="tx1">
                    <a:tint val="75000"/>
                  </a:schemeClr>
                </a:solidFill>
              </a:defRPr>
            </a:lvl5pPr>
            <a:lvl6pPr marL="2150440" indent="0">
              <a:buNone/>
              <a:defRPr sz="1505">
                <a:solidFill>
                  <a:schemeClr val="tx1">
                    <a:tint val="75000"/>
                  </a:schemeClr>
                </a:solidFill>
              </a:defRPr>
            </a:lvl6pPr>
            <a:lvl7pPr marL="2580528" indent="0">
              <a:buNone/>
              <a:defRPr sz="1505">
                <a:solidFill>
                  <a:schemeClr val="tx1">
                    <a:tint val="75000"/>
                  </a:schemeClr>
                </a:solidFill>
              </a:defRPr>
            </a:lvl7pPr>
            <a:lvl8pPr marL="3010616" indent="0">
              <a:buNone/>
              <a:defRPr sz="1505">
                <a:solidFill>
                  <a:schemeClr val="tx1">
                    <a:tint val="75000"/>
                  </a:schemeClr>
                </a:solidFill>
              </a:defRPr>
            </a:lvl8pPr>
            <a:lvl9pPr marL="3440704" indent="0">
              <a:buNone/>
              <a:defRPr sz="1505">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20237A-7FD3-4807-94A8-7FE4A99C82EF}" type="datetimeFigureOut">
              <a:rPr kumimoji="1" lang="ja-JP" altLang="en-US" smtClean="0">
                <a:solidFill>
                  <a:prstClr val="black">
                    <a:tint val="75000"/>
                  </a:prstClr>
                </a:solidFill>
              </a:rPr>
              <a:pPr/>
              <a:t>2021/3/29</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AD265-8D31-4806-8872-B5015743F23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676101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520237A-7FD3-4807-94A8-7FE4A99C82EF}" type="datetimeFigureOut">
              <a:rPr kumimoji="1" lang="ja-JP" altLang="en-US" smtClean="0">
                <a:solidFill>
                  <a:prstClr val="black">
                    <a:tint val="75000"/>
                  </a:prstClr>
                </a:solidFill>
              </a:rPr>
              <a:pPr/>
              <a:t>2021/3/29</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AD265-8D31-4806-8872-B5015743F23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780545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58" b="1"/>
            </a:lvl1pPr>
            <a:lvl2pPr marL="430088" indent="0">
              <a:buNone/>
              <a:defRPr sz="1881" b="1"/>
            </a:lvl2pPr>
            <a:lvl3pPr marL="860176" indent="0">
              <a:buNone/>
              <a:defRPr sz="1693" b="1"/>
            </a:lvl3pPr>
            <a:lvl4pPr marL="1290264" indent="0">
              <a:buNone/>
              <a:defRPr sz="1505" b="1"/>
            </a:lvl4pPr>
            <a:lvl5pPr marL="1720352" indent="0">
              <a:buNone/>
              <a:defRPr sz="1505" b="1"/>
            </a:lvl5pPr>
            <a:lvl6pPr marL="2150440" indent="0">
              <a:buNone/>
              <a:defRPr sz="1505" b="1"/>
            </a:lvl6pPr>
            <a:lvl7pPr marL="2580528" indent="0">
              <a:buNone/>
              <a:defRPr sz="1505" b="1"/>
            </a:lvl7pPr>
            <a:lvl8pPr marL="3010616" indent="0">
              <a:buNone/>
              <a:defRPr sz="1505" b="1"/>
            </a:lvl8pPr>
            <a:lvl9pPr marL="3440704" indent="0">
              <a:buNone/>
              <a:defRPr sz="1505"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258" b="1"/>
            </a:lvl1pPr>
            <a:lvl2pPr marL="430088" indent="0">
              <a:buNone/>
              <a:defRPr sz="1881" b="1"/>
            </a:lvl2pPr>
            <a:lvl3pPr marL="860176" indent="0">
              <a:buNone/>
              <a:defRPr sz="1693" b="1"/>
            </a:lvl3pPr>
            <a:lvl4pPr marL="1290264" indent="0">
              <a:buNone/>
              <a:defRPr sz="1505" b="1"/>
            </a:lvl4pPr>
            <a:lvl5pPr marL="1720352" indent="0">
              <a:buNone/>
              <a:defRPr sz="1505" b="1"/>
            </a:lvl5pPr>
            <a:lvl6pPr marL="2150440" indent="0">
              <a:buNone/>
              <a:defRPr sz="1505" b="1"/>
            </a:lvl6pPr>
            <a:lvl7pPr marL="2580528" indent="0">
              <a:buNone/>
              <a:defRPr sz="1505" b="1"/>
            </a:lvl7pPr>
            <a:lvl8pPr marL="3010616" indent="0">
              <a:buNone/>
              <a:defRPr sz="1505" b="1"/>
            </a:lvl8pPr>
            <a:lvl9pPr marL="3440704" indent="0">
              <a:buNone/>
              <a:defRPr sz="1505"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520237A-7FD3-4807-94A8-7FE4A99C82EF}" type="datetimeFigureOut">
              <a:rPr kumimoji="1" lang="ja-JP" altLang="en-US" smtClean="0">
                <a:solidFill>
                  <a:prstClr val="black">
                    <a:tint val="75000"/>
                  </a:prstClr>
                </a:solidFill>
              </a:rPr>
              <a:pPr/>
              <a:t>2021/3/29</a:t>
            </a:fld>
            <a:endParaRPr kumimoji="1"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kumimoji="1"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0AD265-8D31-4806-8872-B5015743F23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4152428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520237A-7FD3-4807-94A8-7FE4A99C82EF}" type="datetimeFigureOut">
              <a:rPr kumimoji="1" lang="ja-JP" altLang="en-US" smtClean="0">
                <a:solidFill>
                  <a:prstClr val="black">
                    <a:tint val="75000"/>
                  </a:prstClr>
                </a:solidFill>
              </a:rPr>
              <a:pPr/>
              <a:t>2021/3/29</a:t>
            </a:fld>
            <a:endParaRPr kumimoji="1"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kumimoji="1"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0AD265-8D31-4806-8872-B5015743F23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927310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0237A-7FD3-4807-94A8-7FE4A99C82EF}" type="datetimeFigureOut">
              <a:rPr kumimoji="1" lang="ja-JP" altLang="en-US" smtClean="0">
                <a:solidFill>
                  <a:prstClr val="black">
                    <a:tint val="75000"/>
                  </a:prstClr>
                </a:solidFill>
              </a:rPr>
              <a:pPr/>
              <a:t>2021/3/29</a:t>
            </a:fld>
            <a:endParaRPr kumimoji="1"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kumimoji="1"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0AD265-8D31-4806-8872-B5015743F23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00084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3133739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1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2" y="987428"/>
            <a:ext cx="4629150" cy="4873625"/>
          </a:xfrm>
        </p:spPr>
        <p:txBody>
          <a:bodyPr/>
          <a:lstStyle>
            <a:lvl1pPr>
              <a:defRPr sz="3010"/>
            </a:lvl1pPr>
            <a:lvl2pPr>
              <a:defRPr sz="2634"/>
            </a:lvl2pPr>
            <a:lvl3pPr>
              <a:defRPr sz="2258"/>
            </a:lvl3pPr>
            <a:lvl4pPr>
              <a:defRPr sz="1881"/>
            </a:lvl4pPr>
            <a:lvl5pPr>
              <a:defRPr sz="1881"/>
            </a:lvl5pPr>
            <a:lvl6pPr>
              <a:defRPr sz="1881"/>
            </a:lvl6pPr>
            <a:lvl7pPr>
              <a:defRPr sz="1881"/>
            </a:lvl7pPr>
            <a:lvl8pPr>
              <a:defRPr sz="1881"/>
            </a:lvl8pPr>
            <a:lvl9pPr>
              <a:defRPr sz="188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5"/>
            </a:lvl1pPr>
            <a:lvl2pPr marL="430088" indent="0">
              <a:buNone/>
              <a:defRPr sz="1317"/>
            </a:lvl2pPr>
            <a:lvl3pPr marL="860176" indent="0">
              <a:buNone/>
              <a:defRPr sz="1129"/>
            </a:lvl3pPr>
            <a:lvl4pPr marL="1290264" indent="0">
              <a:buNone/>
              <a:defRPr sz="941"/>
            </a:lvl4pPr>
            <a:lvl5pPr marL="1720352" indent="0">
              <a:buNone/>
              <a:defRPr sz="941"/>
            </a:lvl5pPr>
            <a:lvl6pPr marL="2150440" indent="0">
              <a:buNone/>
              <a:defRPr sz="941"/>
            </a:lvl6pPr>
            <a:lvl7pPr marL="2580528" indent="0">
              <a:buNone/>
              <a:defRPr sz="941"/>
            </a:lvl7pPr>
            <a:lvl8pPr marL="3010616" indent="0">
              <a:buNone/>
              <a:defRPr sz="941"/>
            </a:lvl8pPr>
            <a:lvl9pPr marL="3440704" indent="0">
              <a:buNone/>
              <a:defRPr sz="94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20237A-7FD3-4807-94A8-7FE4A99C82EF}" type="datetimeFigureOut">
              <a:rPr kumimoji="1" lang="ja-JP" altLang="en-US" smtClean="0">
                <a:solidFill>
                  <a:prstClr val="black">
                    <a:tint val="75000"/>
                  </a:prstClr>
                </a:solidFill>
              </a:rPr>
              <a:pPr/>
              <a:t>2021/3/29</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AD265-8D31-4806-8872-B5015743F23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80534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1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2" y="987428"/>
            <a:ext cx="4629150" cy="4873625"/>
          </a:xfrm>
        </p:spPr>
        <p:txBody>
          <a:bodyPr anchor="t"/>
          <a:lstStyle>
            <a:lvl1pPr marL="0" indent="0">
              <a:buNone/>
              <a:defRPr sz="3010"/>
            </a:lvl1pPr>
            <a:lvl2pPr marL="430088" indent="0">
              <a:buNone/>
              <a:defRPr sz="2634"/>
            </a:lvl2pPr>
            <a:lvl3pPr marL="860176" indent="0">
              <a:buNone/>
              <a:defRPr sz="2258"/>
            </a:lvl3pPr>
            <a:lvl4pPr marL="1290264" indent="0">
              <a:buNone/>
              <a:defRPr sz="1881"/>
            </a:lvl4pPr>
            <a:lvl5pPr marL="1720352" indent="0">
              <a:buNone/>
              <a:defRPr sz="1881"/>
            </a:lvl5pPr>
            <a:lvl6pPr marL="2150440" indent="0">
              <a:buNone/>
              <a:defRPr sz="1881"/>
            </a:lvl6pPr>
            <a:lvl7pPr marL="2580528" indent="0">
              <a:buNone/>
              <a:defRPr sz="1881"/>
            </a:lvl7pPr>
            <a:lvl8pPr marL="3010616" indent="0">
              <a:buNone/>
              <a:defRPr sz="1881"/>
            </a:lvl8pPr>
            <a:lvl9pPr marL="3440704" indent="0">
              <a:buNone/>
              <a:defRPr sz="1881"/>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5"/>
            </a:lvl1pPr>
            <a:lvl2pPr marL="430088" indent="0">
              <a:buNone/>
              <a:defRPr sz="1317"/>
            </a:lvl2pPr>
            <a:lvl3pPr marL="860176" indent="0">
              <a:buNone/>
              <a:defRPr sz="1129"/>
            </a:lvl3pPr>
            <a:lvl4pPr marL="1290264" indent="0">
              <a:buNone/>
              <a:defRPr sz="941"/>
            </a:lvl4pPr>
            <a:lvl5pPr marL="1720352" indent="0">
              <a:buNone/>
              <a:defRPr sz="941"/>
            </a:lvl5pPr>
            <a:lvl6pPr marL="2150440" indent="0">
              <a:buNone/>
              <a:defRPr sz="941"/>
            </a:lvl6pPr>
            <a:lvl7pPr marL="2580528" indent="0">
              <a:buNone/>
              <a:defRPr sz="941"/>
            </a:lvl7pPr>
            <a:lvl8pPr marL="3010616" indent="0">
              <a:buNone/>
              <a:defRPr sz="941"/>
            </a:lvl8pPr>
            <a:lvl9pPr marL="3440704" indent="0">
              <a:buNone/>
              <a:defRPr sz="94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20237A-7FD3-4807-94A8-7FE4A99C82EF}" type="datetimeFigureOut">
              <a:rPr kumimoji="1" lang="ja-JP" altLang="en-US" smtClean="0">
                <a:solidFill>
                  <a:prstClr val="black">
                    <a:tint val="75000"/>
                  </a:prstClr>
                </a:solidFill>
              </a:rPr>
              <a:pPr/>
              <a:t>2021/3/29</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AD265-8D31-4806-8872-B5015743F23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630990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20237A-7FD3-4807-94A8-7FE4A99C82EF}" type="datetimeFigureOut">
              <a:rPr kumimoji="1" lang="ja-JP" altLang="en-US" smtClean="0">
                <a:solidFill>
                  <a:prstClr val="black">
                    <a:tint val="75000"/>
                  </a:prstClr>
                </a:solidFill>
              </a:rPr>
              <a:pPr/>
              <a:t>2021/3/29</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AD265-8D31-4806-8872-B5015743F23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584735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20237A-7FD3-4807-94A8-7FE4A99C82EF}" type="datetimeFigureOut">
              <a:rPr kumimoji="1" lang="ja-JP" altLang="en-US" smtClean="0">
                <a:solidFill>
                  <a:prstClr val="black">
                    <a:tint val="75000"/>
                  </a:prstClr>
                </a:solidFill>
              </a:rPr>
              <a:pPr/>
              <a:t>2021/3/29</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AD265-8D31-4806-8872-B5015743F23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7947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195738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3905170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201950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389158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252109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275791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260981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129">
                <a:solidFill>
                  <a:schemeClr val="tx1">
                    <a:tint val="75000"/>
                  </a:schemeClr>
                </a:solidFill>
              </a:defRPr>
            </a:lvl1pPr>
          </a:lstStyle>
          <a:p>
            <a:pPr defTabSz="430088" eaLnBrk="1" fontAlgn="auto" hangingPunct="1">
              <a:spcBef>
                <a:spcPts val="0"/>
              </a:spcBef>
              <a:spcAft>
                <a:spcPts val="0"/>
              </a:spcAft>
            </a:pPr>
            <a:fld id="{5520237A-7FD3-4807-94A8-7FE4A99C82EF}" type="datetimeFigureOut">
              <a:rPr lang="ja-JP" altLang="en-US" smtClean="0">
                <a:solidFill>
                  <a:prstClr val="black">
                    <a:tint val="75000"/>
                  </a:prstClr>
                </a:solidFill>
                <a:latin typeface="Calibri" panose="020F0502020204030204"/>
                <a:ea typeface="游ゴシック" panose="020B0400000000000000" pitchFamily="50" charset="-128"/>
              </a:rPr>
              <a:pPr defTabSz="430088" eaLnBrk="1" fontAlgn="auto" hangingPunct="1">
                <a:spcBef>
                  <a:spcPts val="0"/>
                </a:spcBef>
                <a:spcAft>
                  <a:spcPts val="0"/>
                </a:spcAft>
              </a:pPr>
              <a:t>2021/3/29</a:t>
            </a:fld>
            <a:endParaRPr lang="ja-JP" altLang="en-US">
              <a:solidFill>
                <a:prstClr val="black">
                  <a:tint val="75000"/>
                </a:prstClr>
              </a:solidFill>
              <a:latin typeface="Calibri" panose="020F0502020204030204"/>
              <a:ea typeface="游ゴシック" panose="020B0400000000000000" pitchFamily="50" charset="-128"/>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129">
                <a:solidFill>
                  <a:schemeClr val="tx1">
                    <a:tint val="75000"/>
                  </a:schemeClr>
                </a:solidFill>
              </a:defRPr>
            </a:lvl1pPr>
          </a:lstStyle>
          <a:p>
            <a:pPr defTabSz="430088" eaLnBrk="1" fontAlgn="auto" hangingPunct="1">
              <a:spcBef>
                <a:spcPts val="0"/>
              </a:spcBef>
              <a:spcAft>
                <a:spcPts val="0"/>
              </a:spcAft>
            </a:pPr>
            <a:endParaRPr lang="ja-JP" altLang="en-US">
              <a:solidFill>
                <a:prstClr val="black">
                  <a:tint val="75000"/>
                </a:prstClr>
              </a:solidFill>
              <a:latin typeface="Calibri" panose="020F0502020204030204"/>
              <a:ea typeface="游ゴシック" panose="020B0400000000000000" pitchFamily="50" charset="-128"/>
            </a:endParaRPr>
          </a:p>
        </p:txBody>
      </p:sp>
      <p:sp>
        <p:nvSpPr>
          <p:cNvPr id="6" name="Slide Number Placeholder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1129">
                <a:solidFill>
                  <a:schemeClr val="tx1">
                    <a:tint val="75000"/>
                  </a:schemeClr>
                </a:solidFill>
              </a:defRPr>
            </a:lvl1pPr>
          </a:lstStyle>
          <a:p>
            <a:pPr defTabSz="430088" eaLnBrk="1" fontAlgn="auto" hangingPunct="1">
              <a:spcBef>
                <a:spcPts val="0"/>
              </a:spcBef>
              <a:spcAft>
                <a:spcPts val="0"/>
              </a:spcAft>
            </a:pPr>
            <a:fld id="{0C0AD265-8D31-4806-8872-B5015743F237}" type="slidenum">
              <a:rPr lang="ja-JP" altLang="en-US" smtClean="0">
                <a:solidFill>
                  <a:prstClr val="black">
                    <a:tint val="75000"/>
                  </a:prstClr>
                </a:solidFill>
                <a:latin typeface="Calibri" panose="020F0502020204030204"/>
                <a:ea typeface="游ゴシック" panose="020B0400000000000000" pitchFamily="50" charset="-128"/>
              </a:rPr>
              <a:pPr defTabSz="430088" eaLnBrk="1" fontAlgn="auto" hangingPunct="1">
                <a:spcBef>
                  <a:spcPts val="0"/>
                </a:spcBef>
                <a:spcAft>
                  <a:spcPts val="0"/>
                </a:spcAft>
              </a:pPr>
              <a:t>‹#›</a:t>
            </a:fld>
            <a:endParaRPr lang="ja-JP" altLang="en-US">
              <a:solidFill>
                <a:prstClr val="black">
                  <a:tint val="75000"/>
                </a:prstClr>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103106978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860176" rtl="0" eaLnBrk="1" latinLnBrk="0" hangingPunct="1">
        <a:lnSpc>
          <a:spcPct val="90000"/>
        </a:lnSpc>
        <a:spcBef>
          <a:spcPct val="0"/>
        </a:spcBef>
        <a:buNone/>
        <a:defRPr kumimoji="1" sz="4139" kern="1200">
          <a:solidFill>
            <a:schemeClr val="tx1"/>
          </a:solidFill>
          <a:latin typeface="+mj-lt"/>
          <a:ea typeface="+mj-ea"/>
          <a:cs typeface="+mj-cs"/>
        </a:defRPr>
      </a:lvl1pPr>
    </p:titleStyle>
    <p:bodyStyle>
      <a:lvl1pPr marL="215044" indent="-215044" algn="l" defTabSz="860176" rtl="0" eaLnBrk="1" latinLnBrk="0" hangingPunct="1">
        <a:lnSpc>
          <a:spcPct val="90000"/>
        </a:lnSpc>
        <a:spcBef>
          <a:spcPts val="941"/>
        </a:spcBef>
        <a:buFont typeface="Arial" panose="020B0604020202020204" pitchFamily="34" charset="0"/>
        <a:buChar char="•"/>
        <a:defRPr kumimoji="1" sz="2634" kern="1200">
          <a:solidFill>
            <a:schemeClr val="tx1"/>
          </a:solidFill>
          <a:latin typeface="+mn-lt"/>
          <a:ea typeface="+mn-ea"/>
          <a:cs typeface="+mn-cs"/>
        </a:defRPr>
      </a:lvl1pPr>
      <a:lvl2pPr marL="645132" indent="-215044" algn="l" defTabSz="860176" rtl="0" eaLnBrk="1" latinLnBrk="0" hangingPunct="1">
        <a:lnSpc>
          <a:spcPct val="90000"/>
        </a:lnSpc>
        <a:spcBef>
          <a:spcPts val="470"/>
        </a:spcBef>
        <a:buFont typeface="Arial" panose="020B0604020202020204" pitchFamily="34" charset="0"/>
        <a:buChar char="•"/>
        <a:defRPr kumimoji="1" sz="2258" kern="1200">
          <a:solidFill>
            <a:schemeClr val="tx1"/>
          </a:solidFill>
          <a:latin typeface="+mn-lt"/>
          <a:ea typeface="+mn-ea"/>
          <a:cs typeface="+mn-cs"/>
        </a:defRPr>
      </a:lvl2pPr>
      <a:lvl3pPr marL="1075220" indent="-215044" algn="l" defTabSz="860176" rtl="0" eaLnBrk="1" latinLnBrk="0" hangingPunct="1">
        <a:lnSpc>
          <a:spcPct val="90000"/>
        </a:lnSpc>
        <a:spcBef>
          <a:spcPts val="470"/>
        </a:spcBef>
        <a:buFont typeface="Arial" panose="020B0604020202020204" pitchFamily="34" charset="0"/>
        <a:buChar char="•"/>
        <a:defRPr kumimoji="1" sz="1881" kern="1200">
          <a:solidFill>
            <a:schemeClr val="tx1"/>
          </a:solidFill>
          <a:latin typeface="+mn-lt"/>
          <a:ea typeface="+mn-ea"/>
          <a:cs typeface="+mn-cs"/>
        </a:defRPr>
      </a:lvl3pPr>
      <a:lvl4pPr marL="1505308" indent="-215044" algn="l" defTabSz="860176" rtl="0" eaLnBrk="1" latinLnBrk="0" hangingPunct="1">
        <a:lnSpc>
          <a:spcPct val="90000"/>
        </a:lnSpc>
        <a:spcBef>
          <a:spcPts val="470"/>
        </a:spcBef>
        <a:buFont typeface="Arial" panose="020B0604020202020204" pitchFamily="34" charset="0"/>
        <a:buChar char="•"/>
        <a:defRPr kumimoji="1" sz="1693" kern="1200">
          <a:solidFill>
            <a:schemeClr val="tx1"/>
          </a:solidFill>
          <a:latin typeface="+mn-lt"/>
          <a:ea typeface="+mn-ea"/>
          <a:cs typeface="+mn-cs"/>
        </a:defRPr>
      </a:lvl4pPr>
      <a:lvl5pPr marL="1935396" indent="-215044" algn="l" defTabSz="860176" rtl="0" eaLnBrk="1" latinLnBrk="0" hangingPunct="1">
        <a:lnSpc>
          <a:spcPct val="90000"/>
        </a:lnSpc>
        <a:spcBef>
          <a:spcPts val="470"/>
        </a:spcBef>
        <a:buFont typeface="Arial" panose="020B0604020202020204" pitchFamily="34" charset="0"/>
        <a:buChar char="•"/>
        <a:defRPr kumimoji="1" sz="1693" kern="1200">
          <a:solidFill>
            <a:schemeClr val="tx1"/>
          </a:solidFill>
          <a:latin typeface="+mn-lt"/>
          <a:ea typeface="+mn-ea"/>
          <a:cs typeface="+mn-cs"/>
        </a:defRPr>
      </a:lvl5pPr>
      <a:lvl6pPr marL="2365484" indent="-215044" algn="l" defTabSz="860176" rtl="0" eaLnBrk="1" latinLnBrk="0" hangingPunct="1">
        <a:lnSpc>
          <a:spcPct val="90000"/>
        </a:lnSpc>
        <a:spcBef>
          <a:spcPts val="470"/>
        </a:spcBef>
        <a:buFont typeface="Arial" panose="020B0604020202020204" pitchFamily="34" charset="0"/>
        <a:buChar char="•"/>
        <a:defRPr kumimoji="1" sz="1693" kern="1200">
          <a:solidFill>
            <a:schemeClr val="tx1"/>
          </a:solidFill>
          <a:latin typeface="+mn-lt"/>
          <a:ea typeface="+mn-ea"/>
          <a:cs typeface="+mn-cs"/>
        </a:defRPr>
      </a:lvl6pPr>
      <a:lvl7pPr marL="2795572" indent="-215044" algn="l" defTabSz="860176" rtl="0" eaLnBrk="1" latinLnBrk="0" hangingPunct="1">
        <a:lnSpc>
          <a:spcPct val="90000"/>
        </a:lnSpc>
        <a:spcBef>
          <a:spcPts val="470"/>
        </a:spcBef>
        <a:buFont typeface="Arial" panose="020B0604020202020204" pitchFamily="34" charset="0"/>
        <a:buChar char="•"/>
        <a:defRPr kumimoji="1" sz="1693" kern="1200">
          <a:solidFill>
            <a:schemeClr val="tx1"/>
          </a:solidFill>
          <a:latin typeface="+mn-lt"/>
          <a:ea typeface="+mn-ea"/>
          <a:cs typeface="+mn-cs"/>
        </a:defRPr>
      </a:lvl7pPr>
      <a:lvl8pPr marL="3225660" indent="-215044" algn="l" defTabSz="860176" rtl="0" eaLnBrk="1" latinLnBrk="0" hangingPunct="1">
        <a:lnSpc>
          <a:spcPct val="90000"/>
        </a:lnSpc>
        <a:spcBef>
          <a:spcPts val="470"/>
        </a:spcBef>
        <a:buFont typeface="Arial" panose="020B0604020202020204" pitchFamily="34" charset="0"/>
        <a:buChar char="•"/>
        <a:defRPr kumimoji="1" sz="1693" kern="1200">
          <a:solidFill>
            <a:schemeClr val="tx1"/>
          </a:solidFill>
          <a:latin typeface="+mn-lt"/>
          <a:ea typeface="+mn-ea"/>
          <a:cs typeface="+mn-cs"/>
        </a:defRPr>
      </a:lvl8pPr>
      <a:lvl9pPr marL="3655748" indent="-215044" algn="l" defTabSz="860176" rtl="0" eaLnBrk="1" latinLnBrk="0" hangingPunct="1">
        <a:lnSpc>
          <a:spcPct val="90000"/>
        </a:lnSpc>
        <a:spcBef>
          <a:spcPts val="470"/>
        </a:spcBef>
        <a:buFont typeface="Arial" panose="020B0604020202020204" pitchFamily="34" charset="0"/>
        <a:buChar char="•"/>
        <a:defRPr kumimoji="1" sz="1693" kern="1200">
          <a:solidFill>
            <a:schemeClr val="tx1"/>
          </a:solidFill>
          <a:latin typeface="+mn-lt"/>
          <a:ea typeface="+mn-ea"/>
          <a:cs typeface="+mn-cs"/>
        </a:defRPr>
      </a:lvl9pPr>
    </p:bodyStyle>
    <p:otherStyle>
      <a:defPPr>
        <a:defRPr lang="en-US"/>
      </a:defPPr>
      <a:lvl1pPr marL="0" algn="l" defTabSz="860176" rtl="0" eaLnBrk="1" latinLnBrk="0" hangingPunct="1">
        <a:defRPr kumimoji="1" sz="1693" kern="1200">
          <a:solidFill>
            <a:schemeClr val="tx1"/>
          </a:solidFill>
          <a:latin typeface="+mn-lt"/>
          <a:ea typeface="+mn-ea"/>
          <a:cs typeface="+mn-cs"/>
        </a:defRPr>
      </a:lvl1pPr>
      <a:lvl2pPr marL="430088" algn="l" defTabSz="860176" rtl="0" eaLnBrk="1" latinLnBrk="0" hangingPunct="1">
        <a:defRPr kumimoji="1" sz="1693" kern="1200">
          <a:solidFill>
            <a:schemeClr val="tx1"/>
          </a:solidFill>
          <a:latin typeface="+mn-lt"/>
          <a:ea typeface="+mn-ea"/>
          <a:cs typeface="+mn-cs"/>
        </a:defRPr>
      </a:lvl2pPr>
      <a:lvl3pPr marL="860176" algn="l" defTabSz="860176" rtl="0" eaLnBrk="1" latinLnBrk="0" hangingPunct="1">
        <a:defRPr kumimoji="1" sz="1693" kern="1200">
          <a:solidFill>
            <a:schemeClr val="tx1"/>
          </a:solidFill>
          <a:latin typeface="+mn-lt"/>
          <a:ea typeface="+mn-ea"/>
          <a:cs typeface="+mn-cs"/>
        </a:defRPr>
      </a:lvl3pPr>
      <a:lvl4pPr marL="1290264" algn="l" defTabSz="860176" rtl="0" eaLnBrk="1" latinLnBrk="0" hangingPunct="1">
        <a:defRPr kumimoji="1" sz="1693" kern="1200">
          <a:solidFill>
            <a:schemeClr val="tx1"/>
          </a:solidFill>
          <a:latin typeface="+mn-lt"/>
          <a:ea typeface="+mn-ea"/>
          <a:cs typeface="+mn-cs"/>
        </a:defRPr>
      </a:lvl4pPr>
      <a:lvl5pPr marL="1720352" algn="l" defTabSz="860176" rtl="0" eaLnBrk="1" latinLnBrk="0" hangingPunct="1">
        <a:defRPr kumimoji="1" sz="1693" kern="1200">
          <a:solidFill>
            <a:schemeClr val="tx1"/>
          </a:solidFill>
          <a:latin typeface="+mn-lt"/>
          <a:ea typeface="+mn-ea"/>
          <a:cs typeface="+mn-cs"/>
        </a:defRPr>
      </a:lvl5pPr>
      <a:lvl6pPr marL="2150440" algn="l" defTabSz="860176" rtl="0" eaLnBrk="1" latinLnBrk="0" hangingPunct="1">
        <a:defRPr kumimoji="1" sz="1693" kern="1200">
          <a:solidFill>
            <a:schemeClr val="tx1"/>
          </a:solidFill>
          <a:latin typeface="+mn-lt"/>
          <a:ea typeface="+mn-ea"/>
          <a:cs typeface="+mn-cs"/>
        </a:defRPr>
      </a:lvl6pPr>
      <a:lvl7pPr marL="2580528" algn="l" defTabSz="860176" rtl="0" eaLnBrk="1" latinLnBrk="0" hangingPunct="1">
        <a:defRPr kumimoji="1" sz="1693" kern="1200">
          <a:solidFill>
            <a:schemeClr val="tx1"/>
          </a:solidFill>
          <a:latin typeface="+mn-lt"/>
          <a:ea typeface="+mn-ea"/>
          <a:cs typeface="+mn-cs"/>
        </a:defRPr>
      </a:lvl7pPr>
      <a:lvl8pPr marL="3010616" algn="l" defTabSz="860176" rtl="0" eaLnBrk="1" latinLnBrk="0" hangingPunct="1">
        <a:defRPr kumimoji="1" sz="1693" kern="1200">
          <a:solidFill>
            <a:schemeClr val="tx1"/>
          </a:solidFill>
          <a:latin typeface="+mn-lt"/>
          <a:ea typeface="+mn-ea"/>
          <a:cs typeface="+mn-cs"/>
        </a:defRPr>
      </a:lvl8pPr>
      <a:lvl9pPr marL="3440704" algn="l" defTabSz="860176" rtl="0" eaLnBrk="1" latinLnBrk="0" hangingPunct="1">
        <a:defRPr kumimoji="1" sz="16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wmf"/><Relationship Id="rId18" Type="http://schemas.openxmlformats.org/officeDocument/2006/relationships/image" Target="../media/image16.png"/><Relationship Id="rId26" Type="http://schemas.openxmlformats.org/officeDocument/2006/relationships/image" Target="../media/image24.emf"/><Relationship Id="rId3" Type="http://schemas.openxmlformats.org/officeDocument/2006/relationships/image" Target="../media/image1.wmf"/><Relationship Id="rId21" Type="http://schemas.openxmlformats.org/officeDocument/2006/relationships/image" Target="../media/image19.wmf"/><Relationship Id="rId7" Type="http://schemas.openxmlformats.org/officeDocument/2006/relationships/image" Target="../media/image5.wmf"/><Relationship Id="rId12" Type="http://schemas.openxmlformats.org/officeDocument/2006/relationships/image" Target="../media/image10.wmf"/><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6.xml"/><Relationship Id="rId16" Type="http://schemas.openxmlformats.org/officeDocument/2006/relationships/image" Target="../media/image14.wmf"/><Relationship Id="rId20" Type="http://schemas.openxmlformats.org/officeDocument/2006/relationships/image" Target="../media/image18.wmf"/><Relationship Id="rId29" Type="http://schemas.openxmlformats.org/officeDocument/2006/relationships/image" Target="../media/image27.wmf"/><Relationship Id="rId1" Type="http://schemas.openxmlformats.org/officeDocument/2006/relationships/slideLayout" Target="../slideLayouts/slideLayout19.xml"/><Relationship Id="rId6" Type="http://schemas.openxmlformats.org/officeDocument/2006/relationships/image" Target="../media/image4.wmf"/><Relationship Id="rId11" Type="http://schemas.openxmlformats.org/officeDocument/2006/relationships/image" Target="../media/image9.png"/><Relationship Id="rId24" Type="http://schemas.openxmlformats.org/officeDocument/2006/relationships/image" Target="../media/image22.png"/><Relationship Id="rId32" Type="http://schemas.microsoft.com/office/2007/relationships/hdphoto" Target="../media/hdphoto1.wdp"/><Relationship Id="rId5" Type="http://schemas.openxmlformats.org/officeDocument/2006/relationships/image" Target="../media/image3.wmf"/><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wmf"/><Relationship Id="rId19" Type="http://schemas.openxmlformats.org/officeDocument/2006/relationships/image" Target="../media/image17.wmf"/><Relationship Id="rId31" Type="http://schemas.openxmlformats.org/officeDocument/2006/relationships/image" Target="../media/image29.png"/><Relationship Id="rId4" Type="http://schemas.openxmlformats.org/officeDocument/2006/relationships/image" Target="../media/image2.wmf"/><Relationship Id="rId9" Type="http://schemas.openxmlformats.org/officeDocument/2006/relationships/image" Target="../media/image7.gif"/><Relationship Id="rId14" Type="http://schemas.openxmlformats.org/officeDocument/2006/relationships/image" Target="../media/image12.wmf"/><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1277201"/>
            <a:ext cx="9144000" cy="1159851"/>
          </a:xfrm>
          <a:prstGeom prst="rect">
            <a:avLst/>
          </a:prstGeom>
          <a:solidFill>
            <a:srgbClr val="708339"/>
          </a:solidFill>
          <a:ln>
            <a:noFill/>
          </a:ln>
          <a:effectLst/>
        </p:spPr>
        <p:txBody>
          <a:bodyPr wrap="square" anchor="ctr" anchorCtr="0">
            <a:no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ts val="0"/>
              </a:spcBef>
            </a:pPr>
            <a:r>
              <a:rPr lang="ja-JP" altLang="en-US" sz="40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かかりつけ医認知症対応力向上研修</a:t>
            </a:r>
          </a:p>
        </p:txBody>
      </p:sp>
      <p:sp>
        <p:nvSpPr>
          <p:cNvPr id="5" name="Text Box 2"/>
          <p:cNvSpPr txBox="1">
            <a:spLocks noChangeArrowheads="1"/>
          </p:cNvSpPr>
          <p:nvPr/>
        </p:nvSpPr>
        <p:spPr bwMode="auto">
          <a:xfrm>
            <a:off x="2010612" y="2927441"/>
            <a:ext cx="5353592" cy="203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eaLnBrk="1" hangingPunct="1">
              <a:spcBef>
                <a:spcPts val="600"/>
              </a:spcBef>
            </a:pPr>
            <a:r>
              <a:rPr lang="ja-JP" altLang="en-US" sz="2800" b="1" dirty="0">
                <a:solidFill>
                  <a:schemeClr val="bg2"/>
                </a:solidFill>
                <a:latin typeface="BIZ UDPゴシック" panose="020B0400000000000000" pitchFamily="50" charset="-128"/>
                <a:ea typeface="BIZ UDPゴシック" panose="020B0400000000000000" pitchFamily="50" charset="-128"/>
                <a:cs typeface="Meiryo UI" pitchFamily="50" charset="-128"/>
              </a:rPr>
              <a:t>１． かかりつけ医の役割  編  </a:t>
            </a:r>
          </a:p>
          <a:p>
            <a:pPr eaLnBrk="1" hangingPunct="1">
              <a:spcBef>
                <a:spcPts val="600"/>
              </a:spcBef>
            </a:pPr>
            <a:r>
              <a:rPr lang="ja-JP" altLang="en-US" sz="2800" b="1" dirty="0">
                <a:solidFill>
                  <a:schemeClr val="bg2"/>
                </a:solidFill>
                <a:latin typeface="BIZ UDPゴシック" panose="020B0400000000000000" pitchFamily="50" charset="-128"/>
                <a:ea typeface="BIZ UDPゴシック" panose="020B0400000000000000" pitchFamily="50" charset="-128"/>
                <a:cs typeface="Meiryo UI" pitchFamily="50" charset="-128"/>
              </a:rPr>
              <a:t>２． 基本知識  編  </a:t>
            </a:r>
          </a:p>
          <a:p>
            <a:pPr eaLnBrk="1" hangingPunct="1">
              <a:spcBef>
                <a:spcPts val="600"/>
              </a:spcBef>
            </a:pPr>
            <a:r>
              <a:rPr lang="ja-JP" altLang="en-US" sz="2800" b="1" dirty="0">
                <a:solidFill>
                  <a:schemeClr val="bg2"/>
                </a:solidFill>
                <a:latin typeface="BIZ UDPゴシック" panose="020B0400000000000000" pitchFamily="50" charset="-128"/>
                <a:ea typeface="BIZ UDPゴシック" panose="020B0400000000000000" pitchFamily="50" charset="-128"/>
                <a:cs typeface="Meiryo UI" pitchFamily="50" charset="-128"/>
              </a:rPr>
              <a:t>３． 診療における実践  編</a:t>
            </a:r>
            <a:endParaRPr lang="en-US" altLang="ja-JP" sz="2800" b="1" dirty="0">
              <a:solidFill>
                <a:schemeClr val="bg2"/>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600"/>
              </a:spcBef>
            </a:pPr>
            <a:r>
              <a:rPr lang="ja-JP" altLang="en-US" sz="2800" b="1" dirty="0">
                <a:solidFill>
                  <a:schemeClr val="bg2"/>
                </a:solidFill>
                <a:latin typeface="BIZ UDPゴシック" panose="020B0400000000000000" pitchFamily="50" charset="-128"/>
                <a:ea typeface="BIZ UDPゴシック" panose="020B0400000000000000" pitchFamily="50" charset="-128"/>
                <a:cs typeface="Meiryo UI" pitchFamily="50" charset="-128"/>
              </a:rPr>
              <a:t>４． 地域・生活における実践 編 </a:t>
            </a:r>
            <a:endParaRPr lang="en-US" altLang="ja-JP" sz="2800" b="1" dirty="0">
              <a:solidFill>
                <a:schemeClr val="bg2"/>
              </a:solidFill>
              <a:latin typeface="BIZ UDPゴシック" panose="020B0400000000000000" pitchFamily="50" charset="-128"/>
              <a:ea typeface="BIZ UDPゴシック" panose="020B0400000000000000" pitchFamily="50" charset="-128"/>
              <a:cs typeface="Meiryo UI" pitchFamily="50" charset="-128"/>
            </a:endParaRPr>
          </a:p>
        </p:txBody>
      </p:sp>
      <p:grpSp>
        <p:nvGrpSpPr>
          <p:cNvPr id="6" name="グループ化 5"/>
          <p:cNvGrpSpPr/>
          <p:nvPr/>
        </p:nvGrpSpPr>
        <p:grpSpPr>
          <a:xfrm>
            <a:off x="529434" y="5622709"/>
            <a:ext cx="8142281" cy="666691"/>
            <a:chOff x="1080940" y="4265538"/>
            <a:chExt cx="7010105" cy="760245"/>
          </a:xfrm>
        </p:grpSpPr>
        <p:sp>
          <p:nvSpPr>
            <p:cNvPr id="7" name="Text Box 3"/>
            <p:cNvSpPr txBox="1">
              <a:spLocks noChangeArrowheads="1"/>
            </p:cNvSpPr>
            <p:nvPr/>
          </p:nvSpPr>
          <p:spPr bwMode="auto">
            <a:xfrm>
              <a:off x="2150914" y="4265538"/>
              <a:ext cx="5019675" cy="31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11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令和</a:t>
              </a:r>
              <a:r>
                <a:rPr lang="en-US" altLang="ja-JP" sz="11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2</a:t>
              </a:r>
              <a:r>
                <a:rPr lang="ja-JP" altLang="en-US" sz="11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年度 厚生労働省老人保健健康増進等事業</a:t>
              </a:r>
            </a:p>
          </p:txBody>
        </p:sp>
        <p:sp>
          <p:nvSpPr>
            <p:cNvPr id="8" name="Text Box 4"/>
            <p:cNvSpPr txBox="1">
              <a:spLocks noChangeArrowheads="1"/>
            </p:cNvSpPr>
            <p:nvPr/>
          </p:nvSpPr>
          <p:spPr bwMode="auto">
            <a:xfrm>
              <a:off x="1080940" y="4601114"/>
              <a:ext cx="7010105" cy="42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認知症対応力向上研修</a:t>
              </a:r>
              <a:r>
                <a:rPr lang="ja-JP" altLang="en-US" sz="1400" b="1" dirty="0" smtClean="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の研修教材</a:t>
              </a:r>
              <a:r>
                <a:rPr lang="ja-JP" altLang="en-US"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に関する調査研究事業  編</a:t>
              </a:r>
              <a:endParaRPr lang="en-US" altLang="ja-JP"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bwMode="auto">
          <a:xfrm>
            <a:off x="4853289" y="3752998"/>
            <a:ext cx="3625702" cy="1731771"/>
          </a:xfrm>
          <a:prstGeom prst="roundRect">
            <a:avLst>
              <a:gd name="adj" fmla="val 50000"/>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3" name="角丸四角形 12"/>
          <p:cNvSpPr/>
          <p:nvPr/>
        </p:nvSpPr>
        <p:spPr bwMode="auto">
          <a:xfrm>
            <a:off x="4853289" y="1320362"/>
            <a:ext cx="3625702" cy="1731771"/>
          </a:xfrm>
          <a:prstGeom prst="roundRect">
            <a:avLst>
              <a:gd name="adj" fmla="val 50000"/>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7" name="正方形/長方形 16">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147" name="Rectangle 3"/>
          <p:cNvSpPr>
            <a:spLocks noChangeArrowheads="1"/>
          </p:cNvSpPr>
          <p:nvPr/>
        </p:nvSpPr>
        <p:spPr bwMode="auto">
          <a:xfrm>
            <a:off x="535825" y="115774"/>
            <a:ext cx="80884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17" tIns="45408" rIns="90817" bIns="45408" anchor="ctr" anchorCtr="1"/>
          <a:lstStyle/>
          <a:p>
            <a:pPr algn="ctr" defTabSz="1001713" eaLnBrk="1" hangingPunct="1">
              <a:lnSpc>
                <a:spcPct val="90000"/>
              </a:lnSpc>
            </a:pPr>
            <a:r>
              <a:rPr lang="ja-JP" altLang="en-US" sz="3200" b="1" dirty="0">
                <a:solidFill>
                  <a:schemeClr val="bg1"/>
                </a:solidFill>
                <a:latin typeface="BIZ UDPゴシック" panose="020B0400000000000000" pitchFamily="50" charset="-128"/>
                <a:ea typeface="BIZ UDPゴシック" panose="020B0400000000000000" pitchFamily="50" charset="-128"/>
              </a:rPr>
              <a:t>かかりつけ医と高齢者医療・介護との関わり</a:t>
            </a:r>
            <a:endPar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
        <p:nvSpPr>
          <p:cNvPr id="8" name="テキスト ボックス 7">
            <a:extLst>
              <a:ext uri="{FF2B5EF4-FFF2-40B4-BE49-F238E27FC236}">
                <a16:creationId xmlns="" xmlns:a16="http://schemas.microsoft.com/office/drawing/2014/main" id="{11B5318A-1522-4D26-BD5B-D37AA8FFA75B}"/>
              </a:ext>
            </a:extLst>
          </p:cNvPr>
          <p:cNvSpPr txBox="1"/>
          <p:nvPr/>
        </p:nvSpPr>
        <p:spPr>
          <a:xfrm>
            <a:off x="453304" y="6363692"/>
            <a:ext cx="8558126" cy="276999"/>
          </a:xfrm>
          <a:prstGeom prst="rect">
            <a:avLst/>
          </a:prstGeom>
          <a:noFill/>
          <a:ln w="25400">
            <a:noFill/>
          </a:ln>
        </p:spPr>
        <p:txBody>
          <a:bodyPr wrap="square">
            <a:spAutoFit/>
          </a:bodyPr>
          <a:lstStyle/>
          <a:p>
            <a:pPr algn="r"/>
            <a:r>
              <a:rPr lang="ja-JP" altLang="en-US" sz="1200" dirty="0">
                <a:latin typeface="BIZ UDPゴシック" panose="020B0400000000000000" pitchFamily="50" charset="-128"/>
                <a:ea typeface="BIZ UDPゴシック" panose="020B0400000000000000" pitchFamily="50" charset="-128"/>
              </a:rPr>
              <a:t>第５回全国在宅医療会議ＷＧ資料（平成２９年</a:t>
            </a:r>
            <a:r>
              <a:rPr lang="en-US" altLang="ja-JP" sz="1200" dirty="0">
                <a:latin typeface="BIZ UDPゴシック" panose="020B0400000000000000" pitchFamily="50" charset="-128"/>
                <a:ea typeface="BIZ UDPゴシック" panose="020B0400000000000000" pitchFamily="50" charset="-128"/>
              </a:rPr>
              <a:t>1</a:t>
            </a:r>
            <a:r>
              <a:rPr lang="ja-JP" altLang="en-US" sz="1200" dirty="0">
                <a:latin typeface="BIZ UDPゴシック" panose="020B0400000000000000" pitchFamily="50" charset="-128"/>
                <a:ea typeface="BIZ UDPゴシック" panose="020B0400000000000000" pitchFamily="50" charset="-128"/>
              </a:rPr>
              <a:t>２月８日）及び日本医師会より引用</a:t>
            </a:r>
          </a:p>
        </p:txBody>
      </p:sp>
      <p:sp>
        <p:nvSpPr>
          <p:cNvPr id="2" name="ホームベース 1"/>
          <p:cNvSpPr/>
          <p:nvPr/>
        </p:nvSpPr>
        <p:spPr bwMode="auto">
          <a:xfrm>
            <a:off x="1167578" y="2234048"/>
            <a:ext cx="7634177" cy="287079"/>
          </a:xfrm>
          <a:prstGeom prst="homePlat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9" name="ホームベース 8"/>
          <p:cNvSpPr/>
          <p:nvPr/>
        </p:nvSpPr>
        <p:spPr bwMode="auto">
          <a:xfrm>
            <a:off x="7196238" y="3786398"/>
            <a:ext cx="1619433" cy="287079"/>
          </a:xfrm>
          <a:prstGeom prst="homePlat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0" name="ホームベース 9"/>
          <p:cNvSpPr/>
          <p:nvPr/>
        </p:nvSpPr>
        <p:spPr bwMode="auto">
          <a:xfrm>
            <a:off x="6398797" y="3007082"/>
            <a:ext cx="2402958" cy="287079"/>
          </a:xfrm>
          <a:prstGeom prst="homePlat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1" name="ホームベース 10"/>
          <p:cNvSpPr/>
          <p:nvPr/>
        </p:nvSpPr>
        <p:spPr bwMode="auto">
          <a:xfrm rot="2451648">
            <a:off x="5176905" y="3036827"/>
            <a:ext cx="2409029" cy="287079"/>
          </a:xfrm>
          <a:prstGeom prst="homePlate">
            <a:avLst>
              <a:gd name="adj" fmla="val 0"/>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5" name="円/楕円 4"/>
          <p:cNvSpPr/>
          <p:nvPr/>
        </p:nvSpPr>
        <p:spPr bwMode="auto">
          <a:xfrm>
            <a:off x="720144" y="1856465"/>
            <a:ext cx="1028483" cy="997273"/>
          </a:xfrm>
          <a:prstGeom prst="ellipse">
            <a:avLst/>
          </a:prstGeom>
          <a:solidFill>
            <a:srgbClr val="D7494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7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rPr>
              <a:t>患者</a:t>
            </a:r>
            <a:endParaRPr kumimoji="1" lang="en-US" altLang="ja-JP" sz="160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endParaRPr>
          </a:p>
          <a:p>
            <a:pPr marL="0" marR="0" indent="0" algn="ctr" defTabSz="914400" rtl="0" eaLnBrk="1" fontAlgn="base" latinLnBrk="0" hangingPunct="1">
              <a:lnSpc>
                <a:spcPts val="17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rPr>
              <a:t>さん</a:t>
            </a:r>
          </a:p>
        </p:txBody>
      </p:sp>
      <p:sp>
        <p:nvSpPr>
          <p:cNvPr id="18" name="円/楕円 17"/>
          <p:cNvSpPr/>
          <p:nvPr/>
        </p:nvSpPr>
        <p:spPr bwMode="auto">
          <a:xfrm>
            <a:off x="2712027" y="1856465"/>
            <a:ext cx="1015856" cy="997273"/>
          </a:xfrm>
          <a:prstGeom prst="ellipse">
            <a:avLst/>
          </a:prstGeom>
          <a:solidFill>
            <a:srgbClr val="D7494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700"/>
              </a:lnSpc>
              <a:spcBef>
                <a:spcPct val="0"/>
              </a:spcBef>
              <a:spcAft>
                <a:spcPct val="0"/>
              </a:spcAft>
              <a:buClrTx/>
              <a:buSzTx/>
              <a:buFontTx/>
              <a:buNone/>
              <a:tabLst/>
            </a:pPr>
            <a:r>
              <a:rPr lang="ja-JP" altLang="en-US" sz="1600" b="1" dirty="0">
                <a:solidFill>
                  <a:schemeClr val="bg1"/>
                </a:solidFill>
                <a:latin typeface="BIZ UDPゴシック" panose="020B0400000000000000" pitchFamily="50" charset="-128"/>
                <a:ea typeface="BIZ UDPゴシック" panose="020B0400000000000000" pitchFamily="50" charset="-128"/>
              </a:rPr>
              <a:t>かかり</a:t>
            </a:r>
            <a:endParaRPr lang="en-US" altLang="ja-JP" sz="1600" b="1" dirty="0">
              <a:solidFill>
                <a:schemeClr val="bg1"/>
              </a:solidFill>
              <a:latin typeface="BIZ UDPゴシック" panose="020B0400000000000000" pitchFamily="50" charset="-128"/>
              <a:ea typeface="BIZ UDPゴシック" panose="020B0400000000000000" pitchFamily="50" charset="-128"/>
            </a:endParaRPr>
          </a:p>
          <a:p>
            <a:pPr marL="0" marR="0" indent="0" algn="ctr" defTabSz="914400" rtl="0" eaLnBrk="1" fontAlgn="base" latinLnBrk="0" hangingPunct="1">
              <a:lnSpc>
                <a:spcPts val="1700"/>
              </a:lnSpc>
              <a:spcBef>
                <a:spcPct val="0"/>
              </a:spcBef>
              <a:spcAft>
                <a:spcPct val="0"/>
              </a:spcAft>
              <a:buClrTx/>
              <a:buSzTx/>
              <a:buFontTx/>
              <a:buNone/>
              <a:tabLst/>
            </a:pPr>
            <a:r>
              <a:rPr kumimoji="1" lang="ja-JP" altLang="en-US" sz="160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rPr>
              <a:t>つけ医</a:t>
            </a:r>
          </a:p>
        </p:txBody>
      </p:sp>
      <p:sp>
        <p:nvSpPr>
          <p:cNvPr id="6" name="テキスト ボックス 5"/>
          <p:cNvSpPr txBox="1"/>
          <p:nvPr/>
        </p:nvSpPr>
        <p:spPr>
          <a:xfrm>
            <a:off x="4740260" y="1904300"/>
            <a:ext cx="1224966" cy="292388"/>
          </a:xfrm>
          <a:prstGeom prst="rect">
            <a:avLst/>
          </a:prstGeom>
          <a:noFill/>
          <a:ln w="25400">
            <a:noFill/>
          </a:ln>
        </p:spPr>
        <p:txBody>
          <a:bodyPr wrap="square" rtlCol="0">
            <a:spAutoFit/>
          </a:bodyPr>
          <a:lstStyle/>
          <a:p>
            <a:pPr algn="ctr"/>
            <a:r>
              <a:rPr kumimoji="1" lang="ja-JP" altLang="en-US" sz="1300" b="1" dirty="0">
                <a:latin typeface="BIZ UDPゴシック" panose="020B0400000000000000" pitchFamily="50" charset="-128"/>
                <a:ea typeface="BIZ UDPゴシック" panose="020B0400000000000000" pitchFamily="50" charset="-128"/>
                <a:cs typeface="Meiryo UI" pitchFamily="50" charset="-128"/>
              </a:rPr>
              <a:t>在宅医療</a:t>
            </a:r>
          </a:p>
        </p:txBody>
      </p:sp>
      <p:sp>
        <p:nvSpPr>
          <p:cNvPr id="19" name="テキスト ボックス 18"/>
          <p:cNvSpPr txBox="1"/>
          <p:nvPr/>
        </p:nvSpPr>
        <p:spPr>
          <a:xfrm>
            <a:off x="7541888" y="1928757"/>
            <a:ext cx="1224966" cy="292388"/>
          </a:xfrm>
          <a:prstGeom prst="rect">
            <a:avLst/>
          </a:prstGeom>
          <a:noFill/>
          <a:ln w="25400">
            <a:noFill/>
          </a:ln>
        </p:spPr>
        <p:txBody>
          <a:bodyPr wrap="square" rtlCol="0">
            <a:spAutoFit/>
          </a:bodyPr>
          <a:lstStyle/>
          <a:p>
            <a:pPr algn="ctr"/>
            <a:r>
              <a:rPr kumimoji="1" lang="ja-JP" altLang="en-US" sz="1300" b="1" dirty="0">
                <a:latin typeface="BIZ UDPゴシック" panose="020B0400000000000000" pitchFamily="50" charset="-128"/>
                <a:ea typeface="BIZ UDPゴシック" panose="020B0400000000000000" pitchFamily="50" charset="-128"/>
                <a:cs typeface="Meiryo UI" pitchFamily="50" charset="-128"/>
              </a:rPr>
              <a:t>看取り</a:t>
            </a:r>
          </a:p>
        </p:txBody>
      </p:sp>
      <p:sp>
        <p:nvSpPr>
          <p:cNvPr id="12" name="角丸四角形 11"/>
          <p:cNvSpPr/>
          <p:nvPr/>
        </p:nvSpPr>
        <p:spPr bwMode="auto">
          <a:xfrm>
            <a:off x="358433" y="3189650"/>
            <a:ext cx="1725511" cy="583791"/>
          </a:xfrm>
          <a:prstGeom prst="roundRect">
            <a:avLst>
              <a:gd name="adj" fmla="val 50000"/>
            </a:avLst>
          </a:prstGeom>
          <a:solidFill>
            <a:srgbClr val="789C3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ts val="10"/>
              </a:spcAft>
              <a:buClrTx/>
              <a:buSzTx/>
              <a:buFontTx/>
              <a:buNone/>
              <a:tabLst/>
            </a:pPr>
            <a:r>
              <a:rPr kumimoji="1" lang="ja-JP" altLang="en-US" sz="130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rPr>
              <a:t>市区町村</a:t>
            </a:r>
            <a:endParaRPr kumimoji="1" lang="en-US" altLang="ja-JP" sz="130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endParaRPr>
          </a:p>
          <a:p>
            <a:pPr marL="0" marR="0" indent="0" algn="ctr" defTabSz="914400" rtl="0" eaLnBrk="1" fontAlgn="base" latinLnBrk="0" hangingPunct="1">
              <a:lnSpc>
                <a:spcPts val="1600"/>
              </a:lnSpc>
              <a:spcBef>
                <a:spcPct val="0"/>
              </a:spcBef>
              <a:spcAft>
                <a:spcPts val="10"/>
              </a:spcAft>
              <a:buClrTx/>
              <a:buSzTx/>
              <a:buFontTx/>
              <a:buNone/>
              <a:tabLst/>
            </a:pPr>
            <a:r>
              <a:rPr lang="ja-JP" altLang="en-US" sz="1200" b="1" dirty="0">
                <a:solidFill>
                  <a:schemeClr val="bg1"/>
                </a:solidFill>
                <a:latin typeface="BIZ UDPゴシック" panose="020B0400000000000000" pitchFamily="50" charset="-128"/>
                <a:ea typeface="BIZ UDPゴシック" panose="020B0400000000000000" pitchFamily="50" charset="-128"/>
              </a:rPr>
              <a:t>地域包括支援センター</a:t>
            </a:r>
            <a:endParaRPr kumimoji="1" lang="ja-JP" altLang="en-US" sz="120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endParaRPr>
          </a:p>
        </p:txBody>
      </p:sp>
      <p:sp>
        <p:nvSpPr>
          <p:cNvPr id="21" name="角丸四角形 20"/>
          <p:cNvSpPr/>
          <p:nvPr/>
        </p:nvSpPr>
        <p:spPr bwMode="auto">
          <a:xfrm>
            <a:off x="1990050" y="3827911"/>
            <a:ext cx="2291126" cy="485858"/>
          </a:xfrm>
          <a:prstGeom prst="roundRect">
            <a:avLst>
              <a:gd name="adj" fmla="val 50000"/>
            </a:avLst>
          </a:prstGeom>
          <a:solidFill>
            <a:srgbClr val="789C3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ts val="10"/>
              </a:spcAft>
              <a:buClrTx/>
              <a:buSzTx/>
              <a:buFontTx/>
              <a:buNone/>
              <a:tabLst/>
            </a:pPr>
            <a:r>
              <a:rPr lang="ja-JP" altLang="en-US" sz="1200" b="1" dirty="0">
                <a:solidFill>
                  <a:schemeClr val="bg1"/>
                </a:solidFill>
                <a:latin typeface="BIZ UDPゴシック" panose="020B0400000000000000" pitchFamily="50" charset="-128"/>
                <a:ea typeface="BIZ UDPゴシック" panose="020B0400000000000000" pitchFamily="50" charset="-128"/>
              </a:rPr>
              <a:t>認知症サポート医</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a:p>
            <a:pPr marL="0" marR="0" indent="0" algn="ctr" defTabSz="914400" rtl="0" eaLnBrk="1" fontAlgn="base" latinLnBrk="0" hangingPunct="1">
              <a:lnSpc>
                <a:spcPts val="1600"/>
              </a:lnSpc>
              <a:spcBef>
                <a:spcPct val="0"/>
              </a:spcBef>
              <a:spcAft>
                <a:spcPts val="10"/>
              </a:spcAft>
              <a:buClrTx/>
              <a:buSzTx/>
              <a:buFontTx/>
              <a:buNone/>
              <a:tabLst/>
            </a:pPr>
            <a:r>
              <a:rPr kumimoji="1" lang="ja-JP" altLang="en-US" sz="120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rPr>
              <a:t>（認知症初期集中支援チーム）</a:t>
            </a:r>
          </a:p>
        </p:txBody>
      </p:sp>
      <p:sp>
        <p:nvSpPr>
          <p:cNvPr id="22" name="角丸四角形 21"/>
          <p:cNvSpPr/>
          <p:nvPr/>
        </p:nvSpPr>
        <p:spPr bwMode="auto">
          <a:xfrm>
            <a:off x="1991936" y="4513389"/>
            <a:ext cx="2291126" cy="349546"/>
          </a:xfrm>
          <a:prstGeom prst="roundRect">
            <a:avLst>
              <a:gd name="adj" fmla="val 50000"/>
            </a:avLst>
          </a:prstGeom>
          <a:solidFill>
            <a:srgbClr val="789C3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ts val="10"/>
              </a:spcAft>
              <a:buClrTx/>
              <a:buSzTx/>
              <a:buFontTx/>
              <a:buNone/>
              <a:tabLst/>
            </a:pPr>
            <a:r>
              <a:rPr lang="ja-JP" altLang="en-US" sz="1200" b="1" dirty="0">
                <a:solidFill>
                  <a:schemeClr val="bg1"/>
                </a:solidFill>
                <a:latin typeface="BIZ UDPゴシック" panose="020B0400000000000000" pitchFamily="50" charset="-128"/>
                <a:ea typeface="BIZ UDPゴシック" panose="020B0400000000000000" pitchFamily="50" charset="-128"/>
              </a:rPr>
              <a:t>認知症疾患医療センター</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23" name="角丸四角形 22"/>
          <p:cNvSpPr/>
          <p:nvPr/>
        </p:nvSpPr>
        <p:spPr bwMode="auto">
          <a:xfrm>
            <a:off x="1990050" y="5072305"/>
            <a:ext cx="2291126" cy="349546"/>
          </a:xfrm>
          <a:prstGeom prst="roundRect">
            <a:avLst>
              <a:gd name="adj" fmla="val 50000"/>
            </a:avLst>
          </a:prstGeom>
          <a:solidFill>
            <a:srgbClr val="789C3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ts val="10"/>
              </a:spcAft>
              <a:buClrTx/>
              <a:buSzTx/>
              <a:buFontTx/>
              <a:buNone/>
              <a:tabLst/>
            </a:pPr>
            <a:r>
              <a:rPr lang="ja-JP" altLang="en-US" sz="1200" b="1" dirty="0">
                <a:solidFill>
                  <a:schemeClr val="bg1"/>
                </a:solidFill>
                <a:latin typeface="BIZ UDPゴシック" panose="020B0400000000000000" pitchFamily="50" charset="-128"/>
                <a:ea typeface="BIZ UDPゴシック" panose="020B0400000000000000" pitchFamily="50" charset="-128"/>
              </a:rPr>
              <a:t>専門医療機関</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24" name="角丸四角形 23"/>
          <p:cNvSpPr/>
          <p:nvPr/>
        </p:nvSpPr>
        <p:spPr bwMode="auto">
          <a:xfrm>
            <a:off x="5714828" y="4433913"/>
            <a:ext cx="2291126" cy="349546"/>
          </a:xfrm>
          <a:prstGeom prst="roundRect">
            <a:avLst>
              <a:gd name="adj" fmla="val 50000"/>
            </a:avLst>
          </a:prstGeom>
          <a:solidFill>
            <a:srgbClr val="789C3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ts val="10"/>
              </a:spcAft>
              <a:buClrTx/>
              <a:buSzTx/>
              <a:buFontTx/>
              <a:buNone/>
              <a:tabLst/>
            </a:pPr>
            <a:r>
              <a:rPr lang="ja-JP" altLang="en-US" sz="1200" b="1" dirty="0">
                <a:solidFill>
                  <a:schemeClr val="bg1"/>
                </a:solidFill>
                <a:latin typeface="BIZ UDPゴシック" panose="020B0400000000000000" pitchFamily="50" charset="-128"/>
                <a:ea typeface="BIZ UDPゴシック" panose="020B0400000000000000" pitchFamily="50" charset="-128"/>
              </a:rPr>
              <a:t>地域包括ケア病床・回復期等</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25" name="角丸四角形 24"/>
          <p:cNvSpPr/>
          <p:nvPr/>
        </p:nvSpPr>
        <p:spPr bwMode="auto">
          <a:xfrm>
            <a:off x="4853288" y="4978428"/>
            <a:ext cx="1284318" cy="349546"/>
          </a:xfrm>
          <a:prstGeom prst="roundRect">
            <a:avLst>
              <a:gd name="adj" fmla="val 50000"/>
            </a:avLst>
          </a:prstGeom>
          <a:solidFill>
            <a:srgbClr val="789C3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ts val="10"/>
              </a:spcAft>
              <a:buClrTx/>
              <a:buSzTx/>
              <a:buFontTx/>
              <a:buNone/>
              <a:tabLst/>
            </a:pPr>
            <a:r>
              <a:rPr lang="ja-JP" altLang="en-US" sz="1200" b="1" dirty="0">
                <a:solidFill>
                  <a:schemeClr val="bg1"/>
                </a:solidFill>
                <a:latin typeface="BIZ UDPゴシック" panose="020B0400000000000000" pitchFamily="50" charset="-128"/>
                <a:ea typeface="BIZ UDPゴシック" panose="020B0400000000000000" pitchFamily="50" charset="-128"/>
              </a:rPr>
              <a:t>急性期病院</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26" name="角丸四角形 25"/>
          <p:cNvSpPr/>
          <p:nvPr/>
        </p:nvSpPr>
        <p:spPr bwMode="auto">
          <a:xfrm>
            <a:off x="7148629" y="3880484"/>
            <a:ext cx="1040085" cy="349546"/>
          </a:xfrm>
          <a:prstGeom prst="roundRect">
            <a:avLst>
              <a:gd name="adj" fmla="val 50000"/>
            </a:avLst>
          </a:prstGeom>
          <a:solidFill>
            <a:srgbClr val="789C3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ts val="10"/>
              </a:spcAft>
              <a:buClrTx/>
              <a:buSzTx/>
              <a:buFontTx/>
              <a:buNone/>
              <a:tabLst/>
            </a:pPr>
            <a:r>
              <a:rPr lang="ja-JP" altLang="en-US" sz="1200" b="1" dirty="0">
                <a:solidFill>
                  <a:schemeClr val="bg1"/>
                </a:solidFill>
                <a:latin typeface="BIZ UDPゴシック" panose="020B0400000000000000" pitchFamily="50" charset="-128"/>
                <a:ea typeface="BIZ UDPゴシック" panose="020B0400000000000000" pitchFamily="50" charset="-128"/>
              </a:rPr>
              <a:t>療養病床</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27" name="角丸四角形 26"/>
          <p:cNvSpPr/>
          <p:nvPr/>
        </p:nvSpPr>
        <p:spPr bwMode="auto">
          <a:xfrm>
            <a:off x="7100545" y="1396627"/>
            <a:ext cx="1520456" cy="504854"/>
          </a:xfrm>
          <a:prstGeom prst="roundRect">
            <a:avLst>
              <a:gd name="adj" fmla="val 50000"/>
            </a:avLst>
          </a:prstGeom>
          <a:solidFill>
            <a:srgbClr val="789C3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ts val="10"/>
              </a:spcAft>
              <a:buClrTx/>
              <a:buSzTx/>
              <a:buFontTx/>
              <a:buNone/>
              <a:tabLst/>
            </a:pPr>
            <a:r>
              <a:rPr lang="ja-JP" altLang="en-US" sz="1200" b="1" dirty="0">
                <a:solidFill>
                  <a:schemeClr val="bg1"/>
                </a:solidFill>
                <a:latin typeface="BIZ UDPゴシック" panose="020B0400000000000000" pitchFamily="50" charset="-128"/>
                <a:ea typeface="BIZ UDPゴシック" panose="020B0400000000000000" pitchFamily="50" charset="-128"/>
              </a:rPr>
              <a:t>介護保険サービス</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a:p>
            <a:pPr marL="0" marR="0" indent="0" algn="ctr" defTabSz="914400" rtl="0" eaLnBrk="1" fontAlgn="base" latinLnBrk="0" hangingPunct="1">
              <a:lnSpc>
                <a:spcPts val="1600"/>
              </a:lnSpc>
              <a:spcBef>
                <a:spcPct val="0"/>
              </a:spcBef>
              <a:spcAft>
                <a:spcPts val="10"/>
              </a:spcAft>
              <a:buClrTx/>
              <a:buSzTx/>
              <a:buFontTx/>
              <a:buNone/>
              <a:tabLst/>
            </a:pPr>
            <a:r>
              <a:rPr lang="ja-JP" altLang="en-US" sz="1200" b="1" dirty="0">
                <a:solidFill>
                  <a:schemeClr val="bg1"/>
                </a:solidFill>
                <a:latin typeface="BIZ UDPゴシック" panose="020B0400000000000000" pitchFamily="50" charset="-128"/>
                <a:ea typeface="BIZ UDPゴシック" panose="020B0400000000000000" pitchFamily="50" charset="-128"/>
              </a:rPr>
              <a:t>生活支援サービス</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28" name="角丸四角形 27"/>
          <p:cNvSpPr/>
          <p:nvPr/>
        </p:nvSpPr>
        <p:spPr bwMode="auto">
          <a:xfrm>
            <a:off x="5542217" y="1252050"/>
            <a:ext cx="1520456" cy="333083"/>
          </a:xfrm>
          <a:prstGeom prst="roundRect">
            <a:avLst>
              <a:gd name="adj" fmla="val 50000"/>
            </a:avLst>
          </a:prstGeom>
          <a:solidFill>
            <a:srgbClr val="789C3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ts val="10"/>
              </a:spcAft>
              <a:buClrTx/>
              <a:buSzTx/>
              <a:buFontTx/>
              <a:buNone/>
              <a:tabLst/>
            </a:pPr>
            <a:r>
              <a:rPr lang="ja-JP" altLang="en-US" sz="1200" b="1" dirty="0">
                <a:solidFill>
                  <a:schemeClr val="bg1"/>
                </a:solidFill>
                <a:latin typeface="BIZ UDPゴシック" panose="020B0400000000000000" pitchFamily="50" charset="-128"/>
                <a:ea typeface="BIZ UDPゴシック" panose="020B0400000000000000" pitchFamily="50" charset="-128"/>
              </a:rPr>
              <a:t>在宅医療連携拠点</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29" name="角丸四角形 28"/>
          <p:cNvSpPr/>
          <p:nvPr/>
        </p:nvSpPr>
        <p:spPr bwMode="auto">
          <a:xfrm>
            <a:off x="4093061" y="1529816"/>
            <a:ext cx="1520456" cy="333083"/>
          </a:xfrm>
          <a:prstGeom prst="roundRect">
            <a:avLst>
              <a:gd name="adj" fmla="val 50000"/>
            </a:avLst>
          </a:prstGeom>
          <a:solidFill>
            <a:srgbClr val="789C3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ts val="10"/>
              </a:spcAft>
              <a:buClrTx/>
              <a:buSzTx/>
              <a:buFontTx/>
              <a:buNone/>
              <a:tabLst/>
            </a:pPr>
            <a:r>
              <a:rPr lang="ja-JP" altLang="en-US" sz="1200" b="1" dirty="0">
                <a:solidFill>
                  <a:schemeClr val="bg1"/>
                </a:solidFill>
                <a:latin typeface="BIZ UDPゴシック" panose="020B0400000000000000" pitchFamily="50" charset="-128"/>
                <a:ea typeface="BIZ UDPゴシック" panose="020B0400000000000000" pitchFamily="50" charset="-128"/>
              </a:rPr>
              <a:t>訪問看護・訪問リハ</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30" name="角丸四角形 29"/>
          <p:cNvSpPr/>
          <p:nvPr/>
        </p:nvSpPr>
        <p:spPr bwMode="auto">
          <a:xfrm>
            <a:off x="6269312" y="3148463"/>
            <a:ext cx="1520456" cy="333083"/>
          </a:xfrm>
          <a:prstGeom prst="roundRect">
            <a:avLst>
              <a:gd name="adj" fmla="val 50000"/>
            </a:avLst>
          </a:prstGeom>
          <a:solidFill>
            <a:srgbClr val="789C3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ts val="10"/>
              </a:spcAft>
              <a:buClrTx/>
              <a:buSzTx/>
              <a:buFontTx/>
              <a:buNone/>
              <a:tabLst/>
            </a:pPr>
            <a:r>
              <a:rPr lang="ja-JP" altLang="en-US" sz="1200" b="1" dirty="0">
                <a:solidFill>
                  <a:schemeClr val="bg1"/>
                </a:solidFill>
                <a:latin typeface="BIZ UDPゴシック" panose="020B0400000000000000" pitchFamily="50" charset="-128"/>
                <a:ea typeface="BIZ UDPゴシック" panose="020B0400000000000000" pitchFamily="50" charset="-128"/>
              </a:rPr>
              <a:t>介護保険施設等</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20" name="右大かっこ 19"/>
          <p:cNvSpPr/>
          <p:nvPr/>
        </p:nvSpPr>
        <p:spPr bwMode="auto">
          <a:xfrm rot="5400000">
            <a:off x="4454327" y="1214621"/>
            <a:ext cx="251531" cy="8443323"/>
          </a:xfrm>
          <a:prstGeom prst="rightBracket">
            <a:avLst>
              <a:gd name="adj" fmla="val 86133"/>
            </a:avLst>
          </a:prstGeom>
          <a:noFill/>
          <a:ln w="41275"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3" name="テキスト ボックス 32"/>
          <p:cNvSpPr txBox="1"/>
          <p:nvPr/>
        </p:nvSpPr>
        <p:spPr>
          <a:xfrm>
            <a:off x="1315357" y="5621471"/>
            <a:ext cx="6834021" cy="307777"/>
          </a:xfrm>
          <a:prstGeom prst="rect">
            <a:avLst/>
          </a:prstGeom>
          <a:noFill/>
          <a:ln w="25400">
            <a:noFill/>
          </a:ln>
        </p:spPr>
        <p:txBody>
          <a:bodyPr wrap="square" rtlCol="0">
            <a:spAutoFit/>
          </a:bodyPr>
          <a:lstStyle/>
          <a:p>
            <a:pPr algn="ctr"/>
            <a:r>
              <a:rPr kumimoji="1" lang="ja-JP" altLang="en-US" sz="1400" b="1" dirty="0">
                <a:latin typeface="BIZ UDPゴシック" panose="020B0400000000000000" pitchFamily="50" charset="-128"/>
                <a:ea typeface="BIZ UDPゴシック" panose="020B0400000000000000" pitchFamily="50" charset="-128"/>
                <a:cs typeface="Meiryo UI" pitchFamily="50" charset="-128"/>
              </a:rPr>
              <a:t>行政・医師会による地域の実情に応じた体制整備 （地域包括ケアシステム）</a:t>
            </a:r>
          </a:p>
        </p:txBody>
      </p:sp>
      <p:sp>
        <p:nvSpPr>
          <p:cNvPr id="32" name="下矢印 31"/>
          <p:cNvSpPr/>
          <p:nvPr/>
        </p:nvSpPr>
        <p:spPr bwMode="auto">
          <a:xfrm rot="10800000">
            <a:off x="5160112" y="2208241"/>
            <a:ext cx="382767" cy="1577871"/>
          </a:xfrm>
          <a:prstGeom prst="downArrow">
            <a:avLst/>
          </a:prstGeom>
          <a:solidFill>
            <a:srgbClr val="FF575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1" name="角丸四角形 30"/>
          <p:cNvSpPr/>
          <p:nvPr/>
        </p:nvSpPr>
        <p:spPr bwMode="auto">
          <a:xfrm>
            <a:off x="4555577" y="2892276"/>
            <a:ext cx="1293423" cy="333083"/>
          </a:xfrm>
          <a:prstGeom prst="roundRect">
            <a:avLst>
              <a:gd name="adj" fmla="val 50000"/>
            </a:avLst>
          </a:prstGeom>
          <a:solidFill>
            <a:srgbClr val="789C3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600"/>
              </a:lnSpc>
              <a:spcBef>
                <a:spcPct val="0"/>
              </a:spcBef>
              <a:spcAft>
                <a:spcPts val="10"/>
              </a:spcAft>
              <a:buClrTx/>
              <a:buSzTx/>
              <a:buFontTx/>
              <a:buNone/>
              <a:tabLst/>
            </a:pPr>
            <a:r>
              <a:rPr lang="ja-JP" altLang="en-US" sz="1200" b="1" dirty="0">
                <a:solidFill>
                  <a:schemeClr val="bg1"/>
                </a:solidFill>
                <a:latin typeface="BIZ UDPゴシック" panose="020B0400000000000000" pitchFamily="50" charset="-128"/>
                <a:ea typeface="BIZ UDPゴシック" panose="020B0400000000000000" pitchFamily="50" charset="-128"/>
              </a:rPr>
              <a:t>ケアマネジャー</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36" name="下矢印 35"/>
          <p:cNvSpPr/>
          <p:nvPr/>
        </p:nvSpPr>
        <p:spPr bwMode="auto">
          <a:xfrm rot="18862130">
            <a:off x="4135208" y="2433652"/>
            <a:ext cx="382767" cy="1817089"/>
          </a:xfrm>
          <a:prstGeom prst="downArrow">
            <a:avLst/>
          </a:prstGeom>
          <a:solidFill>
            <a:srgbClr val="FF575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5" name="上下矢印 34"/>
          <p:cNvSpPr/>
          <p:nvPr/>
        </p:nvSpPr>
        <p:spPr bwMode="auto">
          <a:xfrm>
            <a:off x="3000574" y="2921363"/>
            <a:ext cx="354395" cy="801863"/>
          </a:xfrm>
          <a:prstGeom prst="upDownArrow">
            <a:avLst/>
          </a:prstGeom>
          <a:solidFill>
            <a:srgbClr val="FF575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cxnSp>
        <p:nvCxnSpPr>
          <p:cNvPr id="38" name="直線矢印コネクタ 37"/>
          <p:cNvCxnSpPr/>
          <p:nvPr/>
        </p:nvCxnSpPr>
        <p:spPr bwMode="auto">
          <a:xfrm>
            <a:off x="1629554" y="1941986"/>
            <a:ext cx="1168963" cy="0"/>
          </a:xfrm>
          <a:prstGeom prst="straightConnector1">
            <a:avLst/>
          </a:prstGeom>
          <a:solidFill>
            <a:srgbClr val="FFFF99"/>
          </a:solidFill>
          <a:ln w="53975" cap="flat" cmpd="sng" algn="ctr">
            <a:solidFill>
              <a:schemeClr val="bg2"/>
            </a:solidFill>
            <a:prstDash val="solid"/>
            <a:round/>
            <a:headEnd type="none" w="med" len="med"/>
            <a:tailEnd type="arrow" w="med" len="sm"/>
          </a:ln>
          <a:effectLst/>
        </p:spPr>
      </p:cxnSp>
      <p:cxnSp>
        <p:nvCxnSpPr>
          <p:cNvPr id="41" name="直線矢印コネクタ 40"/>
          <p:cNvCxnSpPr/>
          <p:nvPr/>
        </p:nvCxnSpPr>
        <p:spPr bwMode="auto">
          <a:xfrm flipV="1">
            <a:off x="1971150" y="2653428"/>
            <a:ext cx="780901" cy="536438"/>
          </a:xfrm>
          <a:prstGeom prst="straightConnector1">
            <a:avLst/>
          </a:prstGeom>
          <a:solidFill>
            <a:srgbClr val="FFFF99"/>
          </a:solidFill>
          <a:ln w="53975" cap="flat" cmpd="sng" algn="ctr">
            <a:solidFill>
              <a:schemeClr val="bg2"/>
            </a:solidFill>
            <a:prstDash val="solid"/>
            <a:round/>
            <a:headEnd type="none" w="med" len="med"/>
            <a:tailEnd type="arrow" w="med" len="sm"/>
          </a:ln>
          <a:effectLst/>
        </p:spPr>
      </p:cxnSp>
      <p:cxnSp>
        <p:nvCxnSpPr>
          <p:cNvPr id="44" name="直線矢印コネクタ 43"/>
          <p:cNvCxnSpPr/>
          <p:nvPr/>
        </p:nvCxnSpPr>
        <p:spPr bwMode="auto">
          <a:xfrm>
            <a:off x="1220219" y="2757644"/>
            <a:ext cx="0" cy="381338"/>
          </a:xfrm>
          <a:prstGeom prst="straightConnector1">
            <a:avLst/>
          </a:prstGeom>
          <a:solidFill>
            <a:srgbClr val="FFFF99"/>
          </a:solidFill>
          <a:ln w="53975" cap="flat" cmpd="sng" algn="ctr">
            <a:solidFill>
              <a:schemeClr val="bg2"/>
            </a:solidFill>
            <a:prstDash val="solid"/>
            <a:round/>
            <a:headEnd type="none" w="med" len="med"/>
            <a:tailEnd type="arrow" w="med" len="sm"/>
          </a:ln>
          <a:effectLst/>
        </p:spPr>
      </p:cxnSp>
      <p:cxnSp>
        <p:nvCxnSpPr>
          <p:cNvPr id="48" name="直線矢印コネクタ 47"/>
          <p:cNvCxnSpPr/>
          <p:nvPr/>
        </p:nvCxnSpPr>
        <p:spPr bwMode="auto">
          <a:xfrm>
            <a:off x="2142010" y="3390015"/>
            <a:ext cx="394717" cy="359794"/>
          </a:xfrm>
          <a:prstGeom prst="straightConnector1">
            <a:avLst/>
          </a:prstGeom>
          <a:solidFill>
            <a:srgbClr val="FFFF99"/>
          </a:solidFill>
          <a:ln w="53975" cap="flat" cmpd="sng" algn="ctr">
            <a:solidFill>
              <a:schemeClr val="bg2"/>
            </a:solidFill>
            <a:prstDash val="solid"/>
            <a:round/>
            <a:headEnd type="arrow" w="med" len="sm"/>
            <a:tailEnd type="arrow" w="med" len="sm"/>
          </a:ln>
          <a:effectLst/>
        </p:spPr>
      </p:cxnSp>
      <p:cxnSp>
        <p:nvCxnSpPr>
          <p:cNvPr id="51" name="直線矢印コネクタ 50"/>
          <p:cNvCxnSpPr/>
          <p:nvPr/>
        </p:nvCxnSpPr>
        <p:spPr bwMode="auto">
          <a:xfrm flipV="1">
            <a:off x="3444051" y="2045859"/>
            <a:ext cx="1433271" cy="1644145"/>
          </a:xfrm>
          <a:prstGeom prst="straightConnector1">
            <a:avLst/>
          </a:prstGeom>
          <a:solidFill>
            <a:srgbClr val="FFFF99"/>
          </a:solidFill>
          <a:ln w="53975" cap="flat" cmpd="sng" algn="ctr">
            <a:solidFill>
              <a:schemeClr val="bg2"/>
            </a:solidFill>
            <a:prstDash val="solid"/>
            <a:round/>
            <a:headEnd type="none" w="med" len="med"/>
            <a:tailEnd type="arrow" w="med" len="sm"/>
          </a:ln>
          <a:effectLst/>
        </p:spPr>
      </p:cxnSp>
      <p:cxnSp>
        <p:nvCxnSpPr>
          <p:cNvPr id="53" name="直線矢印コネクタ 52"/>
          <p:cNvCxnSpPr/>
          <p:nvPr/>
        </p:nvCxnSpPr>
        <p:spPr bwMode="auto">
          <a:xfrm>
            <a:off x="3854824" y="2628614"/>
            <a:ext cx="740277" cy="270981"/>
          </a:xfrm>
          <a:prstGeom prst="straightConnector1">
            <a:avLst/>
          </a:prstGeom>
          <a:solidFill>
            <a:srgbClr val="FFFF99"/>
          </a:solidFill>
          <a:ln w="53975" cap="flat" cmpd="sng" algn="ctr">
            <a:solidFill>
              <a:schemeClr val="bg2"/>
            </a:solidFill>
            <a:prstDash val="solid"/>
            <a:round/>
            <a:headEnd type="arrow" w="med" len="sm"/>
            <a:tailEnd type="arrow" w="med" len="sm"/>
          </a:ln>
          <a:effectLst/>
        </p:spPr>
      </p:cxnSp>
      <p:cxnSp>
        <p:nvCxnSpPr>
          <p:cNvPr id="57" name="直線矢印コネクタ 56"/>
          <p:cNvCxnSpPr/>
          <p:nvPr/>
        </p:nvCxnSpPr>
        <p:spPr bwMode="auto">
          <a:xfrm flipV="1">
            <a:off x="3701222" y="1819973"/>
            <a:ext cx="377087" cy="261576"/>
          </a:xfrm>
          <a:prstGeom prst="straightConnector1">
            <a:avLst/>
          </a:prstGeom>
          <a:solidFill>
            <a:srgbClr val="FFFF99"/>
          </a:solidFill>
          <a:ln w="53975" cap="flat" cmpd="sng" algn="ctr">
            <a:solidFill>
              <a:schemeClr val="bg2"/>
            </a:solidFill>
            <a:prstDash val="solid"/>
            <a:round/>
            <a:headEnd type="none" w="med" len="med"/>
            <a:tailEnd type="arrow" w="med" len="sm"/>
          </a:ln>
          <a:effectLst/>
        </p:spPr>
      </p:cxnSp>
      <p:cxnSp>
        <p:nvCxnSpPr>
          <p:cNvPr id="59" name="直線矢印コネクタ 58"/>
          <p:cNvCxnSpPr/>
          <p:nvPr/>
        </p:nvCxnSpPr>
        <p:spPr bwMode="auto">
          <a:xfrm flipV="1">
            <a:off x="6192875" y="4853972"/>
            <a:ext cx="377087" cy="261576"/>
          </a:xfrm>
          <a:prstGeom prst="straightConnector1">
            <a:avLst/>
          </a:prstGeom>
          <a:solidFill>
            <a:srgbClr val="FFFF99"/>
          </a:solidFill>
          <a:ln w="53975" cap="flat" cmpd="sng" algn="ctr">
            <a:solidFill>
              <a:schemeClr val="bg2"/>
            </a:solidFill>
            <a:prstDash val="solid"/>
            <a:round/>
            <a:headEnd type="none" w="med" len="med"/>
            <a:tailEnd type="arrow" w="med" len="sm"/>
          </a:ln>
          <a:effectLst/>
        </p:spPr>
      </p:cxnSp>
      <p:cxnSp>
        <p:nvCxnSpPr>
          <p:cNvPr id="60" name="直線矢印コネクタ 59"/>
          <p:cNvCxnSpPr/>
          <p:nvPr/>
        </p:nvCxnSpPr>
        <p:spPr bwMode="auto">
          <a:xfrm flipV="1">
            <a:off x="6669808" y="4108156"/>
            <a:ext cx="377087" cy="261576"/>
          </a:xfrm>
          <a:prstGeom prst="straightConnector1">
            <a:avLst/>
          </a:prstGeom>
          <a:solidFill>
            <a:srgbClr val="FFFF99"/>
          </a:solidFill>
          <a:ln w="53975" cap="flat" cmpd="sng" algn="ctr">
            <a:solidFill>
              <a:schemeClr val="bg2"/>
            </a:solidFill>
            <a:prstDash val="solid"/>
            <a:round/>
            <a:headEnd type="none" w="med" len="med"/>
            <a:tailEnd type="arrow" w="med" len="sm"/>
          </a:ln>
          <a:effectLst/>
        </p:spPr>
      </p:cxnSp>
      <p:cxnSp>
        <p:nvCxnSpPr>
          <p:cNvPr id="61" name="直線矢印コネクタ 60"/>
          <p:cNvCxnSpPr/>
          <p:nvPr/>
        </p:nvCxnSpPr>
        <p:spPr bwMode="auto">
          <a:xfrm flipH="1">
            <a:off x="3134050" y="4304019"/>
            <a:ext cx="1563" cy="234953"/>
          </a:xfrm>
          <a:prstGeom prst="straightConnector1">
            <a:avLst/>
          </a:prstGeom>
          <a:solidFill>
            <a:srgbClr val="FFFF99"/>
          </a:solidFill>
          <a:ln w="53975" cap="flat" cmpd="sng" algn="ctr">
            <a:solidFill>
              <a:schemeClr val="bg2"/>
            </a:solidFill>
            <a:prstDash val="solid"/>
            <a:round/>
            <a:headEnd type="none" w="med" len="med"/>
            <a:tailEnd type="arrow" w="med" len="sm"/>
          </a:ln>
          <a:effectLst/>
        </p:spPr>
      </p:cxnSp>
      <p:cxnSp>
        <p:nvCxnSpPr>
          <p:cNvPr id="64" name="直線矢印コネクタ 63"/>
          <p:cNvCxnSpPr/>
          <p:nvPr/>
        </p:nvCxnSpPr>
        <p:spPr bwMode="auto">
          <a:xfrm flipH="1">
            <a:off x="3134050" y="4860603"/>
            <a:ext cx="1563" cy="234953"/>
          </a:xfrm>
          <a:prstGeom prst="straightConnector1">
            <a:avLst/>
          </a:prstGeom>
          <a:solidFill>
            <a:srgbClr val="FFFF99"/>
          </a:solidFill>
          <a:ln w="53975" cap="flat" cmpd="sng" algn="ctr">
            <a:solidFill>
              <a:schemeClr val="bg2"/>
            </a:solidFill>
            <a:prstDash val="solid"/>
            <a:round/>
            <a:headEnd type="none" w="med" len="med"/>
            <a:tailEnd type="arrow" w="med" len="sm"/>
          </a:ln>
          <a:effectLst/>
        </p:spPr>
      </p:cxnSp>
      <p:sp>
        <p:nvSpPr>
          <p:cNvPr id="66" name="テキスト ボックス 65"/>
          <p:cNvSpPr txBox="1"/>
          <p:nvPr/>
        </p:nvSpPr>
        <p:spPr>
          <a:xfrm>
            <a:off x="1733154" y="1559950"/>
            <a:ext cx="872879" cy="276999"/>
          </a:xfrm>
          <a:prstGeom prst="rect">
            <a:avLst/>
          </a:prstGeom>
          <a:noFill/>
          <a:ln w="25400">
            <a:noFill/>
          </a:ln>
        </p:spPr>
        <p:txBody>
          <a:bodyPr wrap="square" rtlCol="0">
            <a:spAutoFit/>
          </a:bodyPr>
          <a:lstStyle/>
          <a:p>
            <a:pPr algn="ctr"/>
            <a:r>
              <a:rPr lang="ja-JP" altLang="en-US" sz="1200" b="1" dirty="0">
                <a:solidFill>
                  <a:srgbClr val="DA5800"/>
                </a:solidFill>
                <a:latin typeface="BIZ UDPゴシック" panose="020B0400000000000000" pitchFamily="50" charset="-128"/>
                <a:ea typeface="BIZ UDPゴシック" panose="020B0400000000000000" pitchFamily="50" charset="-128"/>
                <a:cs typeface="Meiryo UI" pitchFamily="50" charset="-128"/>
              </a:rPr>
              <a:t>受診・相談</a:t>
            </a:r>
            <a:endParaRPr kumimoji="1" lang="ja-JP" altLang="en-US" sz="1200" b="1" dirty="0">
              <a:solidFill>
                <a:srgbClr val="DA58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67" name="テキスト ボックス 66"/>
          <p:cNvSpPr txBox="1"/>
          <p:nvPr/>
        </p:nvSpPr>
        <p:spPr>
          <a:xfrm>
            <a:off x="3366261" y="1564542"/>
            <a:ext cx="666873" cy="276999"/>
          </a:xfrm>
          <a:prstGeom prst="rect">
            <a:avLst/>
          </a:prstGeom>
          <a:noFill/>
          <a:ln w="25400">
            <a:noFill/>
          </a:ln>
        </p:spPr>
        <p:txBody>
          <a:bodyPr wrap="square" rtlCol="0">
            <a:spAutoFit/>
          </a:bodyPr>
          <a:lstStyle/>
          <a:p>
            <a:pPr algn="ctr"/>
            <a:r>
              <a:rPr lang="ja-JP" altLang="en-US" sz="1200" b="1" dirty="0">
                <a:solidFill>
                  <a:srgbClr val="DA5800"/>
                </a:solidFill>
                <a:latin typeface="BIZ UDPゴシック" panose="020B0400000000000000" pitchFamily="50" charset="-128"/>
                <a:ea typeface="BIZ UDPゴシック" panose="020B0400000000000000" pitchFamily="50" charset="-128"/>
                <a:cs typeface="Meiryo UI" pitchFamily="50" charset="-128"/>
              </a:rPr>
              <a:t>指示書</a:t>
            </a:r>
            <a:endParaRPr kumimoji="1" lang="ja-JP" altLang="en-US" sz="1200" b="1" dirty="0">
              <a:solidFill>
                <a:srgbClr val="DA58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68" name="テキスト ボックス 67"/>
          <p:cNvSpPr txBox="1"/>
          <p:nvPr/>
        </p:nvSpPr>
        <p:spPr>
          <a:xfrm>
            <a:off x="3561698" y="3471556"/>
            <a:ext cx="556073" cy="276999"/>
          </a:xfrm>
          <a:prstGeom prst="rect">
            <a:avLst/>
          </a:prstGeom>
          <a:noFill/>
          <a:ln w="25400">
            <a:noFill/>
          </a:ln>
        </p:spPr>
        <p:txBody>
          <a:bodyPr wrap="square" rtlCol="0">
            <a:spAutoFit/>
          </a:bodyPr>
          <a:lstStyle/>
          <a:p>
            <a:pPr algn="ctr"/>
            <a:r>
              <a:rPr lang="ja-JP" altLang="en-US" sz="1200" b="1" dirty="0">
                <a:solidFill>
                  <a:srgbClr val="DA5800"/>
                </a:solidFill>
                <a:latin typeface="BIZ UDPゴシック" panose="020B0400000000000000" pitchFamily="50" charset="-128"/>
                <a:ea typeface="BIZ UDPゴシック" panose="020B0400000000000000" pitchFamily="50" charset="-128"/>
                <a:cs typeface="Meiryo UI" pitchFamily="50" charset="-128"/>
              </a:rPr>
              <a:t>訪問</a:t>
            </a:r>
            <a:endParaRPr kumimoji="1" lang="ja-JP" altLang="en-US" sz="1200" b="1" dirty="0">
              <a:solidFill>
                <a:srgbClr val="DA58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69" name="テキスト ボックス 68"/>
          <p:cNvSpPr txBox="1"/>
          <p:nvPr/>
        </p:nvSpPr>
        <p:spPr>
          <a:xfrm>
            <a:off x="2332354" y="3294161"/>
            <a:ext cx="556073" cy="276999"/>
          </a:xfrm>
          <a:prstGeom prst="rect">
            <a:avLst/>
          </a:prstGeom>
          <a:noFill/>
          <a:ln w="25400">
            <a:noFill/>
          </a:ln>
        </p:spPr>
        <p:txBody>
          <a:bodyPr wrap="square" rtlCol="0">
            <a:spAutoFit/>
          </a:bodyPr>
          <a:lstStyle/>
          <a:p>
            <a:pPr algn="ctr"/>
            <a:r>
              <a:rPr lang="ja-JP" altLang="en-US" sz="1200" b="1" dirty="0">
                <a:solidFill>
                  <a:srgbClr val="DA5800"/>
                </a:solidFill>
                <a:latin typeface="BIZ UDPゴシック" panose="020B0400000000000000" pitchFamily="50" charset="-128"/>
                <a:ea typeface="BIZ UDPゴシック" panose="020B0400000000000000" pitchFamily="50" charset="-128"/>
                <a:cs typeface="Meiryo UI" pitchFamily="50" charset="-128"/>
              </a:rPr>
              <a:t>連携</a:t>
            </a:r>
            <a:endParaRPr lang="en-US" altLang="ja-JP" sz="1200" b="1" dirty="0">
              <a:solidFill>
                <a:srgbClr val="DA58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70" name="テキスト ボックス 69"/>
          <p:cNvSpPr txBox="1"/>
          <p:nvPr/>
        </p:nvSpPr>
        <p:spPr>
          <a:xfrm>
            <a:off x="1636537" y="2670283"/>
            <a:ext cx="1117130" cy="461665"/>
          </a:xfrm>
          <a:prstGeom prst="rect">
            <a:avLst/>
          </a:prstGeom>
          <a:noFill/>
          <a:ln w="25400">
            <a:noFill/>
          </a:ln>
        </p:spPr>
        <p:txBody>
          <a:bodyPr wrap="square" rtlCol="0">
            <a:spAutoFit/>
          </a:bodyPr>
          <a:lstStyle/>
          <a:p>
            <a:pPr algn="ctr"/>
            <a:r>
              <a:rPr lang="ja-JP" altLang="en-US" sz="1200" b="1" dirty="0">
                <a:solidFill>
                  <a:srgbClr val="DA5800"/>
                </a:solidFill>
                <a:latin typeface="BIZ UDPゴシック" panose="020B0400000000000000" pitchFamily="50" charset="-128"/>
                <a:ea typeface="BIZ UDPゴシック" panose="020B0400000000000000" pitchFamily="50" charset="-128"/>
                <a:cs typeface="Meiryo UI" pitchFamily="50" charset="-128"/>
              </a:rPr>
              <a:t>主治医意見書</a:t>
            </a:r>
            <a:endParaRPr lang="en-US" altLang="ja-JP" sz="1200" b="1" dirty="0">
              <a:solidFill>
                <a:srgbClr val="DA5800"/>
              </a:solidFill>
              <a:latin typeface="BIZ UDPゴシック" panose="020B0400000000000000" pitchFamily="50" charset="-128"/>
              <a:ea typeface="BIZ UDPゴシック" panose="020B0400000000000000" pitchFamily="50" charset="-128"/>
              <a:cs typeface="Meiryo UI" pitchFamily="50" charset="-128"/>
            </a:endParaRPr>
          </a:p>
          <a:p>
            <a:pPr algn="ctr"/>
            <a:r>
              <a:rPr lang="ja-JP" altLang="en-US" sz="1200" b="1" dirty="0">
                <a:solidFill>
                  <a:srgbClr val="DA5800"/>
                </a:solidFill>
                <a:latin typeface="BIZ UDPゴシック" panose="020B0400000000000000" pitchFamily="50" charset="-128"/>
                <a:ea typeface="BIZ UDPゴシック" panose="020B0400000000000000" pitchFamily="50" charset="-128"/>
                <a:cs typeface="Meiryo UI" pitchFamily="50" charset="-128"/>
              </a:rPr>
              <a:t>作成依頼</a:t>
            </a:r>
            <a:endParaRPr lang="en-US" altLang="ja-JP" sz="1200" b="1" dirty="0">
              <a:solidFill>
                <a:srgbClr val="DA58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71" name="テキスト ボックス 70"/>
          <p:cNvSpPr txBox="1"/>
          <p:nvPr/>
        </p:nvSpPr>
        <p:spPr>
          <a:xfrm>
            <a:off x="53472" y="2682429"/>
            <a:ext cx="1117130" cy="461665"/>
          </a:xfrm>
          <a:prstGeom prst="rect">
            <a:avLst/>
          </a:prstGeom>
          <a:noFill/>
          <a:ln w="25400">
            <a:noFill/>
          </a:ln>
        </p:spPr>
        <p:txBody>
          <a:bodyPr wrap="square" rtlCol="0">
            <a:spAutoFit/>
          </a:bodyPr>
          <a:lstStyle/>
          <a:p>
            <a:pPr algn="ctr"/>
            <a:r>
              <a:rPr lang="ja-JP" altLang="en-US" sz="1200" b="1" dirty="0">
                <a:solidFill>
                  <a:srgbClr val="DA5800"/>
                </a:solidFill>
                <a:latin typeface="BIZ UDPゴシック" panose="020B0400000000000000" pitchFamily="50" charset="-128"/>
                <a:ea typeface="BIZ UDPゴシック" panose="020B0400000000000000" pitchFamily="50" charset="-128"/>
                <a:cs typeface="Meiryo UI" pitchFamily="50" charset="-128"/>
              </a:rPr>
              <a:t>相談・</a:t>
            </a:r>
            <a:endParaRPr lang="en-US" altLang="ja-JP" sz="1200" b="1" dirty="0">
              <a:solidFill>
                <a:srgbClr val="DA5800"/>
              </a:solidFill>
              <a:latin typeface="BIZ UDPゴシック" panose="020B0400000000000000" pitchFamily="50" charset="-128"/>
              <a:ea typeface="BIZ UDPゴシック" panose="020B0400000000000000" pitchFamily="50" charset="-128"/>
              <a:cs typeface="Meiryo UI" pitchFamily="50" charset="-128"/>
            </a:endParaRPr>
          </a:p>
          <a:p>
            <a:pPr algn="ctr"/>
            <a:r>
              <a:rPr lang="ja-JP" altLang="en-US" sz="1200" b="1" dirty="0">
                <a:solidFill>
                  <a:srgbClr val="DA5800"/>
                </a:solidFill>
                <a:latin typeface="BIZ UDPゴシック" panose="020B0400000000000000" pitchFamily="50" charset="-128"/>
                <a:ea typeface="BIZ UDPゴシック" panose="020B0400000000000000" pitchFamily="50" charset="-128"/>
                <a:cs typeface="Meiryo UI" pitchFamily="50" charset="-128"/>
              </a:rPr>
              <a:t>要介護認定等</a:t>
            </a:r>
            <a:endParaRPr lang="en-US" altLang="ja-JP" sz="1200" b="1" dirty="0">
              <a:solidFill>
                <a:srgbClr val="DA58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72" name="テキスト ボックス 71"/>
          <p:cNvSpPr txBox="1"/>
          <p:nvPr/>
        </p:nvSpPr>
        <p:spPr>
          <a:xfrm>
            <a:off x="4460203" y="3993637"/>
            <a:ext cx="714141" cy="461665"/>
          </a:xfrm>
          <a:prstGeom prst="rect">
            <a:avLst/>
          </a:prstGeom>
          <a:noFill/>
          <a:ln w="25400">
            <a:noFill/>
          </a:ln>
        </p:spPr>
        <p:txBody>
          <a:bodyPr wrap="square" rtlCol="0">
            <a:spAutoFit/>
          </a:bodyPr>
          <a:lstStyle/>
          <a:p>
            <a:pPr algn="ctr"/>
            <a:r>
              <a:rPr lang="ja-JP" altLang="en-US" sz="1200" b="1" dirty="0">
                <a:solidFill>
                  <a:srgbClr val="DA5800"/>
                </a:solidFill>
                <a:latin typeface="BIZ UDPゴシック" panose="020B0400000000000000" pitchFamily="50" charset="-128"/>
                <a:ea typeface="BIZ UDPゴシック" panose="020B0400000000000000" pitchFamily="50" charset="-128"/>
                <a:cs typeface="Meiryo UI" pitchFamily="50" charset="-128"/>
              </a:rPr>
              <a:t>紹介</a:t>
            </a:r>
            <a:endParaRPr lang="en-US" altLang="ja-JP" sz="1200" b="1" dirty="0">
              <a:solidFill>
                <a:srgbClr val="DA5800"/>
              </a:solidFill>
              <a:latin typeface="BIZ UDPゴシック" panose="020B0400000000000000" pitchFamily="50" charset="-128"/>
              <a:ea typeface="BIZ UDPゴシック" panose="020B0400000000000000" pitchFamily="50" charset="-128"/>
              <a:cs typeface="Meiryo UI" pitchFamily="50" charset="-128"/>
            </a:endParaRPr>
          </a:p>
          <a:p>
            <a:pPr algn="ctr"/>
            <a:r>
              <a:rPr lang="ja-JP" altLang="en-US" sz="1200" b="1" dirty="0">
                <a:solidFill>
                  <a:srgbClr val="DA5800"/>
                </a:solidFill>
                <a:latin typeface="BIZ UDPゴシック" panose="020B0400000000000000" pitchFamily="50" charset="-128"/>
                <a:ea typeface="BIZ UDPゴシック" panose="020B0400000000000000" pitchFamily="50" charset="-128"/>
                <a:cs typeface="Meiryo UI" pitchFamily="50" charset="-128"/>
              </a:rPr>
              <a:t>逆紹介</a:t>
            </a:r>
            <a:endParaRPr lang="en-US" altLang="ja-JP" sz="1200" b="1" dirty="0">
              <a:solidFill>
                <a:srgbClr val="DA5800"/>
              </a:solidFill>
              <a:latin typeface="BIZ UDPゴシック" panose="020B0400000000000000" pitchFamily="50" charset="-128"/>
              <a:ea typeface="BIZ UDPゴシック" panose="020B0400000000000000" pitchFamily="50" charset="-128"/>
              <a:cs typeface="Meiryo UI" pitchFamily="50" charset="-128"/>
            </a:endParaRPr>
          </a:p>
        </p:txBody>
      </p:sp>
      <p:cxnSp>
        <p:nvCxnSpPr>
          <p:cNvPr id="73" name="直線矢印コネクタ 72"/>
          <p:cNvCxnSpPr/>
          <p:nvPr/>
        </p:nvCxnSpPr>
        <p:spPr bwMode="auto">
          <a:xfrm>
            <a:off x="6310115" y="3464620"/>
            <a:ext cx="0" cy="450768"/>
          </a:xfrm>
          <a:prstGeom prst="straightConnector1">
            <a:avLst/>
          </a:prstGeom>
          <a:solidFill>
            <a:srgbClr val="FFFF99"/>
          </a:solidFill>
          <a:ln w="53975" cap="flat" cmpd="sng" algn="ctr">
            <a:solidFill>
              <a:schemeClr val="bg2"/>
            </a:solidFill>
            <a:prstDash val="solid"/>
            <a:round/>
            <a:headEnd type="arrow" w="med" len="sm"/>
            <a:tailEnd type="arrow" w="med" len="sm"/>
          </a:ln>
          <a:effectLst/>
        </p:spPr>
      </p:cxnSp>
      <p:sp>
        <p:nvSpPr>
          <p:cNvPr id="78" name="テキスト ボックス 77"/>
          <p:cNvSpPr txBox="1"/>
          <p:nvPr/>
        </p:nvSpPr>
        <p:spPr>
          <a:xfrm>
            <a:off x="5655786" y="3678277"/>
            <a:ext cx="714141" cy="461665"/>
          </a:xfrm>
          <a:prstGeom prst="rect">
            <a:avLst/>
          </a:prstGeom>
          <a:noFill/>
          <a:ln w="25400">
            <a:noFill/>
          </a:ln>
        </p:spPr>
        <p:txBody>
          <a:bodyPr wrap="square" rtlCol="0">
            <a:spAutoFit/>
          </a:bodyPr>
          <a:lstStyle/>
          <a:p>
            <a:pPr algn="ctr"/>
            <a:r>
              <a:rPr lang="ja-JP" altLang="en-US" sz="1200" b="1" dirty="0">
                <a:solidFill>
                  <a:srgbClr val="DA5800"/>
                </a:solidFill>
                <a:latin typeface="BIZ UDPゴシック" panose="020B0400000000000000" pitchFamily="50" charset="-128"/>
                <a:ea typeface="BIZ UDPゴシック" panose="020B0400000000000000" pitchFamily="50" charset="-128"/>
                <a:cs typeface="Meiryo UI" pitchFamily="50" charset="-128"/>
              </a:rPr>
              <a:t>紹介</a:t>
            </a:r>
            <a:endParaRPr lang="en-US" altLang="ja-JP" sz="1200" b="1" dirty="0">
              <a:solidFill>
                <a:srgbClr val="DA5800"/>
              </a:solidFill>
              <a:latin typeface="BIZ UDPゴシック" panose="020B0400000000000000" pitchFamily="50" charset="-128"/>
              <a:ea typeface="BIZ UDPゴシック" panose="020B0400000000000000" pitchFamily="50" charset="-128"/>
              <a:cs typeface="Meiryo UI" pitchFamily="50" charset="-128"/>
            </a:endParaRPr>
          </a:p>
          <a:p>
            <a:pPr algn="ctr"/>
            <a:r>
              <a:rPr lang="ja-JP" altLang="en-US" sz="1200" b="1" dirty="0">
                <a:solidFill>
                  <a:srgbClr val="DA5800"/>
                </a:solidFill>
                <a:latin typeface="BIZ UDPゴシック" panose="020B0400000000000000" pitchFamily="50" charset="-128"/>
                <a:ea typeface="BIZ UDPゴシック" panose="020B0400000000000000" pitchFamily="50" charset="-128"/>
                <a:cs typeface="Meiryo UI" pitchFamily="50" charset="-128"/>
              </a:rPr>
              <a:t>逆紹介</a:t>
            </a:r>
            <a:endParaRPr lang="en-US" altLang="ja-JP" sz="1200" b="1" dirty="0">
              <a:solidFill>
                <a:srgbClr val="DA5800"/>
              </a:solidFill>
              <a:latin typeface="BIZ UDPゴシック" panose="020B0400000000000000" pitchFamily="50" charset="-128"/>
              <a:ea typeface="BIZ UDPゴシック" panose="020B0400000000000000" pitchFamily="50" charset="-128"/>
              <a:cs typeface="Meiryo UI" pitchFamily="50" charset="-128"/>
            </a:endParaRPr>
          </a:p>
        </p:txBody>
      </p:sp>
      <p:cxnSp>
        <p:nvCxnSpPr>
          <p:cNvPr id="79" name="直線矢印コネクタ 78"/>
          <p:cNvCxnSpPr/>
          <p:nvPr/>
        </p:nvCxnSpPr>
        <p:spPr bwMode="auto">
          <a:xfrm>
            <a:off x="5109898" y="3261587"/>
            <a:ext cx="796" cy="532611"/>
          </a:xfrm>
          <a:prstGeom prst="straightConnector1">
            <a:avLst/>
          </a:prstGeom>
          <a:solidFill>
            <a:srgbClr val="FFFF99"/>
          </a:solidFill>
          <a:ln w="53975" cap="flat" cmpd="sng" algn="ctr">
            <a:solidFill>
              <a:schemeClr val="bg2"/>
            </a:solidFill>
            <a:prstDash val="solid"/>
            <a:round/>
            <a:headEnd type="none" w="med" len="med"/>
            <a:tailEnd type="arrow" w="med" len="sm"/>
          </a:ln>
          <a:effectLst/>
        </p:spPr>
      </p:cxnSp>
      <p:sp>
        <p:nvSpPr>
          <p:cNvPr id="83" name="テキスト ボックス 82"/>
          <p:cNvSpPr txBox="1"/>
          <p:nvPr/>
        </p:nvSpPr>
        <p:spPr>
          <a:xfrm>
            <a:off x="4617698" y="3272617"/>
            <a:ext cx="556073" cy="276999"/>
          </a:xfrm>
          <a:prstGeom prst="rect">
            <a:avLst/>
          </a:prstGeom>
          <a:noFill/>
          <a:ln w="25400">
            <a:noFill/>
          </a:ln>
        </p:spPr>
        <p:txBody>
          <a:bodyPr wrap="square" rtlCol="0">
            <a:spAutoFit/>
          </a:bodyPr>
          <a:lstStyle/>
          <a:p>
            <a:pPr algn="ctr"/>
            <a:r>
              <a:rPr lang="ja-JP" altLang="en-US" sz="1200" b="1" dirty="0">
                <a:solidFill>
                  <a:srgbClr val="DA5800"/>
                </a:solidFill>
                <a:latin typeface="BIZ UDPゴシック" panose="020B0400000000000000" pitchFamily="50" charset="-128"/>
                <a:ea typeface="BIZ UDPゴシック" panose="020B0400000000000000" pitchFamily="50" charset="-128"/>
                <a:cs typeface="Meiryo UI" pitchFamily="50" charset="-128"/>
              </a:rPr>
              <a:t>訪問</a:t>
            </a:r>
            <a:endParaRPr kumimoji="1" lang="ja-JP" altLang="en-US" sz="1200" b="1" dirty="0">
              <a:solidFill>
                <a:srgbClr val="DA58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84" name="テキスト ボックス 83"/>
          <p:cNvSpPr txBox="1"/>
          <p:nvPr/>
        </p:nvSpPr>
        <p:spPr>
          <a:xfrm>
            <a:off x="5326323" y="3273314"/>
            <a:ext cx="927899" cy="276999"/>
          </a:xfrm>
          <a:prstGeom prst="rect">
            <a:avLst/>
          </a:prstGeom>
          <a:noFill/>
          <a:ln w="25400">
            <a:noFill/>
          </a:ln>
        </p:spPr>
        <p:txBody>
          <a:bodyPr wrap="square" rtlCol="0">
            <a:spAutoFit/>
          </a:bodyPr>
          <a:lstStyle/>
          <a:p>
            <a:pPr algn="ctr"/>
            <a:r>
              <a:rPr lang="ja-JP" altLang="en-US" sz="1200" b="1" dirty="0">
                <a:solidFill>
                  <a:srgbClr val="DA5800"/>
                </a:solidFill>
                <a:latin typeface="BIZ UDPゴシック" panose="020B0400000000000000" pitchFamily="50" charset="-128"/>
                <a:ea typeface="BIZ UDPゴシック" panose="020B0400000000000000" pitchFamily="50" charset="-128"/>
                <a:cs typeface="Meiryo UI" pitchFamily="50" charset="-128"/>
              </a:rPr>
              <a:t>退院調整</a:t>
            </a:r>
            <a:endParaRPr kumimoji="1" lang="ja-JP" altLang="en-US" sz="1200" b="1" dirty="0">
              <a:solidFill>
                <a:srgbClr val="DA58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85" name="テキスト ボックス 84"/>
          <p:cNvSpPr txBox="1"/>
          <p:nvPr/>
        </p:nvSpPr>
        <p:spPr>
          <a:xfrm>
            <a:off x="4462224" y="2606331"/>
            <a:ext cx="556073" cy="276999"/>
          </a:xfrm>
          <a:prstGeom prst="rect">
            <a:avLst/>
          </a:prstGeom>
          <a:noFill/>
          <a:ln w="25400">
            <a:noFill/>
          </a:ln>
        </p:spPr>
        <p:txBody>
          <a:bodyPr wrap="square" rtlCol="0">
            <a:spAutoFit/>
          </a:bodyPr>
          <a:lstStyle/>
          <a:p>
            <a:pPr algn="ctr"/>
            <a:r>
              <a:rPr lang="ja-JP" altLang="en-US" sz="1200" b="1" dirty="0">
                <a:solidFill>
                  <a:srgbClr val="DA5800"/>
                </a:solidFill>
                <a:latin typeface="BIZ UDPゴシック" panose="020B0400000000000000" pitchFamily="50" charset="-128"/>
                <a:ea typeface="BIZ UDPゴシック" panose="020B0400000000000000" pitchFamily="50" charset="-128"/>
                <a:cs typeface="Meiryo UI" pitchFamily="50" charset="-128"/>
              </a:rPr>
              <a:t>連携</a:t>
            </a:r>
            <a:endParaRPr lang="en-US" altLang="ja-JP" sz="1200" b="1" dirty="0">
              <a:solidFill>
                <a:srgbClr val="DA58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86" name="テキスト ボックス 85"/>
          <p:cNvSpPr txBox="1"/>
          <p:nvPr/>
        </p:nvSpPr>
        <p:spPr>
          <a:xfrm>
            <a:off x="3207654" y="3113765"/>
            <a:ext cx="556073" cy="276999"/>
          </a:xfrm>
          <a:prstGeom prst="rect">
            <a:avLst/>
          </a:prstGeom>
          <a:noFill/>
          <a:ln w="25400">
            <a:noFill/>
          </a:ln>
        </p:spPr>
        <p:txBody>
          <a:bodyPr wrap="square" rtlCol="0">
            <a:spAutoFit/>
          </a:bodyPr>
          <a:lstStyle/>
          <a:p>
            <a:pPr algn="ctr"/>
            <a:r>
              <a:rPr lang="ja-JP" altLang="en-US" sz="1200" b="1" dirty="0">
                <a:solidFill>
                  <a:srgbClr val="DA5800"/>
                </a:solidFill>
                <a:latin typeface="BIZ UDPゴシック" panose="020B0400000000000000" pitchFamily="50" charset="-128"/>
                <a:ea typeface="BIZ UDPゴシック" panose="020B0400000000000000" pitchFamily="50" charset="-128"/>
                <a:cs typeface="Meiryo UI" pitchFamily="50" charset="-128"/>
              </a:rPr>
              <a:t>連携</a:t>
            </a:r>
            <a:endParaRPr lang="en-US" altLang="ja-JP" sz="1200" b="1" dirty="0">
              <a:solidFill>
                <a:srgbClr val="DA58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58" name="テキスト ボックス 57">
            <a:extLst>
              <a:ext uri="{FF2B5EF4-FFF2-40B4-BE49-F238E27FC236}">
                <a16:creationId xmlns="" xmlns:a16="http://schemas.microsoft.com/office/drawing/2014/main" id="{7D8B5EAB-D574-4DF2-A8FE-C7DCFE28274A}"/>
              </a:ext>
            </a:extLst>
          </p:cNvPr>
          <p:cNvSpPr txBox="1"/>
          <p:nvPr/>
        </p:nvSpPr>
        <p:spPr>
          <a:xfrm>
            <a:off x="0" y="734319"/>
            <a:ext cx="1049311"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8〕</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112109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91537" y="1344445"/>
            <a:ext cx="7981952" cy="4811061"/>
          </a:xfrm>
          <a:prstGeom prst="rect">
            <a:avLst/>
          </a:prstGeom>
          <a:noFill/>
          <a:ln w="25400">
            <a:noFill/>
          </a:ln>
        </p:spPr>
        <p:txBody>
          <a:bodyPr wrap="square" rtlCol="0">
            <a:spAutoFit/>
          </a:bodyPr>
          <a:lstStyle/>
          <a:p>
            <a:pPr marL="361950" marR="0" lvl="0" indent="-361950" algn="l" defTabSz="914400" rtl="0" eaLnBrk="0" fontAlgn="base" latinLnBrk="0" hangingPunct="0">
              <a:lnSpc>
                <a:spcPts val="29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1200" cap="none" spc="0" normalizeH="0" baseline="0" noProof="0" dirty="0">
                <a:ln>
                  <a:noFill/>
                </a:ln>
                <a:solidFill>
                  <a:srgbClr val="85AE3C"/>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早期段階での発見・気づき役になる</a:t>
            </a:r>
            <a:endParaRPr kumimoji="1" lang="en-US" altLang="ja-JP" sz="2400" b="1" i="0" u="none" strike="noStrike" kern="1200" cap="none" spc="0" normalizeH="0" baseline="0" noProof="0" dirty="0">
              <a:ln>
                <a:noFill/>
              </a:ln>
              <a:solidFill>
                <a:srgbClr val="85AE3C"/>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61950" marR="0" lvl="0" indent="-361950" algn="l" defTabSz="914400" rtl="0" eaLnBrk="0" fontAlgn="base" latinLnBrk="0" hangingPunct="0">
              <a:lnSpc>
                <a:spcPts val="2900"/>
              </a:lnSpc>
              <a:spcBef>
                <a:spcPts val="1200"/>
              </a:spcBef>
              <a:spcAft>
                <a:spcPct val="0"/>
              </a:spcAft>
              <a:buClrTx/>
              <a:buSzTx/>
              <a:buFontTx/>
              <a:buNone/>
              <a:tabLst/>
              <a:defRPr/>
            </a:pP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1200" cap="none" spc="0" normalizeH="0" baseline="0" noProof="0" dirty="0">
                <a:ln>
                  <a:noFill/>
                </a:ln>
                <a:solidFill>
                  <a:srgbClr val="85AE3C"/>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認知症に対する相談や心配に適切な対応をする</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61950" marR="0" lvl="0" indent="-361950" algn="l" defTabSz="914400" rtl="0" eaLnBrk="0" fontAlgn="base" latinLnBrk="0" hangingPunct="0">
              <a:lnSpc>
                <a:spcPts val="2900"/>
              </a:lnSpc>
              <a:spcBef>
                <a:spcPts val="1200"/>
              </a:spcBef>
              <a:spcAft>
                <a:spcPct val="0"/>
              </a:spcAft>
              <a:buClrTx/>
              <a:buSzTx/>
              <a:buFontTx/>
              <a:buNone/>
              <a:tabLst/>
              <a:defRPr/>
            </a:pP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1200" cap="none" spc="0" normalizeH="0" baseline="0" noProof="0" dirty="0">
                <a:ln>
                  <a:noFill/>
                </a:ln>
                <a:solidFill>
                  <a:srgbClr val="85AE3C"/>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日常的な身体疾患への対応、健康管理を行う</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61950" marR="0" lvl="0" indent="-361950" algn="l" defTabSz="914400" rtl="0" eaLnBrk="0" fontAlgn="base" latinLnBrk="0" hangingPunct="0">
              <a:lnSpc>
                <a:spcPts val="2900"/>
              </a:lnSpc>
              <a:spcBef>
                <a:spcPts val="1200"/>
              </a:spcBef>
              <a:spcAft>
                <a:spcPct val="0"/>
              </a:spcAft>
              <a:buClrTx/>
              <a:buSzTx/>
              <a:buFontTx/>
              <a:buNone/>
              <a:tabLst/>
              <a:defRPr/>
            </a:pP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1200" cap="none" spc="0" normalizeH="0" baseline="0" noProof="0" dirty="0">
                <a:ln>
                  <a:noFill/>
                </a:ln>
                <a:solidFill>
                  <a:srgbClr val="85AE3C"/>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家族の介護負担、不安への理解を示し、共感的な精神的支えとなる</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61950" marR="0" lvl="0" indent="-361950" algn="l" defTabSz="914400" rtl="0" eaLnBrk="0" fontAlgn="base" latinLnBrk="0" hangingPunct="0">
              <a:lnSpc>
                <a:spcPts val="2900"/>
              </a:lnSpc>
              <a:spcBef>
                <a:spcPts val="1200"/>
              </a:spcBef>
              <a:spcAft>
                <a:spcPct val="0"/>
              </a:spcAft>
              <a:buClrTx/>
              <a:buSzTx/>
              <a:buFontTx/>
              <a:buNone/>
              <a:tabLst/>
              <a:defRPr/>
            </a:pP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1200" cap="none" spc="0" normalizeH="0" baseline="0" noProof="0" dirty="0">
                <a:ln>
                  <a:noFill/>
                </a:ln>
                <a:solidFill>
                  <a:srgbClr val="85AE3C"/>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専門医との連携構築を行い、チームアプローチのコーディネーターとなる</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61950" marR="0" lvl="0" indent="-361950" algn="l" defTabSz="914400" rtl="0" eaLnBrk="0" fontAlgn="base" latinLnBrk="0" hangingPunct="0">
              <a:lnSpc>
                <a:spcPts val="2900"/>
              </a:lnSpc>
              <a:spcBef>
                <a:spcPts val="1200"/>
              </a:spcBef>
              <a:spcAft>
                <a:spcPct val="0"/>
              </a:spcAft>
              <a:buClrTx/>
              <a:buSzTx/>
              <a:buFontTx/>
              <a:buNone/>
              <a:tabLst/>
              <a:defRPr/>
            </a:pP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1200" cap="none" spc="0" normalizeH="0" baseline="0" noProof="0" dirty="0">
                <a:ln>
                  <a:noFill/>
                </a:ln>
                <a:solidFill>
                  <a:srgbClr val="85AE3C"/>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適切に専門医療機関への受診誘導を行う</a:t>
            </a: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医療連携</a:t>
            </a: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p>
          <a:p>
            <a:pPr marL="361950" marR="0" lvl="0" indent="-361950" algn="l" defTabSz="914400" rtl="0" eaLnBrk="0" fontAlgn="base" latinLnBrk="0" hangingPunct="0">
              <a:lnSpc>
                <a:spcPts val="2900"/>
              </a:lnSpc>
              <a:spcBef>
                <a:spcPts val="1200"/>
              </a:spcBef>
              <a:spcAft>
                <a:spcPct val="0"/>
              </a:spcAft>
              <a:buClrTx/>
              <a:buSzTx/>
              <a:buFontTx/>
              <a:buNone/>
              <a:tabLst/>
              <a:defRPr/>
            </a:pP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1200" cap="none" spc="0" normalizeH="0" baseline="0" noProof="0" dirty="0">
                <a:ln>
                  <a:noFill/>
                </a:ln>
                <a:solidFill>
                  <a:srgbClr val="85AE3C"/>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地域の認知症介護サービス諸機関や多職種との協働・連携を行う</a:t>
            </a:r>
          </a:p>
        </p:txBody>
      </p:sp>
      <p:sp>
        <p:nvSpPr>
          <p:cNvPr id="3" name="テキスト ボックス 2"/>
          <p:cNvSpPr txBox="1"/>
          <p:nvPr/>
        </p:nvSpPr>
        <p:spPr>
          <a:xfrm>
            <a:off x="-897924" y="6450703"/>
            <a:ext cx="10041924" cy="307777"/>
          </a:xfrm>
          <a:prstGeom prst="rect">
            <a:avLst/>
          </a:prstGeom>
          <a:noFill/>
          <a:ln w="25400">
            <a:noFill/>
          </a:ln>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zh-CN"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公益社団法人日本医師会</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「かかりつけ医のための認知症マニュアル 第</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2</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版」 令和</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2</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年</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4</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月</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7</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日発行</a:t>
            </a:r>
            <a:endPar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 name="正方形/長方形 7">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1267" name="Text Box 3"/>
          <p:cNvSpPr txBox="1">
            <a:spLocks noChangeArrowheads="1"/>
          </p:cNvSpPr>
          <p:nvPr/>
        </p:nvSpPr>
        <p:spPr bwMode="auto">
          <a:xfrm>
            <a:off x="488338" y="32647"/>
            <a:ext cx="81851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認知症対応におけるかかりつけ医の役割</a:t>
            </a:r>
          </a:p>
        </p:txBody>
      </p:sp>
      <p:sp>
        <p:nvSpPr>
          <p:cNvPr id="7" name="テキスト ボックス 6">
            <a:extLst>
              <a:ext uri="{FF2B5EF4-FFF2-40B4-BE49-F238E27FC236}">
                <a16:creationId xmlns="" xmlns:a16="http://schemas.microsoft.com/office/drawing/2014/main" id="{7D8B5EAB-D574-4DF2-A8FE-C7DCFE28274A}"/>
              </a:ext>
            </a:extLst>
          </p:cNvPr>
          <p:cNvSpPr txBox="1"/>
          <p:nvPr/>
        </p:nvSpPr>
        <p:spPr>
          <a:xfrm>
            <a:off x="1" y="734320"/>
            <a:ext cx="106430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9〕</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641040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577141" y="1252113"/>
            <a:ext cx="8030292" cy="5094437"/>
          </a:xfrm>
        </p:spPr>
        <p:txBody>
          <a:bodyPr/>
          <a:lstStyle/>
          <a:p>
            <a:pPr eaLnBrk="1" hangingPunct="1">
              <a:lnSpc>
                <a:spcPct val="110000"/>
              </a:lnSpc>
              <a:spcBef>
                <a:spcPts val="0"/>
              </a:spcBef>
              <a:buClr>
                <a:srgbClr val="FFCBFF"/>
              </a:buClr>
              <a:buSzPct val="90000"/>
              <a:buFont typeface="Wingdings" pitchFamily="2" charset="2"/>
              <a:buNone/>
            </a:pPr>
            <a:r>
              <a:rPr lang="en-US" altLang="ja-JP"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認知症を呈する疾患のうち</a:t>
            </a:r>
            <a:r>
              <a:rPr lang="ja-JP" altLang="en-US"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可逆性の疾患</a:t>
            </a:r>
            <a:r>
              <a:rPr lang="ja-JP" altLang="en-US" sz="2400" b="1" dirty="0">
                <a:latin typeface="BIZ UDPゴシック" panose="020B0400000000000000" pitchFamily="50" charset="-128"/>
                <a:ea typeface="BIZ UDPゴシック" panose="020B0400000000000000" pitchFamily="50" charset="-128"/>
                <a:cs typeface="Meiryo UI" pitchFamily="50" charset="-128"/>
              </a:rPr>
              <a:t>は、治療を</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0"/>
              </a:spcBef>
              <a:buClr>
                <a:srgbClr val="FFCBFF"/>
              </a:buClr>
              <a:buSzPct val="90000"/>
              <a:buFont typeface="Wingdings" pitchFamily="2" charset="2"/>
              <a:buNone/>
            </a:pPr>
            <a:r>
              <a:rPr lang="ja-JP" altLang="en-US" sz="2400" b="1" dirty="0">
                <a:latin typeface="BIZ UDPゴシック" panose="020B0400000000000000" pitchFamily="50" charset="-128"/>
                <a:ea typeface="BIZ UDPゴシック" panose="020B0400000000000000" pitchFamily="50" charset="-128"/>
                <a:cs typeface="Meiryo UI" pitchFamily="50" charset="-128"/>
              </a:rPr>
              <a:t>    確実に行うことが可能</a:t>
            </a:r>
          </a:p>
          <a:p>
            <a:pPr eaLnBrk="1" hangingPunct="1">
              <a:lnSpc>
                <a:spcPct val="110000"/>
              </a:lnSpc>
              <a:spcBef>
                <a:spcPts val="1200"/>
              </a:spcBef>
              <a:buClr>
                <a:srgbClr val="FFCBFF"/>
              </a:buClr>
              <a:buSzPct val="90000"/>
              <a:buFont typeface="Wingdings" pitchFamily="2" charset="2"/>
              <a:buNone/>
            </a:pPr>
            <a:r>
              <a:rPr lang="ja-JP" altLang="en-US"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789C36"/>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進行性の認知症であっても、より早期からの適切な薬物</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0"/>
              </a:spcBef>
              <a:buClr>
                <a:srgbClr val="FFCBFF"/>
              </a:buClr>
              <a:buSzPct val="90000"/>
              <a:buFont typeface="Wingdings" pitchFamily="2" charset="2"/>
              <a:buNone/>
            </a:pPr>
            <a:r>
              <a:rPr lang="ja-JP" altLang="en-US" sz="2400" b="1" dirty="0">
                <a:latin typeface="BIZ UDPゴシック" panose="020B0400000000000000" pitchFamily="50" charset="-128"/>
                <a:ea typeface="BIZ UDPゴシック" panose="020B0400000000000000" pitchFamily="50" charset="-128"/>
                <a:cs typeface="Meiryo UI" pitchFamily="50" charset="-128"/>
              </a:rPr>
              <a:t>    療法により</a:t>
            </a:r>
            <a:r>
              <a:rPr lang="ja-JP" altLang="en-US"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進行抑制や症状緩和</a:t>
            </a:r>
            <a:r>
              <a:rPr lang="ja-JP" altLang="en-US" sz="2400" b="1" dirty="0">
                <a:latin typeface="BIZ UDPゴシック" panose="020B0400000000000000" pitchFamily="50" charset="-128"/>
                <a:ea typeface="BIZ UDPゴシック" panose="020B0400000000000000" pitchFamily="50" charset="-128"/>
                <a:cs typeface="Meiryo UI" pitchFamily="50" charset="-128"/>
              </a:rPr>
              <a:t>が可能</a:t>
            </a:r>
          </a:p>
          <a:p>
            <a:pPr eaLnBrk="1" hangingPunct="1">
              <a:lnSpc>
                <a:spcPct val="110000"/>
              </a:lnSpc>
              <a:spcBef>
                <a:spcPts val="1200"/>
              </a:spcBef>
              <a:buClr>
                <a:srgbClr val="FFCBFF"/>
              </a:buClr>
              <a:buSzPct val="90000"/>
              <a:buFont typeface="Wingdings" pitchFamily="2" charset="2"/>
              <a:buNone/>
            </a:pPr>
            <a:r>
              <a:rPr lang="ja-JP" altLang="en-US"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本人が変化に戸惑う期間を短くでき、その後の</a:t>
            </a:r>
            <a:r>
              <a:rPr lang="ja-JP" altLang="en-US"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暮らしに</a:t>
            </a:r>
            <a:endParaRPr lang="en-US" altLang="ja-JP" sz="2400" b="1" dirty="0">
              <a:solidFill>
                <a:srgbClr val="708339"/>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0"/>
              </a:spcBef>
              <a:buClr>
                <a:srgbClr val="FFCBFF"/>
              </a:buClr>
              <a:buSzPct val="90000"/>
              <a:buFont typeface="Wingdings" pitchFamily="2" charset="2"/>
              <a:buNone/>
            </a:pPr>
            <a:r>
              <a:rPr lang="ja-JP" altLang="en-US" sz="2400" b="1" dirty="0">
                <a:solidFill>
                  <a:srgbClr val="789C36"/>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備える</a:t>
            </a:r>
            <a:r>
              <a:rPr lang="ja-JP" altLang="en-US" sz="2400" b="1" dirty="0">
                <a:latin typeface="BIZ UDPゴシック" panose="020B0400000000000000" pitchFamily="50" charset="-128"/>
                <a:ea typeface="BIZ UDPゴシック" panose="020B0400000000000000" pitchFamily="50" charset="-128"/>
                <a:cs typeface="Meiryo UI" pitchFamily="50" charset="-128"/>
              </a:rPr>
              <a:t>ために、自分で判断したり家族と相談できる</a:t>
            </a:r>
          </a:p>
          <a:p>
            <a:pPr eaLnBrk="1" hangingPunct="1">
              <a:lnSpc>
                <a:spcPct val="110000"/>
              </a:lnSpc>
              <a:spcBef>
                <a:spcPts val="1200"/>
              </a:spcBef>
              <a:buClr>
                <a:srgbClr val="FFCBFF"/>
              </a:buClr>
              <a:buSzPct val="90000"/>
              <a:buFont typeface="Wingdings" pitchFamily="2" charset="2"/>
              <a:buNone/>
            </a:pPr>
            <a:r>
              <a:rPr lang="ja-JP" altLang="en-US"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家族等が適切な介護方法や支援サービスに関する</a:t>
            </a:r>
            <a:r>
              <a:rPr lang="ja-JP" altLang="en-US"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情報</a:t>
            </a:r>
            <a:endParaRPr lang="en-US" altLang="ja-JP" sz="2400" b="1" dirty="0">
              <a:solidFill>
                <a:srgbClr val="708339"/>
              </a:solidFill>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10000"/>
              </a:lnSpc>
              <a:spcBef>
                <a:spcPts val="0"/>
              </a:spcBef>
              <a:buClr>
                <a:srgbClr val="FFCBFF"/>
              </a:buClr>
              <a:buSzPct val="90000"/>
              <a:buFont typeface="Wingdings" pitchFamily="2" charset="2"/>
              <a:buNone/>
            </a:pPr>
            <a:r>
              <a:rPr lang="ja-JP" altLang="en-US"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    を早期から入手可能</a:t>
            </a:r>
            <a:r>
              <a:rPr lang="ja-JP" altLang="en-US" sz="2400" b="1" dirty="0">
                <a:latin typeface="BIZ UDPゴシック" panose="020B0400000000000000" pitchFamily="50" charset="-128"/>
                <a:ea typeface="BIZ UDPゴシック" panose="020B0400000000000000" pitchFamily="50" charset="-128"/>
                <a:cs typeface="Meiryo UI" pitchFamily="50" charset="-128"/>
              </a:rPr>
              <a:t>となる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lnSpc>
                <a:spcPct val="110000"/>
              </a:lnSpc>
              <a:spcBef>
                <a:spcPts val="1200"/>
              </a:spcBef>
              <a:buClr>
                <a:srgbClr val="FFCBFF"/>
              </a:buClr>
              <a:buSzPct val="90000"/>
              <a:buFont typeface="Wingdings" pitchFamily="2" charset="2"/>
              <a:buNone/>
            </a:pPr>
            <a:r>
              <a:rPr lang="ja-JP" altLang="en-US"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病気の進行に合わせたケアや諸サービスの利用により</a:t>
            </a:r>
            <a:r>
              <a:rPr lang="ja-JP" altLang="en-US"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日常生活の質の維持向上や家族の介護負担の軽減</a:t>
            </a:r>
            <a:r>
              <a:rPr lang="ja-JP" altLang="en-US" sz="2400" b="1" dirty="0">
                <a:latin typeface="BIZ UDPゴシック" panose="020B0400000000000000" pitchFamily="50" charset="-128"/>
                <a:ea typeface="BIZ UDPゴシック" panose="020B0400000000000000" pitchFamily="50" charset="-128"/>
                <a:cs typeface="Meiryo UI" pitchFamily="50" charset="-128"/>
              </a:rPr>
              <a:t>ができる</a:t>
            </a:r>
          </a:p>
        </p:txBody>
      </p:sp>
      <p:sp>
        <p:nvSpPr>
          <p:cNvPr id="15365" name="Text Box 5"/>
          <p:cNvSpPr txBox="1">
            <a:spLocks noChangeArrowheads="1"/>
          </p:cNvSpPr>
          <p:nvPr/>
        </p:nvSpPr>
        <p:spPr bwMode="auto">
          <a:xfrm>
            <a:off x="0" y="0"/>
            <a:ext cx="16113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＜役割</a:t>
            </a:r>
            <a:r>
              <a:rPr lang="en-US" altLang="ja-JP" sz="1800" b="1" dirty="0">
                <a:latin typeface="Meiryo UI" pitchFamily="50" charset="-128"/>
                <a:ea typeface="Meiryo UI" pitchFamily="50" charset="-128"/>
                <a:cs typeface="Meiryo UI" pitchFamily="50" charset="-128"/>
              </a:rPr>
              <a:t>-5</a:t>
            </a:r>
            <a:r>
              <a:rPr lang="ja-JP" altLang="en-US" sz="1800" b="1" dirty="0">
                <a:latin typeface="Meiryo UI" pitchFamily="50" charset="-128"/>
                <a:ea typeface="Meiryo UI" pitchFamily="50" charset="-128"/>
                <a:cs typeface="Meiryo UI" pitchFamily="50" charset="-128"/>
              </a:rPr>
              <a:t>＞</a:t>
            </a:r>
          </a:p>
        </p:txBody>
      </p:sp>
      <p:sp>
        <p:nvSpPr>
          <p:cNvPr id="7" name="正方形/長方形 6">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 xmlns:a16="http://schemas.microsoft.com/office/drawing/2014/main" id="{012CAE00-0672-437D-9493-342095332CE1}"/>
              </a:ext>
            </a:extLst>
          </p:cNvPr>
          <p:cNvSpPr/>
          <p:nvPr/>
        </p:nvSpPr>
        <p:spPr>
          <a:xfrm>
            <a:off x="216974" y="49063"/>
            <a:ext cx="8750626" cy="584775"/>
          </a:xfrm>
          <a:prstGeom prst="rect">
            <a:avLst/>
          </a:prstGeom>
        </p:spPr>
        <p:txBody>
          <a:bodyPr wrap="square">
            <a:spAutoFit/>
          </a:bodyP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早期発見・早期対応の意義</a:t>
            </a:r>
          </a:p>
        </p:txBody>
      </p:sp>
      <p:sp>
        <p:nvSpPr>
          <p:cNvPr id="10" name="テキスト ボックス 9">
            <a:extLst>
              <a:ext uri="{FF2B5EF4-FFF2-40B4-BE49-F238E27FC236}">
                <a16:creationId xmlns="" xmlns:a16="http://schemas.microsoft.com/office/drawing/2014/main" id="{7D8B5EAB-D574-4DF2-A8FE-C7DCFE28274A}"/>
              </a:ext>
            </a:extLst>
          </p:cNvPr>
          <p:cNvSpPr txBox="1"/>
          <p:nvPr/>
        </p:nvSpPr>
        <p:spPr>
          <a:xfrm>
            <a:off x="0" y="734320"/>
            <a:ext cx="1154545"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10〕</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64471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Rectangle 2"/>
          <p:cNvSpPr txBox="1">
            <a:spLocks noChangeArrowheads="1"/>
          </p:cNvSpPr>
          <p:nvPr/>
        </p:nvSpPr>
        <p:spPr bwMode="auto">
          <a:xfrm>
            <a:off x="214982" y="24007"/>
            <a:ext cx="87058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rPr>
              <a:t>認知症の本人の視点を重視したアプローチ</a:t>
            </a:r>
          </a:p>
        </p:txBody>
      </p:sp>
      <p:sp>
        <p:nvSpPr>
          <p:cNvPr id="3" name="テキスト ボックス 6">
            <a:extLst>
              <a:ext uri="{FF2B5EF4-FFF2-40B4-BE49-F238E27FC236}">
                <a16:creationId xmlns="" xmlns:a16="http://schemas.microsoft.com/office/drawing/2014/main" id="{612DA722-D6CD-45A8-9126-E01A362C4B47}"/>
              </a:ext>
            </a:extLst>
          </p:cNvPr>
          <p:cNvSpPr txBox="1">
            <a:spLocks noChangeArrowheads="1"/>
          </p:cNvSpPr>
          <p:nvPr/>
        </p:nvSpPr>
        <p:spPr bwMode="auto">
          <a:xfrm>
            <a:off x="1160435" y="1160300"/>
            <a:ext cx="7696199" cy="306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355600" indent="-35560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800"/>
              </a:spcBef>
            </a:pPr>
            <a:r>
              <a:rPr lang="en-US" altLang="ja-JP" sz="2200" b="1" dirty="0">
                <a:latin typeface="BIZ UDPゴシック" panose="020B0400000000000000" pitchFamily="50" charset="-128"/>
                <a:ea typeface="BIZ UDPゴシック" panose="020B0400000000000000" pitchFamily="50" charset="-128"/>
                <a:cs typeface="Meiryo UI" pitchFamily="50" charset="-128"/>
              </a:rPr>
              <a:t>① </a:t>
            </a:r>
            <a:r>
              <a:rPr lang="ja-JP" altLang="en-US" sz="2200" b="1" dirty="0">
                <a:latin typeface="BIZ UDPゴシック" panose="020B0400000000000000" pitchFamily="50" charset="-128"/>
                <a:ea typeface="BIZ UDPゴシック" panose="020B0400000000000000" pitchFamily="50" charset="-128"/>
                <a:cs typeface="Meiryo UI" pitchFamily="50" charset="-128"/>
              </a:rPr>
              <a:t>その人らしく存在していられることを支援</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800"/>
              </a:spcBef>
            </a:pPr>
            <a:r>
              <a:rPr lang="en-US" altLang="ja-JP" sz="2200" b="1" dirty="0">
                <a:latin typeface="BIZ UDPゴシック" panose="020B0400000000000000" pitchFamily="50" charset="-128"/>
                <a:ea typeface="BIZ UDPゴシック" panose="020B0400000000000000" pitchFamily="50" charset="-128"/>
                <a:cs typeface="Meiryo UI" pitchFamily="50" charset="-128"/>
              </a:rPr>
              <a:t>② “</a:t>
            </a:r>
            <a:r>
              <a:rPr lang="ja-JP" altLang="en-US" sz="2200" b="1" dirty="0">
                <a:latin typeface="BIZ UDPゴシック" panose="020B0400000000000000" pitchFamily="50" charset="-128"/>
                <a:ea typeface="BIZ UDPゴシック" panose="020B0400000000000000" pitchFamily="50" charset="-128"/>
                <a:cs typeface="Meiryo UI" pitchFamily="50" charset="-128"/>
              </a:rPr>
              <a:t>分からない人”とせず、自己決定を尊重</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800"/>
              </a:spcBef>
            </a:pPr>
            <a:r>
              <a:rPr lang="en-US" altLang="ja-JP" sz="2200" b="1" dirty="0">
                <a:latin typeface="BIZ UDPゴシック" panose="020B0400000000000000" pitchFamily="50" charset="-128"/>
                <a:ea typeface="BIZ UDPゴシック" panose="020B0400000000000000" pitchFamily="50" charset="-128"/>
                <a:cs typeface="Meiryo UI" pitchFamily="50" charset="-128"/>
              </a:rPr>
              <a:t>③ </a:t>
            </a:r>
            <a:r>
              <a:rPr lang="ja-JP" altLang="en-US" sz="2200" b="1" dirty="0">
                <a:latin typeface="BIZ UDPゴシック" panose="020B0400000000000000" pitchFamily="50" charset="-128"/>
                <a:ea typeface="BIZ UDPゴシック" panose="020B0400000000000000" pitchFamily="50" charset="-128"/>
                <a:cs typeface="Meiryo UI" pitchFamily="50" charset="-128"/>
              </a:rPr>
              <a:t>治療方針や診療費用等の相談は家族も交える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800"/>
              </a:spcBef>
            </a:pPr>
            <a:r>
              <a:rPr lang="en-US" altLang="ja-JP" sz="2200" b="1" dirty="0">
                <a:latin typeface="BIZ UDPゴシック" panose="020B0400000000000000" pitchFamily="50" charset="-128"/>
                <a:ea typeface="BIZ UDPゴシック" panose="020B0400000000000000" pitchFamily="50" charset="-128"/>
                <a:cs typeface="Meiryo UI" pitchFamily="50" charset="-128"/>
              </a:rPr>
              <a:t>④ </a:t>
            </a:r>
            <a:r>
              <a:rPr lang="ja-JP" altLang="en-US" sz="2200" b="1" dirty="0">
                <a:latin typeface="BIZ UDPゴシック" panose="020B0400000000000000" pitchFamily="50" charset="-128"/>
                <a:ea typeface="BIZ UDPゴシック" panose="020B0400000000000000" pitchFamily="50" charset="-128"/>
                <a:cs typeface="Meiryo UI" pitchFamily="50" charset="-128"/>
              </a:rPr>
              <a:t>心身に加え社会的な状態など全体的に捉えた治療方針</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800"/>
              </a:spcBef>
            </a:pPr>
            <a:r>
              <a:rPr lang="en-US" altLang="ja-JP" sz="2200" b="1" dirty="0">
                <a:latin typeface="BIZ UDPゴシック" panose="020B0400000000000000" pitchFamily="50" charset="-128"/>
                <a:ea typeface="BIZ UDPゴシック" panose="020B0400000000000000" pitchFamily="50" charset="-128"/>
                <a:cs typeface="Meiryo UI" pitchFamily="50" charset="-128"/>
              </a:rPr>
              <a:t>⑤ </a:t>
            </a:r>
            <a:r>
              <a:rPr lang="ja-JP" altLang="en-US" sz="2200" b="1" dirty="0">
                <a:latin typeface="BIZ UDPゴシック" panose="020B0400000000000000" pitchFamily="50" charset="-128"/>
                <a:ea typeface="BIZ UDPゴシック" panose="020B0400000000000000" pitchFamily="50" charset="-128"/>
                <a:cs typeface="Meiryo UI" pitchFamily="50" charset="-128"/>
              </a:rPr>
              <a:t>家族やケアスタッフの心身状態にも配慮</a:t>
            </a:r>
          </a:p>
          <a:p>
            <a:pPr eaLnBrk="1" hangingPunct="1">
              <a:spcBef>
                <a:spcPts val="800"/>
              </a:spcBef>
            </a:pPr>
            <a:r>
              <a:rPr lang="en-US" altLang="ja-JP" sz="2200" b="1" dirty="0">
                <a:latin typeface="BIZ UDPゴシック" panose="020B0400000000000000" pitchFamily="50" charset="-128"/>
                <a:ea typeface="BIZ UDPゴシック" panose="020B0400000000000000" pitchFamily="50" charset="-128"/>
                <a:cs typeface="Meiryo UI" pitchFamily="50" charset="-128"/>
              </a:rPr>
              <a:t>⑥</a:t>
            </a:r>
            <a:r>
              <a:rPr lang="ja-JP" altLang="en-US" sz="2200" b="1" dirty="0">
                <a:latin typeface="BIZ UDPゴシック" panose="020B0400000000000000" pitchFamily="50" charset="-128"/>
                <a:ea typeface="BIZ UDPゴシック" panose="020B0400000000000000" pitchFamily="50" charset="-128"/>
                <a:cs typeface="Meiryo UI" pitchFamily="50" charset="-128"/>
              </a:rPr>
              <a:t> 生活歴を知り、生活の継続性を保つ治療方針とする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800"/>
              </a:spcBef>
            </a:pPr>
            <a:r>
              <a:rPr lang="en-US" altLang="ja-JP" sz="2200" b="1" dirty="0">
                <a:latin typeface="BIZ UDPゴシック" panose="020B0400000000000000" pitchFamily="50" charset="-128"/>
                <a:ea typeface="BIZ UDPゴシック" panose="020B0400000000000000" pitchFamily="50" charset="-128"/>
                <a:cs typeface="Meiryo UI" pitchFamily="50" charset="-128"/>
              </a:rPr>
              <a:t>⑦ </a:t>
            </a:r>
            <a:r>
              <a:rPr lang="ja-JP" altLang="en-US" sz="2200" b="1" dirty="0">
                <a:latin typeface="BIZ UDPゴシック" panose="020B0400000000000000" pitchFamily="50" charset="-128"/>
                <a:ea typeface="BIZ UDPゴシック" panose="020B0400000000000000" pitchFamily="50" charset="-128"/>
                <a:cs typeface="Meiryo UI" pitchFamily="50" charset="-128"/>
              </a:rPr>
              <a:t>最期の時までの継続性を視野においた治療計画</a:t>
            </a:r>
          </a:p>
        </p:txBody>
      </p:sp>
      <p:sp>
        <p:nvSpPr>
          <p:cNvPr id="4" name="テキスト ボックス 6">
            <a:extLst>
              <a:ext uri="{FF2B5EF4-FFF2-40B4-BE49-F238E27FC236}">
                <a16:creationId xmlns="" xmlns:a16="http://schemas.microsoft.com/office/drawing/2014/main" id="{B32F45C3-95C7-4C18-875B-5CBF98A2F5F8}"/>
              </a:ext>
            </a:extLst>
          </p:cNvPr>
          <p:cNvSpPr txBox="1">
            <a:spLocks noChangeArrowheads="1"/>
          </p:cNvSpPr>
          <p:nvPr/>
        </p:nvSpPr>
        <p:spPr bwMode="auto">
          <a:xfrm>
            <a:off x="3128619" y="4706755"/>
            <a:ext cx="5217939" cy="140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355600" indent="-35560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90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〇 本人にとってのよりよい暮らしガイド</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90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〇 認知症とともに生きる希望宣言</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90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〇 本人の視点を重視した施策の展開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900"/>
              </a:spcBef>
            </a:pP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p:txBody>
      </p:sp>
      <p:sp>
        <p:nvSpPr>
          <p:cNvPr id="14" name="矢印: 五方向 13">
            <a:extLst>
              <a:ext uri="{FF2B5EF4-FFF2-40B4-BE49-F238E27FC236}">
                <a16:creationId xmlns="" xmlns:a16="http://schemas.microsoft.com/office/drawing/2014/main" id="{E2BDA416-90DD-4C42-9EFE-F26BCFE7470D}"/>
              </a:ext>
            </a:extLst>
          </p:cNvPr>
          <p:cNvSpPr/>
          <p:nvPr/>
        </p:nvSpPr>
        <p:spPr bwMode="auto">
          <a:xfrm>
            <a:off x="896471" y="4670899"/>
            <a:ext cx="2032966" cy="1400909"/>
          </a:xfrm>
          <a:prstGeom prst="homePlate">
            <a:avLst>
              <a:gd name="adj" fmla="val 22786"/>
            </a:avLst>
          </a:prstGeom>
          <a:solidFill>
            <a:srgbClr val="92403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6" name="テキスト ボックス 6">
            <a:extLst>
              <a:ext uri="{FF2B5EF4-FFF2-40B4-BE49-F238E27FC236}">
                <a16:creationId xmlns="" xmlns:a16="http://schemas.microsoft.com/office/drawing/2014/main" id="{9AFDA02A-5624-44F5-94A9-01B132F6921C}"/>
              </a:ext>
            </a:extLst>
          </p:cNvPr>
          <p:cNvSpPr txBox="1">
            <a:spLocks noChangeArrowheads="1"/>
          </p:cNvSpPr>
          <p:nvPr/>
        </p:nvSpPr>
        <p:spPr bwMode="auto">
          <a:xfrm>
            <a:off x="1020827" y="4772216"/>
            <a:ext cx="1784253" cy="119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355600" indent="-35560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indent="0" eaLnBrk="1" hangingPunct="1">
              <a:spcBef>
                <a:spcPts val="0"/>
              </a:spcBef>
            </a:pPr>
            <a:r>
              <a:rPr lang="ja-JP" altLang="en-US" sz="2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認知症の人</a:t>
            </a:r>
            <a:endParaRPr lang="en-US" altLang="ja-JP" sz="22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marL="0" indent="0" eaLnBrk="1" hangingPunct="1">
              <a:spcBef>
                <a:spcPts val="0"/>
              </a:spcBef>
            </a:pPr>
            <a:r>
              <a:rPr lang="ja-JP" altLang="en-US" sz="22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の視点を施</a:t>
            </a:r>
            <a:endParaRPr lang="en-US" altLang="ja-JP" sz="22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marL="0" indent="0" eaLnBrk="1" hangingPunct="1">
              <a:spcBef>
                <a:spcPts val="0"/>
              </a:spcBef>
            </a:pPr>
            <a:r>
              <a:rPr lang="ja-JP" altLang="en-US" sz="2200" b="1" dirty="0">
                <a:solidFill>
                  <a:schemeClr val="bg1"/>
                </a:solidFill>
                <a:latin typeface="BIZ UDPゴシック" panose="020B0400000000000000" pitchFamily="50" charset="-128"/>
                <a:ea typeface="BIZ UDPゴシック" panose="020B0400000000000000" pitchFamily="50" charset="-128"/>
                <a:cs typeface="Meiryo UI" pitchFamily="50" charset="-128"/>
              </a:rPr>
              <a:t>策の中心へ</a:t>
            </a:r>
            <a:endParaRPr lang="en-US" altLang="ja-JP" sz="22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
        <p:nvSpPr>
          <p:cNvPr id="9" name="テキスト ボックス 8">
            <a:extLst>
              <a:ext uri="{FF2B5EF4-FFF2-40B4-BE49-F238E27FC236}">
                <a16:creationId xmlns="" xmlns:a16="http://schemas.microsoft.com/office/drawing/2014/main" id="{7D8B5EAB-D574-4DF2-A8FE-C7DCFE28274A}"/>
              </a:ext>
            </a:extLst>
          </p:cNvPr>
          <p:cNvSpPr txBox="1"/>
          <p:nvPr/>
        </p:nvSpPr>
        <p:spPr>
          <a:xfrm>
            <a:off x="0" y="734320"/>
            <a:ext cx="1154545"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11〕</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36366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Rectangle 2"/>
          <p:cNvSpPr txBox="1">
            <a:spLocks noChangeArrowheads="1"/>
          </p:cNvSpPr>
          <p:nvPr/>
        </p:nvSpPr>
        <p:spPr bwMode="auto">
          <a:xfrm>
            <a:off x="209000" y="11671"/>
            <a:ext cx="87058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3200" b="1" kern="0" dirty="0">
                <a:solidFill>
                  <a:schemeClr val="bg1"/>
                </a:solidFill>
                <a:latin typeface="BIZ UDPゴシック" panose="020B0400000000000000" pitchFamily="50" charset="-128"/>
                <a:ea typeface="BIZ UDPゴシック" panose="020B0400000000000000" pitchFamily="50" charset="-128"/>
                <a:cs typeface="メイリオ" pitchFamily="50" charset="-128"/>
              </a:rPr>
              <a:t>本人にとってのよりよい暮らしガイド</a:t>
            </a:r>
          </a:p>
        </p:txBody>
      </p:sp>
      <p:pic>
        <p:nvPicPr>
          <p:cNvPr id="2" name="図 1">
            <a:extLst>
              <a:ext uri="{FF2B5EF4-FFF2-40B4-BE49-F238E27FC236}">
                <a16:creationId xmlns="" xmlns:a16="http://schemas.microsoft.com/office/drawing/2014/main" id="{5B095638-DBC4-46FF-A2CF-50E8B9C8CA3A}"/>
              </a:ext>
            </a:extLst>
          </p:cNvPr>
          <p:cNvPicPr>
            <a:picLocks noChangeAspect="1"/>
          </p:cNvPicPr>
          <p:nvPr/>
        </p:nvPicPr>
        <p:blipFill>
          <a:blip r:embed="rId3"/>
          <a:stretch>
            <a:fillRect/>
          </a:stretch>
        </p:blipFill>
        <p:spPr>
          <a:xfrm>
            <a:off x="365318" y="3123708"/>
            <a:ext cx="2946180" cy="2956986"/>
          </a:xfrm>
          <a:prstGeom prst="rect">
            <a:avLst/>
          </a:prstGeom>
          <a:noFill/>
          <a:ln w="6350">
            <a:solidFill>
              <a:schemeClr val="tx1">
                <a:lumMod val="65000"/>
                <a:lumOff val="35000"/>
              </a:schemeClr>
            </a:solidFill>
          </a:ln>
        </p:spPr>
      </p:pic>
      <p:sp>
        <p:nvSpPr>
          <p:cNvPr id="10" name="テキスト ボックス 9">
            <a:extLst>
              <a:ext uri="{FF2B5EF4-FFF2-40B4-BE49-F238E27FC236}">
                <a16:creationId xmlns="" xmlns:a16="http://schemas.microsoft.com/office/drawing/2014/main" id="{AFE71D26-4BBB-4E81-8DC1-001BE54D8CC4}"/>
              </a:ext>
            </a:extLst>
          </p:cNvPr>
          <p:cNvSpPr txBox="1"/>
          <p:nvPr/>
        </p:nvSpPr>
        <p:spPr>
          <a:xfrm>
            <a:off x="885550" y="875169"/>
            <a:ext cx="7636594" cy="1577355"/>
          </a:xfrm>
          <a:prstGeom prst="rect">
            <a:avLst/>
          </a:prstGeom>
          <a:noFill/>
        </p:spPr>
        <p:txBody>
          <a:bodyPr wrap="square">
            <a:spAutoFit/>
          </a:bodyPr>
          <a:lstStyle/>
          <a:p>
            <a:pPr marL="354013" indent="-354013">
              <a:spcAft>
                <a:spcPts val="0"/>
              </a:spcAft>
              <a:defRPr/>
            </a:pPr>
            <a:r>
              <a:rPr lang="en-US" altLang="ja-JP" sz="2400" dirty="0">
                <a:solidFill>
                  <a:prstClr val="black"/>
                </a:solidFill>
                <a:latin typeface="BIZ UDPゴシック" panose="020B0400000000000000" pitchFamily="50" charset="-128"/>
                <a:ea typeface="BIZ UDPゴシック" panose="020B0400000000000000" pitchFamily="50" charset="-128"/>
              </a:rPr>
              <a:t>	</a:t>
            </a:r>
            <a:r>
              <a:rPr lang="ja-JP" altLang="en-US" sz="2400" b="1" dirty="0">
                <a:solidFill>
                  <a:prstClr val="black"/>
                </a:solidFill>
                <a:latin typeface="BIZ UDPゴシック" panose="020B0400000000000000" pitchFamily="50" charset="-128"/>
                <a:ea typeface="BIZ UDPゴシック" panose="020B0400000000000000" pitchFamily="50" charset="-128"/>
              </a:rPr>
              <a:t>「本人にとってのよりよい暮らしガイド」</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a:p>
            <a:pPr marL="354013" indent="-354013">
              <a:spcBef>
                <a:spcPts val="300"/>
              </a:spcBef>
              <a:defRPr/>
            </a:pPr>
            <a:r>
              <a:rPr lang="ja-JP" altLang="en-US" sz="2000" b="1" dirty="0">
                <a:solidFill>
                  <a:prstClr val="black"/>
                </a:solidFill>
                <a:latin typeface="BIZ UDPゴシック" panose="020B0400000000000000" pitchFamily="50" charset="-128"/>
                <a:ea typeface="BIZ UDPゴシック" panose="020B0400000000000000" pitchFamily="50" charset="-128"/>
              </a:rPr>
              <a:t>　　</a:t>
            </a:r>
            <a:r>
              <a:rPr lang="en-US" altLang="ja-JP" sz="2000" b="1" dirty="0">
                <a:solidFill>
                  <a:prstClr val="black"/>
                </a:solidFill>
                <a:latin typeface="BIZ UDPゴシック" panose="020B0400000000000000" pitchFamily="50" charset="-128"/>
                <a:ea typeface="BIZ UDPゴシック" panose="020B0400000000000000" pitchFamily="50" charset="-128"/>
              </a:rPr>
              <a:t>	</a:t>
            </a:r>
            <a:r>
              <a:rPr lang="ja-JP" altLang="en-US" sz="2000" b="1" dirty="0">
                <a:solidFill>
                  <a:prstClr val="black"/>
                </a:solidFill>
                <a:latin typeface="BIZ UDPゴシック" panose="020B0400000000000000" pitchFamily="50" charset="-128"/>
                <a:ea typeface="BIZ UDPゴシック" panose="020B0400000000000000" pitchFamily="50" charset="-128"/>
              </a:rPr>
              <a:t>～一足先に認知症になった私たちからあなたへ～</a:t>
            </a:r>
          </a:p>
          <a:p>
            <a:pPr marL="719138" indent="-357188">
              <a:spcBef>
                <a:spcPts val="1200"/>
              </a:spcBef>
              <a:defRPr/>
            </a:pPr>
            <a:r>
              <a:rPr lang="ja-JP" altLang="en-US" sz="2000" dirty="0">
                <a:solidFill>
                  <a:prstClr val="black"/>
                </a:solidFill>
                <a:latin typeface="BIZ UDPゴシック" panose="020B0400000000000000" pitchFamily="50" charset="-128"/>
                <a:ea typeface="BIZ UDPゴシック" panose="020B0400000000000000" pitchFamily="50" charset="-128"/>
              </a:rPr>
              <a:t>○</a:t>
            </a:r>
            <a:r>
              <a:rPr lang="en-US" altLang="ja-JP" sz="2000" dirty="0">
                <a:solidFill>
                  <a:prstClr val="black"/>
                </a:solidFill>
                <a:latin typeface="BIZ UDPゴシック" panose="020B0400000000000000" pitchFamily="50" charset="-128"/>
                <a:ea typeface="BIZ UDPゴシック" panose="020B0400000000000000" pitchFamily="50" charset="-128"/>
              </a:rPr>
              <a:t>	</a:t>
            </a:r>
            <a:r>
              <a:rPr lang="ja-JP" altLang="en-US" sz="2000" dirty="0">
                <a:solidFill>
                  <a:prstClr val="black"/>
                </a:solidFill>
                <a:latin typeface="BIZ UDPゴシック" panose="020B0400000000000000" pitchFamily="50" charset="-128"/>
                <a:ea typeface="BIZ UDPゴシック" panose="020B0400000000000000" pitchFamily="50" charset="-128"/>
              </a:rPr>
              <a:t>診断直後に認知症の本人が手にし、次の一歩を踏出すことを</a:t>
            </a:r>
            <a:endParaRPr lang="en-US" altLang="ja-JP" sz="2000" dirty="0">
              <a:solidFill>
                <a:prstClr val="black"/>
              </a:solidFill>
              <a:latin typeface="BIZ UDPゴシック" panose="020B0400000000000000" pitchFamily="50" charset="-128"/>
              <a:ea typeface="BIZ UDPゴシック" panose="020B0400000000000000" pitchFamily="50" charset="-128"/>
            </a:endParaRPr>
          </a:p>
          <a:p>
            <a:pPr marL="719138" indent="-365125">
              <a:spcBef>
                <a:spcPts val="0"/>
              </a:spcBef>
              <a:defRPr/>
            </a:pPr>
            <a:r>
              <a:rPr lang="en-US" altLang="ja-JP" sz="2000" dirty="0">
                <a:solidFill>
                  <a:prstClr val="black"/>
                </a:solidFill>
                <a:latin typeface="BIZ UDPゴシック" panose="020B0400000000000000" pitchFamily="50" charset="-128"/>
                <a:ea typeface="BIZ UDPゴシック" panose="020B0400000000000000" pitchFamily="50" charset="-128"/>
              </a:rPr>
              <a:t>    </a:t>
            </a:r>
            <a:r>
              <a:rPr lang="ja-JP" altLang="en-US" sz="2000" dirty="0">
                <a:solidFill>
                  <a:prstClr val="black"/>
                </a:solidFill>
                <a:latin typeface="BIZ UDPゴシック" panose="020B0400000000000000" pitchFamily="50" charset="-128"/>
                <a:ea typeface="BIZ UDPゴシック" panose="020B0400000000000000" pitchFamily="50" charset="-128"/>
              </a:rPr>
              <a:t>後押しするような本人にとって役に立つガイド</a:t>
            </a:r>
          </a:p>
        </p:txBody>
      </p:sp>
      <p:sp>
        <p:nvSpPr>
          <p:cNvPr id="13" name="テキスト ボックス 12">
            <a:extLst>
              <a:ext uri="{FF2B5EF4-FFF2-40B4-BE49-F238E27FC236}">
                <a16:creationId xmlns="" xmlns:a16="http://schemas.microsoft.com/office/drawing/2014/main" id="{F386E40F-2C02-4D4D-A62A-E0CC79709F22}"/>
              </a:ext>
            </a:extLst>
          </p:cNvPr>
          <p:cNvSpPr txBox="1"/>
          <p:nvPr/>
        </p:nvSpPr>
        <p:spPr>
          <a:xfrm>
            <a:off x="190606" y="6196240"/>
            <a:ext cx="8896351" cy="523220"/>
          </a:xfrm>
          <a:prstGeom prst="rect">
            <a:avLst/>
          </a:prstGeom>
          <a:noFill/>
        </p:spPr>
        <p:txBody>
          <a:bodyPr wrap="square" rtlCol="0">
            <a:spAutoFit/>
          </a:bodyPr>
          <a:lstStyle/>
          <a:p>
            <a:pPr algn="r"/>
            <a:r>
              <a:rPr lang="ja-JP" altLang="en-US" sz="1400" dirty="0">
                <a:solidFill>
                  <a:prstClr val="black"/>
                </a:solidFill>
                <a:latin typeface="BIZ UDPゴシック" panose="020B0400000000000000" pitchFamily="50" charset="-128"/>
                <a:ea typeface="BIZ UDPゴシック" panose="020B0400000000000000" pitchFamily="50" charset="-128"/>
              </a:rPr>
              <a:t>平成</a:t>
            </a:r>
            <a:r>
              <a:rPr lang="en-US" altLang="ja-JP" sz="1400" dirty="0">
                <a:solidFill>
                  <a:prstClr val="black"/>
                </a:solidFill>
                <a:latin typeface="BIZ UDPゴシック" panose="020B0400000000000000" pitchFamily="50" charset="-128"/>
                <a:ea typeface="BIZ UDPゴシック" panose="020B0400000000000000" pitchFamily="50" charset="-128"/>
                <a:cs typeface="Segoe UI" panose="020B0502040204020203" pitchFamily="34" charset="0"/>
              </a:rPr>
              <a:t>29</a:t>
            </a:r>
            <a:r>
              <a:rPr lang="ja-JP" altLang="en-US" sz="1400" dirty="0">
                <a:solidFill>
                  <a:prstClr val="black"/>
                </a:solidFill>
                <a:latin typeface="BIZ UDPゴシック" panose="020B0400000000000000" pitchFamily="50" charset="-128"/>
                <a:ea typeface="BIZ UDPゴシック" panose="020B0400000000000000" pitchFamily="50" charset="-128"/>
              </a:rPr>
              <a:t>年度老人保健健康増進等事業</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algn="r"/>
            <a:r>
              <a:rPr lang="ja-JP" altLang="en-US" sz="1400" dirty="0">
                <a:solidFill>
                  <a:prstClr val="black"/>
                </a:solidFill>
                <a:latin typeface="BIZ UDPゴシック" panose="020B0400000000000000" pitchFamily="50" charset="-128"/>
                <a:ea typeface="BIZ UDPゴシック" panose="020B0400000000000000" pitchFamily="50" charset="-128"/>
              </a:rPr>
              <a:t>「認知症診断直後等における認知症の人の視点を重視した支援体制構築推進のための調査研究事業」報告書より</a:t>
            </a:r>
          </a:p>
        </p:txBody>
      </p:sp>
      <p:sp>
        <p:nvSpPr>
          <p:cNvPr id="9" name="テキスト ボックス 8">
            <a:extLst>
              <a:ext uri="{FF2B5EF4-FFF2-40B4-BE49-F238E27FC236}">
                <a16:creationId xmlns="" xmlns:a16="http://schemas.microsoft.com/office/drawing/2014/main" id="{7D8B5EAB-D574-4DF2-A8FE-C7DCFE28274A}"/>
              </a:ext>
            </a:extLst>
          </p:cNvPr>
          <p:cNvSpPr txBox="1"/>
          <p:nvPr/>
        </p:nvSpPr>
        <p:spPr>
          <a:xfrm>
            <a:off x="0" y="734320"/>
            <a:ext cx="1154545"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12〕</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13">
            <a:extLst>
              <a:ext uri="{FF2B5EF4-FFF2-40B4-BE49-F238E27FC236}">
                <a16:creationId xmlns="" xmlns:a16="http://schemas.microsoft.com/office/drawing/2014/main" id="{B47173EE-4007-4EE2-A808-1C65B73FD446}"/>
              </a:ext>
            </a:extLst>
          </p:cNvPr>
          <p:cNvSpPr/>
          <p:nvPr/>
        </p:nvSpPr>
        <p:spPr>
          <a:xfrm>
            <a:off x="3657600" y="2487368"/>
            <a:ext cx="4864544" cy="3747180"/>
          </a:xfrm>
          <a:prstGeom prst="rect">
            <a:avLst/>
          </a:prstGeom>
        </p:spPr>
        <p:txBody>
          <a:bodyPr wrap="square" lIns="0" rIns="0">
            <a:spAutoFit/>
          </a:bodyPr>
          <a:lstStyle/>
          <a:p>
            <a:pPr marL="365125" indent="-179388" eaLnBrk="1" hangingPunct="1">
              <a:lnSpc>
                <a:spcPts val="1900"/>
              </a:lnSpc>
              <a:spcBef>
                <a:spcPts val="400"/>
              </a:spcBef>
              <a:defRPr/>
            </a:pPr>
            <a:r>
              <a:rPr lang="ja-JP" altLang="en-US" sz="1600" b="1" dirty="0">
                <a:solidFill>
                  <a:srgbClr val="3969A8"/>
                </a:solidFill>
                <a:latin typeface="BIZ UDPゴシック" panose="020B0400000000000000" pitchFamily="50" charset="-128"/>
                <a:ea typeface="BIZ UDPゴシック" panose="020B0400000000000000" pitchFamily="50" charset="-128"/>
              </a:rPr>
              <a:t>＜主な内容＞</a:t>
            </a:r>
            <a:endParaRPr lang="ja-JP" altLang="en-US" sz="1600" dirty="0">
              <a:solidFill>
                <a:srgbClr val="3969A8"/>
              </a:solidFill>
              <a:latin typeface="BIZ UDPゴシック" panose="020B0400000000000000" pitchFamily="50" charset="-128"/>
              <a:ea typeface="BIZ UDPゴシック" panose="020B0400000000000000" pitchFamily="50" charset="-128"/>
            </a:endParaRPr>
          </a:p>
          <a:p>
            <a:pPr marL="365125" indent="-179388" eaLnBrk="1" hangingPunct="1">
              <a:lnSpc>
                <a:spcPts val="2200"/>
              </a:lnSpc>
              <a:spcBef>
                <a:spcPts val="400"/>
              </a:spcBef>
              <a:defRPr/>
            </a:pPr>
            <a:r>
              <a:rPr lang="en-US" altLang="ja-JP" sz="1600" b="1" dirty="0">
                <a:solidFill>
                  <a:srgbClr val="993300"/>
                </a:solidFill>
                <a:latin typeface="BIZ UDPゴシック" panose="020B0400000000000000" pitchFamily="50" charset="-128"/>
                <a:ea typeface="BIZ UDPゴシック" panose="020B0400000000000000" pitchFamily="50" charset="-128"/>
              </a:rPr>
              <a:t>1.</a:t>
            </a:r>
            <a:r>
              <a:rPr lang="ja-JP" altLang="en-US" sz="1600" b="1" dirty="0">
                <a:solidFill>
                  <a:srgbClr val="993300"/>
                </a:solidFill>
                <a:latin typeface="BIZ UDPゴシック" panose="020B0400000000000000" pitchFamily="50" charset="-128"/>
                <a:ea typeface="BIZ UDPゴシック" panose="020B0400000000000000" pitchFamily="50" charset="-128"/>
              </a:rPr>
              <a:t> 一日も早く、スタートを切ろう</a:t>
            </a:r>
            <a:endParaRPr lang="en-US" altLang="ja-JP" sz="1600" b="1" dirty="0">
              <a:solidFill>
                <a:srgbClr val="993300"/>
              </a:solidFill>
              <a:latin typeface="BIZ UDPゴシック" panose="020B0400000000000000" pitchFamily="50" charset="-128"/>
              <a:ea typeface="BIZ UDPゴシック" panose="020B0400000000000000" pitchFamily="50" charset="-128"/>
            </a:endParaRPr>
          </a:p>
          <a:p>
            <a:pPr marL="365125" indent="-179388" eaLnBrk="1" hangingPunct="1">
              <a:lnSpc>
                <a:spcPts val="2200"/>
              </a:lnSpc>
              <a:spcBef>
                <a:spcPts val="400"/>
              </a:spcBef>
              <a:defRPr/>
            </a:pPr>
            <a:r>
              <a:rPr lang="en-US" altLang="ja-JP" sz="1600" b="1" dirty="0">
                <a:solidFill>
                  <a:srgbClr val="993300"/>
                </a:solidFill>
                <a:latin typeface="BIZ UDPゴシック" panose="020B0400000000000000" pitchFamily="50" charset="-128"/>
                <a:ea typeface="BIZ UDPゴシック" panose="020B0400000000000000" pitchFamily="50" charset="-128"/>
              </a:rPr>
              <a:t>2.</a:t>
            </a:r>
            <a:r>
              <a:rPr lang="ja-JP" altLang="en-US" sz="1600" b="1" dirty="0">
                <a:solidFill>
                  <a:srgbClr val="993300"/>
                </a:solidFill>
                <a:latin typeface="BIZ UDPゴシック" panose="020B0400000000000000" pitchFamily="50" charset="-128"/>
                <a:ea typeface="BIZ UDPゴシック" panose="020B0400000000000000" pitchFamily="50" charset="-128"/>
              </a:rPr>
              <a:t> これからのよりよい日々のために</a:t>
            </a:r>
            <a:endParaRPr lang="en-US" altLang="ja-JP" sz="1600" dirty="0">
              <a:solidFill>
                <a:srgbClr val="3969A8"/>
              </a:solidFill>
              <a:latin typeface="BIZ UDPゴシック" panose="020B0400000000000000" pitchFamily="50" charset="-128"/>
              <a:ea typeface="BIZ UDPゴシック" panose="020B0400000000000000" pitchFamily="50" charset="-128"/>
            </a:endParaRPr>
          </a:p>
          <a:p>
            <a:pPr marL="365125" indent="-179388" eaLnBrk="1" hangingPunct="1">
              <a:lnSpc>
                <a:spcPts val="2200"/>
              </a:lnSpc>
              <a:spcBef>
                <a:spcPts val="0"/>
              </a:spcBef>
              <a:defRPr/>
            </a:pPr>
            <a:r>
              <a:rPr lang="ja-JP" altLang="en-US" sz="1500" dirty="0">
                <a:solidFill>
                  <a:srgbClr val="3969A8"/>
                </a:solidFill>
                <a:latin typeface="BIZ UDPゴシック" panose="020B0400000000000000" pitchFamily="50" charset="-128"/>
                <a:ea typeface="BIZ UDPゴシック" panose="020B0400000000000000" pitchFamily="50" charset="-128"/>
              </a:rPr>
              <a:t>   </a:t>
            </a:r>
            <a:r>
              <a:rPr lang="ja-JP" altLang="en-US" sz="1500" dirty="0">
                <a:solidFill>
                  <a:srgbClr val="993300"/>
                </a:solidFill>
                <a:latin typeface="BIZ UDPゴシック" panose="020B0400000000000000" pitchFamily="50" charset="-128"/>
                <a:ea typeface="BIZ UDPゴシック" panose="020B0400000000000000" pitchFamily="50" charset="-128"/>
              </a:rPr>
              <a:t>○イメージを変えよう！</a:t>
            </a:r>
            <a:endParaRPr lang="en-US" altLang="ja-JP" sz="1500" dirty="0">
              <a:solidFill>
                <a:srgbClr val="993300"/>
              </a:solidFill>
              <a:latin typeface="BIZ UDPゴシック" panose="020B0400000000000000" pitchFamily="50" charset="-128"/>
              <a:ea typeface="BIZ UDPゴシック" panose="020B0400000000000000" pitchFamily="50" charset="-128"/>
            </a:endParaRPr>
          </a:p>
          <a:p>
            <a:pPr marL="365125" indent="-179388" eaLnBrk="1" hangingPunct="1">
              <a:lnSpc>
                <a:spcPts val="2200"/>
              </a:lnSpc>
              <a:spcBef>
                <a:spcPts val="0"/>
              </a:spcBef>
              <a:defRPr/>
            </a:pPr>
            <a:r>
              <a:rPr lang="ja-JP" altLang="en-US" sz="1500" dirty="0">
                <a:solidFill>
                  <a:srgbClr val="993300"/>
                </a:solidFill>
                <a:latin typeface="BIZ UDPゴシック" panose="020B0400000000000000" pitchFamily="50" charset="-128"/>
                <a:ea typeface="BIZ UDPゴシック" panose="020B0400000000000000" pitchFamily="50" charset="-128"/>
              </a:rPr>
              <a:t>   ○町に出て、味方や仲間と出会おう</a:t>
            </a:r>
            <a:r>
              <a:rPr lang="ja-JP" altLang="en-US" sz="1500" dirty="0">
                <a:solidFill>
                  <a:srgbClr val="3969A8"/>
                </a:solidFill>
                <a:latin typeface="BIZ UDPゴシック" panose="020B0400000000000000" pitchFamily="50" charset="-128"/>
                <a:ea typeface="BIZ UDPゴシック" panose="020B0400000000000000" pitchFamily="50" charset="-128"/>
              </a:rPr>
              <a:t/>
            </a:r>
            <a:br>
              <a:rPr lang="ja-JP" altLang="en-US" sz="1500" dirty="0">
                <a:solidFill>
                  <a:srgbClr val="3969A8"/>
                </a:solidFill>
                <a:latin typeface="BIZ UDPゴシック" panose="020B0400000000000000" pitchFamily="50" charset="-128"/>
                <a:ea typeface="BIZ UDPゴシック" panose="020B0400000000000000" pitchFamily="50" charset="-128"/>
              </a:rPr>
            </a:br>
            <a:r>
              <a:rPr lang="ja-JP" altLang="en-US" sz="1500" dirty="0">
                <a:solidFill>
                  <a:srgbClr val="993300"/>
                </a:solidFill>
                <a:latin typeface="BIZ UDPゴシック" panose="020B0400000000000000" pitchFamily="50" charset="-128"/>
                <a:ea typeface="BIZ UDPゴシック" panose="020B0400000000000000" pitchFamily="50" charset="-128"/>
              </a:rPr>
              <a:t>○何が起きて、何が必要か、自分から話してみよう</a:t>
            </a:r>
            <a:r>
              <a:rPr lang="ja-JP" altLang="en-US" sz="1500" dirty="0">
                <a:solidFill>
                  <a:srgbClr val="3969A8"/>
                </a:solidFill>
                <a:latin typeface="BIZ UDPゴシック" panose="020B0400000000000000" pitchFamily="50" charset="-128"/>
                <a:ea typeface="BIZ UDPゴシック" panose="020B0400000000000000" pitchFamily="50" charset="-128"/>
              </a:rPr>
              <a:t/>
            </a:r>
            <a:br>
              <a:rPr lang="ja-JP" altLang="en-US" sz="1500" dirty="0">
                <a:solidFill>
                  <a:srgbClr val="3969A8"/>
                </a:solidFill>
                <a:latin typeface="BIZ UDPゴシック" panose="020B0400000000000000" pitchFamily="50" charset="-128"/>
                <a:ea typeface="BIZ UDPゴシック" panose="020B0400000000000000" pitchFamily="50" charset="-128"/>
              </a:rPr>
            </a:br>
            <a:r>
              <a:rPr lang="ja-JP" altLang="en-US" sz="1500" dirty="0">
                <a:solidFill>
                  <a:srgbClr val="993300"/>
                </a:solidFill>
                <a:latin typeface="BIZ UDPゴシック" panose="020B0400000000000000" pitchFamily="50" charset="-128"/>
                <a:ea typeface="BIZ UDPゴシック" panose="020B0400000000000000" pitchFamily="50" charset="-128"/>
              </a:rPr>
              <a:t>○自分にとって「大切なこと」をつたえよう</a:t>
            </a:r>
            <a:r>
              <a:rPr lang="ja-JP" altLang="en-US" sz="1500" dirty="0">
                <a:solidFill>
                  <a:srgbClr val="3969A8"/>
                </a:solidFill>
                <a:latin typeface="BIZ UDPゴシック" panose="020B0400000000000000" pitchFamily="50" charset="-128"/>
                <a:ea typeface="BIZ UDPゴシック" panose="020B0400000000000000" pitchFamily="50" charset="-128"/>
              </a:rPr>
              <a:t/>
            </a:r>
            <a:br>
              <a:rPr lang="ja-JP" altLang="en-US" sz="1500" dirty="0">
                <a:solidFill>
                  <a:srgbClr val="3969A8"/>
                </a:solidFill>
                <a:latin typeface="BIZ UDPゴシック" panose="020B0400000000000000" pitchFamily="50" charset="-128"/>
                <a:ea typeface="BIZ UDPゴシック" panose="020B0400000000000000" pitchFamily="50" charset="-128"/>
              </a:rPr>
            </a:br>
            <a:r>
              <a:rPr lang="ja-JP" altLang="en-US" sz="1500" dirty="0">
                <a:solidFill>
                  <a:srgbClr val="993300"/>
                </a:solidFill>
                <a:latin typeface="BIZ UDPゴシック" panose="020B0400000000000000" pitchFamily="50" charset="-128"/>
                <a:ea typeface="BIZ UDPゴシック" panose="020B0400000000000000" pitchFamily="50" charset="-128"/>
              </a:rPr>
              <a:t>○のびのびと、</a:t>
            </a:r>
            <a:r>
              <a:rPr lang="ja-JP" altLang="en-US" sz="1500" dirty="0" err="1">
                <a:solidFill>
                  <a:srgbClr val="993300"/>
                </a:solidFill>
                <a:latin typeface="BIZ UDPゴシック" panose="020B0400000000000000" pitchFamily="50" charset="-128"/>
                <a:ea typeface="BIZ UDPゴシック" panose="020B0400000000000000" pitchFamily="50" charset="-128"/>
              </a:rPr>
              <a:t>ゆる</a:t>
            </a:r>
            <a:r>
              <a:rPr lang="ja-JP" altLang="en-US" sz="1500" dirty="0">
                <a:solidFill>
                  <a:srgbClr val="993300"/>
                </a:solidFill>
                <a:latin typeface="BIZ UDPゴシック" panose="020B0400000000000000" pitchFamily="50" charset="-128"/>
                <a:ea typeface="BIZ UDPゴシック" panose="020B0400000000000000" pitchFamily="50" charset="-128"/>
              </a:rPr>
              <a:t>～</a:t>
            </a:r>
            <a:r>
              <a:rPr lang="ja-JP" altLang="en-US" sz="1500" dirty="0" err="1">
                <a:solidFill>
                  <a:srgbClr val="993300"/>
                </a:solidFill>
                <a:latin typeface="BIZ UDPゴシック" panose="020B0400000000000000" pitchFamily="50" charset="-128"/>
                <a:ea typeface="BIZ UDPゴシック" panose="020B0400000000000000" pitchFamily="50" charset="-128"/>
              </a:rPr>
              <a:t>く</a:t>
            </a:r>
            <a:r>
              <a:rPr lang="ja-JP" altLang="en-US" sz="1500" dirty="0">
                <a:solidFill>
                  <a:srgbClr val="993300"/>
                </a:solidFill>
                <a:latin typeface="BIZ UDPゴシック" panose="020B0400000000000000" pitchFamily="50" charset="-128"/>
                <a:ea typeface="BIZ UDPゴシック" panose="020B0400000000000000" pitchFamily="50" charset="-128"/>
              </a:rPr>
              <a:t>暮らそう</a:t>
            </a:r>
            <a:r>
              <a:rPr lang="ja-JP" altLang="en-US" sz="1500" dirty="0">
                <a:solidFill>
                  <a:srgbClr val="3969A8"/>
                </a:solidFill>
                <a:latin typeface="BIZ UDPゴシック" panose="020B0400000000000000" pitchFamily="50" charset="-128"/>
                <a:ea typeface="BIZ UDPゴシック" panose="020B0400000000000000" pitchFamily="50" charset="-128"/>
              </a:rPr>
              <a:t/>
            </a:r>
            <a:br>
              <a:rPr lang="ja-JP" altLang="en-US" sz="1500" dirty="0">
                <a:solidFill>
                  <a:srgbClr val="3969A8"/>
                </a:solidFill>
                <a:latin typeface="BIZ UDPゴシック" panose="020B0400000000000000" pitchFamily="50" charset="-128"/>
                <a:ea typeface="BIZ UDPゴシック" panose="020B0400000000000000" pitchFamily="50" charset="-128"/>
              </a:rPr>
            </a:br>
            <a:r>
              <a:rPr lang="ja-JP" altLang="en-US" sz="1500" dirty="0">
                <a:solidFill>
                  <a:srgbClr val="993300"/>
                </a:solidFill>
                <a:latin typeface="BIZ UDPゴシック" panose="020B0400000000000000" pitchFamily="50" charset="-128"/>
                <a:ea typeface="BIZ UDPゴシック" panose="020B0400000000000000" pitchFamily="50" charset="-128"/>
              </a:rPr>
              <a:t>○できないことは割り切ろう、できることを大事に</a:t>
            </a:r>
            <a:r>
              <a:rPr lang="ja-JP" altLang="en-US" sz="1500" dirty="0">
                <a:solidFill>
                  <a:srgbClr val="3969A8"/>
                </a:solidFill>
                <a:latin typeface="BIZ UDPゴシック" panose="020B0400000000000000" pitchFamily="50" charset="-128"/>
                <a:ea typeface="BIZ UDPゴシック" panose="020B0400000000000000" pitchFamily="50" charset="-128"/>
              </a:rPr>
              <a:t/>
            </a:r>
            <a:br>
              <a:rPr lang="ja-JP" altLang="en-US" sz="1500" dirty="0">
                <a:solidFill>
                  <a:srgbClr val="3969A8"/>
                </a:solidFill>
                <a:latin typeface="BIZ UDPゴシック" panose="020B0400000000000000" pitchFamily="50" charset="-128"/>
                <a:ea typeface="BIZ UDPゴシック" panose="020B0400000000000000" pitchFamily="50" charset="-128"/>
              </a:rPr>
            </a:br>
            <a:r>
              <a:rPr lang="ja-JP" altLang="en-US" sz="1500" dirty="0">
                <a:solidFill>
                  <a:srgbClr val="993300"/>
                </a:solidFill>
                <a:latin typeface="BIZ UDPゴシック" panose="020B0400000000000000" pitchFamily="50" charset="-128"/>
                <a:ea typeface="BIZ UDPゴシック" panose="020B0400000000000000" pitchFamily="50" charset="-128"/>
              </a:rPr>
              <a:t>○やりたいことにチャレンジ！ 楽しい日々を</a:t>
            </a:r>
            <a:endParaRPr lang="en-US" altLang="ja-JP" sz="1500" dirty="0">
              <a:solidFill>
                <a:srgbClr val="993300"/>
              </a:solidFill>
              <a:latin typeface="BIZ UDPゴシック" panose="020B0400000000000000" pitchFamily="50" charset="-128"/>
              <a:ea typeface="BIZ UDPゴシック" panose="020B0400000000000000" pitchFamily="50" charset="-128"/>
            </a:endParaRPr>
          </a:p>
          <a:p>
            <a:pPr marL="365125" indent="-179388" eaLnBrk="1" hangingPunct="1">
              <a:lnSpc>
                <a:spcPts val="2200"/>
              </a:lnSpc>
              <a:spcBef>
                <a:spcPts val="400"/>
              </a:spcBef>
              <a:defRPr/>
            </a:pPr>
            <a:r>
              <a:rPr lang="en-US" altLang="ja-JP" sz="1600" b="1" dirty="0">
                <a:solidFill>
                  <a:srgbClr val="993300"/>
                </a:solidFill>
                <a:latin typeface="BIZ UDPゴシック" panose="020B0400000000000000" pitchFamily="50" charset="-128"/>
                <a:ea typeface="BIZ UDPゴシック" panose="020B0400000000000000" pitchFamily="50" charset="-128"/>
              </a:rPr>
              <a:t>3.</a:t>
            </a:r>
            <a:r>
              <a:rPr lang="ja-JP" altLang="en-US" sz="1600" b="1" dirty="0">
                <a:solidFill>
                  <a:srgbClr val="993300"/>
                </a:solidFill>
                <a:latin typeface="BIZ UDPゴシック" panose="020B0400000000000000" pitchFamily="50" charset="-128"/>
                <a:ea typeface="BIZ UDPゴシック" panose="020B0400000000000000" pitchFamily="50" charset="-128"/>
              </a:rPr>
              <a:t> あなたの応援団がまちの中にいる</a:t>
            </a:r>
            <a:endParaRPr lang="en-US" altLang="ja-JP" sz="1600" b="1" dirty="0">
              <a:solidFill>
                <a:srgbClr val="993300"/>
              </a:solidFill>
              <a:latin typeface="BIZ UDPゴシック" panose="020B0400000000000000" pitchFamily="50" charset="-128"/>
              <a:ea typeface="BIZ UDPゴシック" panose="020B0400000000000000" pitchFamily="50" charset="-128"/>
            </a:endParaRPr>
          </a:p>
          <a:p>
            <a:pPr marL="365125" indent="-179388" eaLnBrk="1" hangingPunct="1">
              <a:lnSpc>
                <a:spcPts val="2200"/>
              </a:lnSpc>
              <a:spcBef>
                <a:spcPts val="400"/>
              </a:spcBef>
              <a:defRPr/>
            </a:pPr>
            <a:r>
              <a:rPr lang="en-US" altLang="ja-JP" sz="1600" b="1" dirty="0">
                <a:solidFill>
                  <a:srgbClr val="993300"/>
                </a:solidFill>
                <a:latin typeface="BIZ UDPゴシック" panose="020B0400000000000000" pitchFamily="50" charset="-128"/>
                <a:ea typeface="BIZ UDPゴシック" panose="020B0400000000000000" pitchFamily="50" charset="-128"/>
              </a:rPr>
              <a:t>4.</a:t>
            </a:r>
            <a:r>
              <a:rPr lang="ja-JP" altLang="en-US" sz="1600" b="1" dirty="0">
                <a:solidFill>
                  <a:srgbClr val="993300"/>
                </a:solidFill>
                <a:latin typeface="BIZ UDPゴシック" panose="020B0400000000000000" pitchFamily="50" charset="-128"/>
                <a:ea typeface="BIZ UDPゴシック" panose="020B0400000000000000" pitchFamily="50" charset="-128"/>
              </a:rPr>
              <a:t> わたしの暮らし（こんな風に暮らしています）</a:t>
            </a:r>
            <a:endParaRPr lang="ja-JP" altLang="en-US" sz="1600" dirty="0">
              <a:solidFill>
                <a:srgbClr val="3969A8"/>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10553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704998" y="1985566"/>
            <a:ext cx="8070512" cy="4161799"/>
            <a:chOff x="870911" y="1721723"/>
            <a:chExt cx="8159602" cy="4161799"/>
          </a:xfrm>
        </p:grpSpPr>
        <p:sp>
          <p:nvSpPr>
            <p:cNvPr id="12" name="円/楕円 11"/>
            <p:cNvSpPr/>
            <p:nvPr/>
          </p:nvSpPr>
          <p:spPr bwMode="auto">
            <a:xfrm rot="19176989">
              <a:off x="870911" y="1721723"/>
              <a:ext cx="631332" cy="465382"/>
            </a:xfrm>
            <a:prstGeom prst="ellips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9" name="円/楕円 8"/>
            <p:cNvSpPr/>
            <p:nvPr/>
          </p:nvSpPr>
          <p:spPr bwMode="auto">
            <a:xfrm rot="19176989">
              <a:off x="870912" y="4246681"/>
              <a:ext cx="631332" cy="465382"/>
            </a:xfrm>
            <a:prstGeom prst="ellips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0" name="円/楕円 9"/>
            <p:cNvSpPr/>
            <p:nvPr/>
          </p:nvSpPr>
          <p:spPr bwMode="auto">
            <a:xfrm rot="19176989">
              <a:off x="870913" y="5092319"/>
              <a:ext cx="631332" cy="465382"/>
            </a:xfrm>
            <a:prstGeom prst="ellips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1" name="円/楕円 10"/>
            <p:cNvSpPr/>
            <p:nvPr/>
          </p:nvSpPr>
          <p:spPr bwMode="auto">
            <a:xfrm rot="19176989">
              <a:off x="870913" y="2556846"/>
              <a:ext cx="631332" cy="465382"/>
            </a:xfrm>
            <a:prstGeom prst="ellips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4" name="円/楕円 3"/>
            <p:cNvSpPr/>
            <p:nvPr/>
          </p:nvSpPr>
          <p:spPr bwMode="auto">
            <a:xfrm rot="19176989">
              <a:off x="870913" y="3401043"/>
              <a:ext cx="631332" cy="465382"/>
            </a:xfrm>
            <a:prstGeom prst="ellipse">
              <a:avLst/>
            </a:prstGeom>
            <a:solidFill>
              <a:srgbClr val="3E6EB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 name="正方形/長方形 2"/>
            <p:cNvSpPr/>
            <p:nvPr/>
          </p:nvSpPr>
          <p:spPr>
            <a:xfrm>
              <a:off x="988858" y="1728538"/>
              <a:ext cx="8041655" cy="4154984"/>
            </a:xfrm>
            <a:prstGeom prst="rect">
              <a:avLst/>
            </a:prstGeom>
          </p:spPr>
          <p:txBody>
            <a:bodyPr wrap="square">
              <a:spAutoFit/>
            </a:bodyPr>
            <a:lstStyle/>
            <a:p>
              <a:r>
                <a:rPr lang="en-US" altLang="ja-JP" sz="2000" b="1" dirty="0">
                  <a:solidFill>
                    <a:srgbClr val="FFFFFF"/>
                  </a:solidFill>
                  <a:latin typeface="BIZ UDPゴシック" panose="020B0400000000000000" pitchFamily="50" charset="-128"/>
                  <a:ea typeface="BIZ UDPゴシック" panose="020B0400000000000000" pitchFamily="50" charset="-128"/>
                </a:rPr>
                <a:t>1</a:t>
              </a:r>
              <a:r>
                <a:rPr lang="ja-JP" altLang="en-US" sz="2000" b="1" dirty="0">
                  <a:solidFill>
                    <a:srgbClr val="000000"/>
                  </a:solidFill>
                  <a:latin typeface="BIZ UDPゴシック" panose="020B0400000000000000" pitchFamily="50" charset="-128"/>
                  <a:ea typeface="BIZ UDPゴシック" panose="020B0400000000000000" pitchFamily="50" charset="-128"/>
                </a:rPr>
                <a:t>     自分自身がとらわれている常識の殻を破り、前を向いて生きて</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r>
                <a:rPr lang="ja-JP" altLang="en-US" sz="2000" b="1" dirty="0">
                  <a:solidFill>
                    <a:srgbClr val="000000"/>
                  </a:solidFill>
                  <a:latin typeface="BIZ UDPゴシック" panose="020B0400000000000000" pitchFamily="50" charset="-128"/>
                  <a:ea typeface="BIZ UDPゴシック" panose="020B0400000000000000" pitchFamily="50" charset="-128"/>
                </a:rPr>
                <a:t>       いきます。</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endParaRPr lang="ja-JP" altLang="en-US" sz="1600" b="1" dirty="0">
                <a:solidFill>
                  <a:srgbClr val="000000"/>
                </a:solidFill>
                <a:latin typeface="BIZ UDPゴシック" panose="020B0400000000000000" pitchFamily="50" charset="-128"/>
                <a:ea typeface="BIZ UDPゴシック" panose="020B0400000000000000" pitchFamily="50" charset="-128"/>
              </a:endParaRPr>
            </a:p>
            <a:p>
              <a:r>
                <a:rPr lang="en-US" altLang="ja-JP" sz="2000" b="1" dirty="0">
                  <a:solidFill>
                    <a:srgbClr val="FFFFFF"/>
                  </a:solidFill>
                  <a:latin typeface="BIZ UDPゴシック" panose="020B0400000000000000" pitchFamily="50" charset="-128"/>
                  <a:ea typeface="BIZ UDPゴシック" panose="020B0400000000000000" pitchFamily="50" charset="-128"/>
                </a:rPr>
                <a:t>2</a:t>
              </a:r>
              <a:r>
                <a:rPr lang="ja-JP" altLang="en-US" sz="2000" b="1" dirty="0">
                  <a:solidFill>
                    <a:srgbClr val="FFFFFF"/>
                  </a:solidFill>
                  <a:latin typeface="BIZ UDPゴシック" panose="020B0400000000000000" pitchFamily="50" charset="-128"/>
                  <a:ea typeface="BIZ UDPゴシック" panose="020B0400000000000000" pitchFamily="50" charset="-128"/>
                </a:rPr>
                <a:t> </a:t>
              </a:r>
              <a:r>
                <a:rPr lang="ja-JP" altLang="en-US" sz="2000" b="1" dirty="0">
                  <a:solidFill>
                    <a:srgbClr val="000000"/>
                  </a:solidFill>
                  <a:latin typeface="BIZ UDPゴシック" panose="020B0400000000000000" pitchFamily="50" charset="-128"/>
                  <a:ea typeface="BIZ UDPゴシック" panose="020B0400000000000000" pitchFamily="50" charset="-128"/>
                </a:rPr>
                <a:t>    自分の力を活かして、大切にしたい暮らしを続け、社会の一員</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r>
                <a:rPr lang="ja-JP" altLang="en-US" sz="2000" b="1" dirty="0">
                  <a:solidFill>
                    <a:srgbClr val="000000"/>
                  </a:solidFill>
                  <a:latin typeface="BIZ UDPゴシック" panose="020B0400000000000000" pitchFamily="50" charset="-128"/>
                  <a:ea typeface="BIZ UDPゴシック" panose="020B0400000000000000" pitchFamily="50" charset="-128"/>
                </a:rPr>
                <a:t>       として、楽しみながらチャレンジしていきます。</a:t>
              </a:r>
            </a:p>
            <a:p>
              <a:endParaRPr lang="en-US" altLang="ja-JP" sz="1600" b="1" dirty="0">
                <a:solidFill>
                  <a:srgbClr val="000000"/>
                </a:solidFill>
                <a:latin typeface="BIZ UDPゴシック" panose="020B0400000000000000" pitchFamily="50" charset="-128"/>
                <a:ea typeface="BIZ UDPゴシック" panose="020B0400000000000000" pitchFamily="50" charset="-128"/>
              </a:endParaRPr>
            </a:p>
            <a:p>
              <a:r>
                <a:rPr lang="en-US" altLang="ja-JP" sz="2000" b="1" dirty="0">
                  <a:solidFill>
                    <a:srgbClr val="FFFFFF"/>
                  </a:solidFill>
                  <a:latin typeface="BIZ UDPゴシック" panose="020B0400000000000000" pitchFamily="50" charset="-128"/>
                  <a:ea typeface="BIZ UDPゴシック" panose="020B0400000000000000" pitchFamily="50" charset="-128"/>
                </a:rPr>
                <a:t>3</a:t>
              </a:r>
              <a:r>
                <a:rPr lang="ja-JP" altLang="en-US" sz="2000" b="1" dirty="0">
                  <a:solidFill>
                    <a:srgbClr val="000000"/>
                  </a:solidFill>
                  <a:latin typeface="BIZ UDPゴシック" panose="020B0400000000000000" pitchFamily="50" charset="-128"/>
                  <a:ea typeface="BIZ UDPゴシック" panose="020B0400000000000000" pitchFamily="50" charset="-128"/>
                </a:rPr>
                <a:t>     私たち本人同士が、出会い、つながり、生きる力をわき立たせ、</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r>
                <a:rPr lang="ja-JP" altLang="en-US" sz="2000" b="1" dirty="0">
                  <a:solidFill>
                    <a:srgbClr val="000000"/>
                  </a:solidFill>
                  <a:latin typeface="BIZ UDPゴシック" panose="020B0400000000000000" pitchFamily="50" charset="-128"/>
                  <a:ea typeface="BIZ UDPゴシック" panose="020B0400000000000000" pitchFamily="50" charset="-128"/>
                </a:rPr>
                <a:t>       元気に暮らしていきます。</a:t>
              </a:r>
            </a:p>
            <a:p>
              <a:endParaRPr lang="en-US" altLang="ja-JP" sz="1600" b="1" dirty="0">
                <a:solidFill>
                  <a:srgbClr val="000000"/>
                </a:solidFill>
                <a:latin typeface="BIZ UDPゴシック" panose="020B0400000000000000" pitchFamily="50" charset="-128"/>
                <a:ea typeface="BIZ UDPゴシック" panose="020B0400000000000000" pitchFamily="50" charset="-128"/>
              </a:endParaRPr>
            </a:p>
            <a:p>
              <a:r>
                <a:rPr lang="en-US" altLang="ja-JP" sz="2000" b="1" dirty="0">
                  <a:solidFill>
                    <a:srgbClr val="FFFFFF"/>
                  </a:solidFill>
                  <a:latin typeface="BIZ UDPゴシック" panose="020B0400000000000000" pitchFamily="50" charset="-128"/>
                  <a:ea typeface="BIZ UDPゴシック" panose="020B0400000000000000" pitchFamily="50" charset="-128"/>
                </a:rPr>
                <a:t>4</a:t>
              </a:r>
              <a:r>
                <a:rPr lang="ja-JP" altLang="en-US" sz="2000" b="1" dirty="0">
                  <a:solidFill>
                    <a:srgbClr val="000000"/>
                  </a:solidFill>
                  <a:latin typeface="BIZ UDPゴシック" panose="020B0400000000000000" pitchFamily="50" charset="-128"/>
                  <a:ea typeface="BIZ UDPゴシック" panose="020B0400000000000000" pitchFamily="50" charset="-128"/>
                </a:rPr>
                <a:t>     自分の思いや希望を伝えながら、味方になってくれる人たちを、</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r>
                <a:rPr lang="ja-JP" altLang="en-US" sz="2000" b="1" dirty="0">
                  <a:solidFill>
                    <a:srgbClr val="000000"/>
                  </a:solidFill>
                  <a:latin typeface="BIZ UDPゴシック" panose="020B0400000000000000" pitchFamily="50" charset="-128"/>
                  <a:ea typeface="BIZ UDPゴシック" panose="020B0400000000000000" pitchFamily="50" charset="-128"/>
                </a:rPr>
                <a:t>       身近なまちで見つけ、一緒に歩んでいきます。</a:t>
              </a:r>
            </a:p>
            <a:p>
              <a:endParaRPr lang="en-US" altLang="ja-JP" sz="1600" b="1" dirty="0">
                <a:solidFill>
                  <a:srgbClr val="000000"/>
                </a:solidFill>
                <a:latin typeface="BIZ UDPゴシック" panose="020B0400000000000000" pitchFamily="50" charset="-128"/>
                <a:ea typeface="BIZ UDPゴシック" panose="020B0400000000000000" pitchFamily="50" charset="-128"/>
              </a:endParaRPr>
            </a:p>
            <a:p>
              <a:r>
                <a:rPr lang="en-US" altLang="ja-JP" sz="2000" b="1" dirty="0">
                  <a:solidFill>
                    <a:srgbClr val="FFFFFF"/>
                  </a:solidFill>
                  <a:latin typeface="BIZ UDPゴシック" panose="020B0400000000000000" pitchFamily="50" charset="-128"/>
                  <a:ea typeface="BIZ UDPゴシック" panose="020B0400000000000000" pitchFamily="50" charset="-128"/>
                </a:rPr>
                <a:t>5</a:t>
              </a:r>
              <a:r>
                <a:rPr lang="ja-JP" altLang="en-US" sz="2000" b="1" dirty="0">
                  <a:solidFill>
                    <a:srgbClr val="000000"/>
                  </a:solidFill>
                  <a:latin typeface="BIZ UDPゴシック" panose="020B0400000000000000" pitchFamily="50" charset="-128"/>
                  <a:ea typeface="BIZ UDPゴシック" panose="020B0400000000000000" pitchFamily="50" charset="-128"/>
                </a:rPr>
                <a:t>     認知症とともに生きている体験や工夫を活かし、暮らしやすい</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a:p>
              <a:r>
                <a:rPr lang="ja-JP" altLang="en-US" sz="2000" b="1" dirty="0">
                  <a:solidFill>
                    <a:srgbClr val="000000"/>
                  </a:solidFill>
                  <a:latin typeface="BIZ UDPゴシック" panose="020B0400000000000000" pitchFamily="50" charset="-128"/>
                  <a:ea typeface="BIZ UDPゴシック" panose="020B0400000000000000" pitchFamily="50" charset="-128"/>
                </a:rPr>
                <a:t>       わがまちを一緒につくっていきます。</a:t>
              </a:r>
            </a:p>
          </p:txBody>
        </p:sp>
      </p:grpSp>
      <p:sp>
        <p:nvSpPr>
          <p:cNvPr id="2" name="角丸四角形 1"/>
          <p:cNvSpPr/>
          <p:nvPr/>
        </p:nvSpPr>
        <p:spPr bwMode="auto">
          <a:xfrm>
            <a:off x="821657" y="1156116"/>
            <a:ext cx="7538095" cy="596037"/>
          </a:xfrm>
          <a:prstGeom prst="roundRect">
            <a:avLst>
              <a:gd name="adj" fmla="val 50000"/>
            </a:avLst>
          </a:prstGeom>
          <a:solidFill>
            <a:srgbClr val="CF594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sz="2200" b="1" dirty="0">
                <a:solidFill>
                  <a:srgbClr val="FFFFFF"/>
                </a:solidFill>
                <a:latin typeface="BIZ UDPゴシック" panose="020B0400000000000000" pitchFamily="50" charset="-128"/>
                <a:ea typeface="BIZ UDPゴシック" panose="020B0400000000000000" pitchFamily="50" charset="-128"/>
              </a:rPr>
              <a:t>一足先に認知症になった私たちからすべての人たちへ</a:t>
            </a:r>
            <a:endParaRPr lang="ja-JP" altLang="en-US" sz="2200" dirty="0">
              <a:solidFill>
                <a:srgbClr val="FFFFFF"/>
              </a:solidFill>
              <a:effectLst>
                <a:outerShdw blurRad="38100" dist="38100" dir="2700000" algn="tl">
                  <a:srgbClr val="000000">
                    <a:alpha val="43137"/>
                  </a:srgbClr>
                </a:outerShdw>
              </a:effectLst>
              <a:latin typeface="Arial" charset="0"/>
            </a:endParaRPr>
          </a:p>
        </p:txBody>
      </p:sp>
      <p:sp>
        <p:nvSpPr>
          <p:cNvPr id="15" name="正方形/長方形 14">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2"/>
          <p:cNvSpPr txBox="1">
            <a:spLocks noChangeArrowheads="1"/>
          </p:cNvSpPr>
          <p:nvPr/>
        </p:nvSpPr>
        <p:spPr bwMode="auto">
          <a:xfrm>
            <a:off x="661571" y="5797"/>
            <a:ext cx="7816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defTabSz="1001713" eaLnBrk="1" hangingPunct="1"/>
            <a:r>
              <a:rPr lang="ja-JP" altLang="en-US" sz="3200" b="1" kern="0"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認知症とともに生きる希望宣言</a:t>
            </a:r>
          </a:p>
        </p:txBody>
      </p:sp>
      <p:sp>
        <p:nvSpPr>
          <p:cNvPr id="16" name="テキスト ボックス 15"/>
          <p:cNvSpPr txBox="1"/>
          <p:nvPr/>
        </p:nvSpPr>
        <p:spPr>
          <a:xfrm>
            <a:off x="287600" y="6412409"/>
            <a:ext cx="8780045" cy="307777"/>
          </a:xfrm>
          <a:prstGeom prst="rect">
            <a:avLst/>
          </a:prstGeom>
          <a:noFill/>
        </p:spPr>
        <p:txBody>
          <a:bodyPr wrap="square" rtlCol="0">
            <a:spAutoFit/>
          </a:bodyPr>
          <a:lstStyle/>
          <a:p>
            <a:pPr algn="r" defTabSz="722507"/>
            <a:r>
              <a:rPr lang="ja-JP" altLang="en-US" sz="1400" dirty="0">
                <a:solidFill>
                  <a:srgbClr val="000000"/>
                </a:solidFill>
                <a:latin typeface="BIZ UDPゴシック" panose="020B0400000000000000" pitchFamily="50" charset="-128"/>
                <a:ea typeface="BIZ UDPゴシック" panose="020B0400000000000000" pitchFamily="50" charset="-128"/>
              </a:rPr>
              <a:t>日本認知症本人ワーキンググループ（</a:t>
            </a:r>
            <a:r>
              <a:rPr lang="en-US" altLang="ja-JP" sz="1400" dirty="0">
                <a:solidFill>
                  <a:srgbClr val="000000"/>
                </a:solidFill>
                <a:latin typeface="BIZ UDPゴシック" panose="020B0400000000000000" pitchFamily="50" charset="-128"/>
                <a:ea typeface="BIZ UDPゴシック" panose="020B0400000000000000" pitchFamily="50" charset="-128"/>
              </a:rPr>
              <a:t>JDWG</a:t>
            </a:r>
            <a:r>
              <a:rPr lang="ja-JP" altLang="en-US" sz="1400" dirty="0">
                <a:solidFill>
                  <a:srgbClr val="000000"/>
                </a:solidFill>
                <a:latin typeface="BIZ UDPゴシック" panose="020B0400000000000000" pitchFamily="50" charset="-128"/>
                <a:ea typeface="BIZ UDPゴシック" panose="020B0400000000000000" pitchFamily="50" charset="-128"/>
              </a:rPr>
              <a:t>）（平成</a:t>
            </a:r>
            <a:r>
              <a:rPr lang="en-US" altLang="ja-JP" sz="1400" dirty="0">
                <a:solidFill>
                  <a:srgbClr val="000000"/>
                </a:solidFill>
                <a:latin typeface="BIZ UDPゴシック" panose="020B0400000000000000" pitchFamily="50" charset="-128"/>
                <a:ea typeface="BIZ UDPゴシック" panose="020B0400000000000000" pitchFamily="50" charset="-128"/>
              </a:rPr>
              <a:t>30</a:t>
            </a:r>
            <a:r>
              <a:rPr lang="ja-JP" altLang="en-US" sz="1400" dirty="0">
                <a:solidFill>
                  <a:srgbClr val="000000"/>
                </a:solidFill>
                <a:latin typeface="BIZ UDPゴシック" panose="020B0400000000000000" pitchFamily="50" charset="-128"/>
                <a:ea typeface="BIZ UDPゴシック" panose="020B0400000000000000" pitchFamily="50" charset="-128"/>
              </a:rPr>
              <a:t>年</a:t>
            </a:r>
            <a:r>
              <a:rPr lang="en-US" altLang="ja-JP" sz="1400" dirty="0">
                <a:solidFill>
                  <a:srgbClr val="000000"/>
                </a:solidFill>
                <a:latin typeface="BIZ UDPゴシック" panose="020B0400000000000000" pitchFamily="50" charset="-128"/>
                <a:ea typeface="BIZ UDPゴシック" panose="020B0400000000000000" pitchFamily="50" charset="-128"/>
              </a:rPr>
              <a:t>11</a:t>
            </a:r>
            <a:r>
              <a:rPr lang="ja-JP" altLang="en-US" sz="1400" dirty="0">
                <a:solidFill>
                  <a:srgbClr val="000000"/>
                </a:solidFill>
                <a:latin typeface="BIZ UDPゴシック" panose="020B0400000000000000" pitchFamily="50" charset="-128"/>
                <a:ea typeface="BIZ UDPゴシック" panose="020B0400000000000000" pitchFamily="50" charset="-128"/>
              </a:rPr>
              <a:t>月</a:t>
            </a:r>
            <a:r>
              <a:rPr lang="en-US" altLang="ja-JP" sz="1400" dirty="0">
                <a:solidFill>
                  <a:srgbClr val="000000"/>
                </a:solidFill>
                <a:latin typeface="BIZ UDPゴシック" panose="020B0400000000000000" pitchFamily="50" charset="-128"/>
                <a:ea typeface="BIZ UDPゴシック" panose="020B0400000000000000" pitchFamily="50" charset="-128"/>
              </a:rPr>
              <a:t>1</a:t>
            </a:r>
            <a:r>
              <a:rPr lang="ja-JP" altLang="en-US" sz="1400" dirty="0">
                <a:solidFill>
                  <a:srgbClr val="000000"/>
                </a:solidFill>
                <a:latin typeface="BIZ UDPゴシック" panose="020B0400000000000000" pitchFamily="50" charset="-128"/>
                <a:ea typeface="BIZ UDPゴシック" panose="020B0400000000000000" pitchFamily="50" charset="-128"/>
              </a:rPr>
              <a:t>日）  </a:t>
            </a:r>
            <a:r>
              <a:rPr lang="en-US" altLang="ja-JP" sz="1400" dirty="0">
                <a:solidFill>
                  <a:srgbClr val="000000"/>
                </a:solidFill>
                <a:latin typeface="BIZ UDPゴシック" panose="020B0400000000000000" pitchFamily="50" charset="-128"/>
                <a:ea typeface="BIZ UDPゴシック" panose="020B0400000000000000" pitchFamily="50" charset="-128"/>
              </a:rPr>
              <a:t>http://www.jdwg.org/statement/</a:t>
            </a:r>
            <a:endParaRPr lang="ja-JP" altLang="en-US" sz="1400" dirty="0">
              <a:solidFill>
                <a:srgbClr val="000000"/>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 xmlns:a16="http://schemas.microsoft.com/office/drawing/2014/main" id="{7D8B5EAB-D574-4DF2-A8FE-C7DCFE28274A}"/>
              </a:ext>
            </a:extLst>
          </p:cNvPr>
          <p:cNvSpPr txBox="1"/>
          <p:nvPr/>
        </p:nvSpPr>
        <p:spPr>
          <a:xfrm>
            <a:off x="0" y="734320"/>
            <a:ext cx="1154545"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13〕</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7899193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 xmlns:a16="http://schemas.microsoft.com/office/drawing/2014/main" id="{96255251-3F28-4ADF-9C08-F4C037D05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15" y="2549314"/>
            <a:ext cx="8750567" cy="3478008"/>
          </a:xfrm>
          <a:prstGeom prst="rect">
            <a:avLst/>
          </a:prstGeom>
        </p:spPr>
      </p:pic>
      <p:sp>
        <p:nvSpPr>
          <p:cNvPr id="4" name="正方形/長方形 3">
            <a:extLst>
              <a:ext uri="{FF2B5EF4-FFF2-40B4-BE49-F238E27FC236}">
                <a16:creationId xmlns="" xmlns:a16="http://schemas.microsoft.com/office/drawing/2014/main" id="{B721DBFD-B72D-47C5-BDE0-71741E9ACF58}"/>
              </a:ext>
            </a:extLst>
          </p:cNvPr>
          <p:cNvSpPr/>
          <p:nvPr/>
        </p:nvSpPr>
        <p:spPr>
          <a:xfrm>
            <a:off x="272634" y="1379184"/>
            <a:ext cx="8598727" cy="707886"/>
          </a:xfrm>
          <a:prstGeom prst="rect">
            <a:avLst/>
          </a:prstGeom>
        </p:spPr>
        <p:txBody>
          <a:bodyPr wrap="square">
            <a:spAutoFit/>
          </a:bodyPr>
          <a:lstStyle/>
          <a:p>
            <a:pPr defTabSz="844083"/>
            <a:r>
              <a:rPr lang="ja-JP" altLang="en-US" sz="2000" b="1" dirty="0">
                <a:solidFill>
                  <a:srgbClr val="000000"/>
                </a:solidFill>
                <a:latin typeface="BIZ UDPゴシック" panose="020B0400000000000000" pitchFamily="50" charset="-128"/>
                <a:ea typeface="BIZ UDPゴシック" panose="020B0400000000000000" pitchFamily="50" charset="-128"/>
              </a:rPr>
              <a:t>認知症の人が、希望をもって共に生きるための地域づくりには、立場や職種を超えた関わりが必要であり、かかりつけ医もその一員である。</a:t>
            </a:r>
          </a:p>
        </p:txBody>
      </p:sp>
      <p:sp>
        <p:nvSpPr>
          <p:cNvPr id="8" name="正方形/長方形 7">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 xmlns:a16="http://schemas.microsoft.com/office/drawing/2014/main" id="{01273760-F97F-44BE-ABE2-E6E499E691CF}"/>
              </a:ext>
            </a:extLst>
          </p:cNvPr>
          <p:cNvSpPr/>
          <p:nvPr/>
        </p:nvSpPr>
        <p:spPr>
          <a:xfrm>
            <a:off x="249632" y="81342"/>
            <a:ext cx="8529698" cy="584775"/>
          </a:xfrm>
          <a:prstGeom prst="rect">
            <a:avLst/>
          </a:prstGeom>
        </p:spPr>
        <p:txBody>
          <a:bodyPr wrap="square">
            <a:spAutoFit/>
          </a:bodyPr>
          <a:lstStyle/>
          <a:p>
            <a:pPr algn="ctr" defTabSz="844083"/>
            <a:r>
              <a:rPr lang="ja-JP" altLang="en-US" sz="3200" b="1" dirty="0">
                <a:solidFill>
                  <a:schemeClr val="bg1"/>
                </a:solidFill>
                <a:latin typeface="BIZ UDPゴシック" panose="020B0400000000000000" pitchFamily="50" charset="-128"/>
                <a:ea typeface="BIZ UDPゴシック" panose="020B0400000000000000" pitchFamily="50" charset="-128"/>
              </a:rPr>
              <a:t>「希望をもって共に生きる」ための地域づくり</a:t>
            </a:r>
          </a:p>
        </p:txBody>
      </p:sp>
      <p:sp>
        <p:nvSpPr>
          <p:cNvPr id="10" name="テキスト ボックス 9">
            <a:extLst>
              <a:ext uri="{FF2B5EF4-FFF2-40B4-BE49-F238E27FC236}">
                <a16:creationId xmlns="" xmlns:a16="http://schemas.microsoft.com/office/drawing/2014/main" id="{0EC8B11B-D8DC-4C9D-9AAF-94D2DED4744C}"/>
              </a:ext>
            </a:extLst>
          </p:cNvPr>
          <p:cNvSpPr txBox="1"/>
          <p:nvPr/>
        </p:nvSpPr>
        <p:spPr>
          <a:xfrm>
            <a:off x="363955" y="6489566"/>
            <a:ext cx="8780045" cy="307777"/>
          </a:xfrm>
          <a:prstGeom prst="rect">
            <a:avLst/>
          </a:prstGeom>
          <a:noFill/>
        </p:spPr>
        <p:txBody>
          <a:bodyPr wrap="square" rtlCol="0">
            <a:spAutoFit/>
          </a:bodyPr>
          <a:lstStyle/>
          <a:p>
            <a:pPr algn="r" defTabSz="722507"/>
            <a:r>
              <a:rPr lang="ja-JP" altLang="en-US" sz="1400" dirty="0">
                <a:solidFill>
                  <a:srgbClr val="000000"/>
                </a:solidFill>
                <a:latin typeface="BIZ UDPゴシック" panose="020B0400000000000000" pitchFamily="50" charset="-128"/>
                <a:ea typeface="BIZ UDPゴシック" panose="020B0400000000000000" pitchFamily="50" charset="-128"/>
              </a:rPr>
              <a:t>日本認知症本人ワーキンググループ（</a:t>
            </a:r>
            <a:r>
              <a:rPr lang="en-US" altLang="ja-JP" sz="1400" dirty="0">
                <a:solidFill>
                  <a:srgbClr val="000000"/>
                </a:solidFill>
                <a:latin typeface="BIZ UDPゴシック" panose="020B0400000000000000" pitchFamily="50" charset="-128"/>
                <a:ea typeface="BIZ UDPゴシック" panose="020B0400000000000000" pitchFamily="50" charset="-128"/>
              </a:rPr>
              <a:t>JDWG</a:t>
            </a:r>
            <a:r>
              <a:rPr lang="ja-JP" altLang="en-US" sz="1400" dirty="0">
                <a:solidFill>
                  <a:srgbClr val="000000"/>
                </a:solidFill>
                <a:latin typeface="BIZ UDPゴシック" panose="020B0400000000000000" pitchFamily="50" charset="-128"/>
                <a:ea typeface="BIZ UDPゴシック" panose="020B0400000000000000" pitchFamily="50" charset="-128"/>
              </a:rPr>
              <a:t>）（平成</a:t>
            </a:r>
            <a:r>
              <a:rPr lang="en-US" altLang="ja-JP" sz="1400" dirty="0">
                <a:solidFill>
                  <a:srgbClr val="000000"/>
                </a:solidFill>
                <a:latin typeface="BIZ UDPゴシック" panose="020B0400000000000000" pitchFamily="50" charset="-128"/>
                <a:ea typeface="BIZ UDPゴシック" panose="020B0400000000000000" pitchFamily="50" charset="-128"/>
              </a:rPr>
              <a:t>30</a:t>
            </a:r>
            <a:r>
              <a:rPr lang="ja-JP" altLang="en-US" sz="1400" dirty="0">
                <a:solidFill>
                  <a:srgbClr val="000000"/>
                </a:solidFill>
                <a:latin typeface="BIZ UDPゴシック" panose="020B0400000000000000" pitchFamily="50" charset="-128"/>
                <a:ea typeface="BIZ UDPゴシック" panose="020B0400000000000000" pitchFamily="50" charset="-128"/>
              </a:rPr>
              <a:t>年</a:t>
            </a:r>
            <a:r>
              <a:rPr lang="en-US" altLang="ja-JP" sz="1400" dirty="0">
                <a:solidFill>
                  <a:srgbClr val="000000"/>
                </a:solidFill>
                <a:latin typeface="BIZ UDPゴシック" panose="020B0400000000000000" pitchFamily="50" charset="-128"/>
                <a:ea typeface="BIZ UDPゴシック" panose="020B0400000000000000" pitchFamily="50" charset="-128"/>
              </a:rPr>
              <a:t>11</a:t>
            </a:r>
            <a:r>
              <a:rPr lang="ja-JP" altLang="en-US" sz="1400" dirty="0">
                <a:solidFill>
                  <a:srgbClr val="000000"/>
                </a:solidFill>
                <a:latin typeface="BIZ UDPゴシック" panose="020B0400000000000000" pitchFamily="50" charset="-128"/>
                <a:ea typeface="BIZ UDPゴシック" panose="020B0400000000000000" pitchFamily="50" charset="-128"/>
              </a:rPr>
              <a:t>月</a:t>
            </a:r>
            <a:r>
              <a:rPr lang="en-US" altLang="ja-JP" sz="1400" dirty="0">
                <a:solidFill>
                  <a:srgbClr val="000000"/>
                </a:solidFill>
                <a:latin typeface="BIZ UDPゴシック" panose="020B0400000000000000" pitchFamily="50" charset="-128"/>
                <a:ea typeface="BIZ UDPゴシック" panose="020B0400000000000000" pitchFamily="50" charset="-128"/>
              </a:rPr>
              <a:t>1</a:t>
            </a:r>
            <a:r>
              <a:rPr lang="ja-JP" altLang="en-US" sz="1400" dirty="0">
                <a:solidFill>
                  <a:srgbClr val="000000"/>
                </a:solidFill>
                <a:latin typeface="BIZ UDPゴシック" panose="020B0400000000000000" pitchFamily="50" charset="-128"/>
                <a:ea typeface="BIZ UDPゴシック" panose="020B0400000000000000" pitchFamily="50" charset="-128"/>
              </a:rPr>
              <a:t>日）  </a:t>
            </a:r>
            <a:r>
              <a:rPr lang="en-US" altLang="ja-JP" sz="1400" dirty="0">
                <a:solidFill>
                  <a:srgbClr val="000000"/>
                </a:solidFill>
                <a:latin typeface="BIZ UDPゴシック" panose="020B0400000000000000" pitchFamily="50" charset="-128"/>
                <a:ea typeface="BIZ UDPゴシック" panose="020B0400000000000000" pitchFamily="50" charset="-128"/>
              </a:rPr>
              <a:t>http://www.jdwg.org/statement/</a:t>
            </a:r>
            <a:endParaRPr lang="ja-JP" altLang="en-US" sz="1400" dirty="0">
              <a:solidFill>
                <a:srgbClr val="000000"/>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 xmlns:a16="http://schemas.microsoft.com/office/drawing/2014/main" id="{7D8B5EAB-D574-4DF2-A8FE-C7DCFE28274A}"/>
              </a:ext>
            </a:extLst>
          </p:cNvPr>
          <p:cNvSpPr txBox="1"/>
          <p:nvPr/>
        </p:nvSpPr>
        <p:spPr>
          <a:xfrm>
            <a:off x="0" y="734320"/>
            <a:ext cx="1154545"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14〕</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83873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 xmlns:a16="http://schemas.microsoft.com/office/drawing/2014/main"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a:stretch>
            <a:fillRect/>
          </a:stretch>
        </p:blipFill>
        <p:spPr>
          <a:xfrm>
            <a:off x="543784" y="2797891"/>
            <a:ext cx="2370736" cy="3366674"/>
          </a:xfrm>
          <a:prstGeom prst="rect">
            <a:avLst/>
          </a:prstGeom>
          <a:ln>
            <a:solidFill>
              <a:schemeClr val="tx1">
                <a:lumMod val="50000"/>
                <a:lumOff val="50000"/>
              </a:schemeClr>
            </a:solidFill>
          </a:ln>
        </p:spPr>
      </p:pic>
      <p:pic>
        <p:nvPicPr>
          <p:cNvPr id="7" name="図 6"/>
          <p:cNvPicPr>
            <a:picLocks noChangeAspect="1"/>
          </p:cNvPicPr>
          <p:nvPr/>
        </p:nvPicPr>
        <p:blipFill>
          <a:blip r:embed="rId4"/>
          <a:stretch>
            <a:fillRect/>
          </a:stretch>
        </p:blipFill>
        <p:spPr>
          <a:xfrm>
            <a:off x="2929959" y="2797891"/>
            <a:ext cx="2372518" cy="3366674"/>
          </a:xfrm>
          <a:prstGeom prst="rect">
            <a:avLst/>
          </a:prstGeom>
          <a:ln>
            <a:solidFill>
              <a:schemeClr val="tx1">
                <a:lumMod val="50000"/>
                <a:lumOff val="50000"/>
              </a:schemeClr>
            </a:solidFill>
          </a:ln>
        </p:spPr>
      </p:pic>
      <p:pic>
        <p:nvPicPr>
          <p:cNvPr id="8" name="図 7"/>
          <p:cNvPicPr>
            <a:picLocks noChangeAspect="1"/>
          </p:cNvPicPr>
          <p:nvPr/>
        </p:nvPicPr>
        <p:blipFill>
          <a:blip r:embed="rId5"/>
          <a:stretch>
            <a:fillRect/>
          </a:stretch>
        </p:blipFill>
        <p:spPr>
          <a:xfrm>
            <a:off x="5317083" y="2797791"/>
            <a:ext cx="2364597" cy="3365106"/>
          </a:xfrm>
          <a:prstGeom prst="rect">
            <a:avLst/>
          </a:prstGeom>
          <a:ln>
            <a:solidFill>
              <a:schemeClr val="tx1">
                <a:lumMod val="50000"/>
                <a:lumOff val="50000"/>
              </a:schemeClr>
            </a:solidFill>
          </a:ln>
        </p:spPr>
      </p:pic>
      <p:sp>
        <p:nvSpPr>
          <p:cNvPr id="10" name="Rectangle 2"/>
          <p:cNvSpPr txBox="1">
            <a:spLocks noChangeArrowheads="1"/>
          </p:cNvSpPr>
          <p:nvPr/>
        </p:nvSpPr>
        <p:spPr bwMode="auto">
          <a:xfrm>
            <a:off x="235690" y="13074"/>
            <a:ext cx="87058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3200" b="1" kern="0" dirty="0">
                <a:solidFill>
                  <a:schemeClr val="bg1"/>
                </a:solidFill>
                <a:latin typeface="BIZ UDPゴシック" panose="020B0400000000000000" pitchFamily="50" charset="-128"/>
                <a:ea typeface="BIZ UDPゴシック" panose="020B0400000000000000" pitchFamily="50" charset="-128"/>
                <a:cs typeface="メイリオ" pitchFamily="50" charset="-128"/>
              </a:rPr>
              <a:t>本人の視点を重視した施策の展開</a:t>
            </a:r>
          </a:p>
        </p:txBody>
      </p:sp>
      <p:pic>
        <p:nvPicPr>
          <p:cNvPr id="9" name="図 8"/>
          <p:cNvPicPr>
            <a:picLocks noChangeAspect="1"/>
          </p:cNvPicPr>
          <p:nvPr/>
        </p:nvPicPr>
        <p:blipFill>
          <a:blip r:embed="rId6"/>
          <a:stretch>
            <a:fillRect/>
          </a:stretch>
        </p:blipFill>
        <p:spPr>
          <a:xfrm>
            <a:off x="6517248" y="2183642"/>
            <a:ext cx="2204676" cy="3147284"/>
          </a:xfrm>
          <a:prstGeom prst="rect">
            <a:avLst/>
          </a:prstGeom>
          <a:ln w="63500">
            <a:solidFill>
              <a:schemeClr val="accent3"/>
            </a:solidFill>
          </a:ln>
        </p:spPr>
      </p:pic>
      <p:sp>
        <p:nvSpPr>
          <p:cNvPr id="12" name="テキスト ボックス 11">
            <a:extLst>
              <a:ext uri="{FF2B5EF4-FFF2-40B4-BE49-F238E27FC236}">
                <a16:creationId xmlns="" xmlns:a16="http://schemas.microsoft.com/office/drawing/2014/main" id="{27FB642C-5B29-4D41-9514-BA68A57CBF72}"/>
              </a:ext>
            </a:extLst>
          </p:cNvPr>
          <p:cNvSpPr txBox="1"/>
          <p:nvPr/>
        </p:nvSpPr>
        <p:spPr>
          <a:xfrm>
            <a:off x="190606" y="1109576"/>
            <a:ext cx="8496194" cy="1461939"/>
          </a:xfrm>
          <a:prstGeom prst="rect">
            <a:avLst/>
          </a:prstGeom>
          <a:noFill/>
        </p:spPr>
        <p:txBody>
          <a:bodyPr wrap="square">
            <a:spAutoFit/>
          </a:bodyPr>
          <a:lstStyle/>
          <a:p>
            <a:pPr marL="354013" indent="-354013">
              <a:spcAft>
                <a:spcPts val="600"/>
              </a:spcAft>
              <a:defRPr/>
            </a:pPr>
            <a:r>
              <a:rPr lang="en-US" altLang="ja-JP" sz="2400" dirty="0">
                <a:solidFill>
                  <a:prstClr val="black"/>
                </a:solidFill>
                <a:latin typeface="BIZ UDPゴシック" panose="020B0400000000000000" pitchFamily="50" charset="-128"/>
                <a:ea typeface="BIZ UDPゴシック" panose="020B0400000000000000" pitchFamily="50" charset="-128"/>
              </a:rPr>
              <a:t>	</a:t>
            </a:r>
            <a:r>
              <a:rPr lang="ja-JP" altLang="en-US" sz="2400" b="1" dirty="0">
                <a:solidFill>
                  <a:prstClr val="black"/>
                </a:solidFill>
                <a:latin typeface="BIZ UDPゴシック" panose="020B0400000000000000" pitchFamily="50" charset="-128"/>
                <a:ea typeface="BIZ UDPゴシック" panose="020B0400000000000000" pitchFamily="50" charset="-128"/>
              </a:rPr>
              <a:t>「本人の声を起点とした認知症地域支援体制づくりガイド」</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a:p>
            <a:pPr marL="361950" indent="-361950"/>
            <a:r>
              <a:rPr lang="ja-JP" altLang="en-US" sz="2000" dirty="0">
                <a:solidFill>
                  <a:prstClr val="black"/>
                </a:solidFill>
                <a:latin typeface="BIZ UDPゴシック" panose="020B0400000000000000" pitchFamily="50" charset="-128"/>
                <a:ea typeface="BIZ UDPゴシック" panose="020B0400000000000000" pitchFamily="50" charset="-128"/>
              </a:rPr>
              <a:t>　　○ </a:t>
            </a:r>
            <a:r>
              <a:rPr lang="ja-JP" altLang="en-US" sz="2000" dirty="0">
                <a:latin typeface="BIZ UDPゴシック" panose="020B0400000000000000" pitchFamily="50" charset="-128"/>
                <a:ea typeface="BIZ UDPゴシック" panose="020B0400000000000000" pitchFamily="50" charset="-128"/>
              </a:rPr>
              <a:t>都道府県や市町村の行政担当者・関係者が、</a:t>
            </a:r>
            <a:endParaRPr lang="en-US" altLang="ja-JP" sz="2000" dirty="0">
              <a:latin typeface="BIZ UDPゴシック" panose="020B0400000000000000" pitchFamily="50" charset="-128"/>
              <a:ea typeface="BIZ UDPゴシック" panose="020B0400000000000000" pitchFamily="50" charset="-128"/>
            </a:endParaRPr>
          </a:p>
          <a:p>
            <a:pPr marL="361950" indent="-361950"/>
            <a:r>
              <a:rPr lang="ja-JP" altLang="en-US" sz="2000" dirty="0">
                <a:latin typeface="BIZ UDPゴシック" panose="020B0400000000000000" pitchFamily="50" charset="-128"/>
                <a:ea typeface="BIZ UDPゴシック" panose="020B0400000000000000" pitchFamily="50" charset="-128"/>
              </a:rPr>
              <a:t>　　　　認知症施策や地域支援体制づくりをより効率的</a:t>
            </a:r>
            <a:endParaRPr lang="en-US" altLang="ja-JP" sz="2000" dirty="0">
              <a:latin typeface="BIZ UDPゴシック" panose="020B0400000000000000" pitchFamily="50" charset="-128"/>
              <a:ea typeface="BIZ UDPゴシック" panose="020B0400000000000000" pitchFamily="50" charset="-128"/>
            </a:endParaRPr>
          </a:p>
          <a:p>
            <a:pPr marL="361950" indent="-361950"/>
            <a:r>
              <a:rPr lang="ja-JP" altLang="en-US" sz="2000" dirty="0">
                <a:latin typeface="BIZ UDPゴシック" panose="020B0400000000000000" pitchFamily="50" charset="-128"/>
                <a:ea typeface="BIZ UDPゴシック" panose="020B0400000000000000" pitchFamily="50" charset="-128"/>
              </a:rPr>
              <a:t>　　　　に展開していくことを支援するためのガイド</a:t>
            </a:r>
            <a:endParaRPr lang="ja-JP" altLang="en-US" sz="2000" dirty="0">
              <a:solidFill>
                <a:prstClr val="black"/>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 xmlns:a16="http://schemas.microsoft.com/office/drawing/2014/main" id="{F21B71B6-029E-4E83-ADA4-9496F9DDF1D2}"/>
              </a:ext>
            </a:extLst>
          </p:cNvPr>
          <p:cNvSpPr txBox="1"/>
          <p:nvPr/>
        </p:nvSpPr>
        <p:spPr>
          <a:xfrm>
            <a:off x="190606" y="6269392"/>
            <a:ext cx="8896351" cy="523220"/>
          </a:xfrm>
          <a:prstGeom prst="rect">
            <a:avLst/>
          </a:prstGeom>
          <a:noFill/>
        </p:spPr>
        <p:txBody>
          <a:bodyPr wrap="square" rtlCol="0">
            <a:spAutoFit/>
          </a:bodyPr>
          <a:lstStyle/>
          <a:p>
            <a:pPr algn="r"/>
            <a:r>
              <a:rPr lang="ja-JP" altLang="en-US" sz="1400" dirty="0">
                <a:solidFill>
                  <a:prstClr val="black"/>
                </a:solidFill>
                <a:latin typeface="BIZ UDPゴシック" panose="020B0400000000000000" pitchFamily="50" charset="-128"/>
                <a:ea typeface="BIZ UDPゴシック" panose="020B0400000000000000" pitchFamily="50" charset="-128"/>
              </a:rPr>
              <a:t>平成</a:t>
            </a:r>
            <a:r>
              <a:rPr lang="en-US" altLang="ja-JP" sz="1400" dirty="0">
                <a:solidFill>
                  <a:prstClr val="black"/>
                </a:solidFill>
                <a:latin typeface="BIZ UDPゴシック" panose="020B0400000000000000" pitchFamily="50" charset="-128"/>
                <a:ea typeface="BIZ UDPゴシック" panose="020B0400000000000000" pitchFamily="50" charset="-128"/>
                <a:cs typeface="Segoe UI" panose="020B0502040204020203" pitchFamily="34" charset="0"/>
              </a:rPr>
              <a:t>29</a:t>
            </a:r>
            <a:r>
              <a:rPr lang="ja-JP" altLang="en-US" sz="1400" dirty="0">
                <a:solidFill>
                  <a:prstClr val="black"/>
                </a:solidFill>
                <a:latin typeface="BIZ UDPゴシック" panose="020B0400000000000000" pitchFamily="50" charset="-128"/>
                <a:ea typeface="BIZ UDPゴシック" panose="020B0400000000000000" pitchFamily="50" charset="-128"/>
              </a:rPr>
              <a:t>年度老人保健健康増進等事業</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pPr algn="r"/>
            <a:r>
              <a:rPr lang="ja-JP" altLang="en-US" sz="1400" dirty="0">
                <a:solidFill>
                  <a:prstClr val="black"/>
                </a:solidFill>
                <a:latin typeface="BIZ UDPゴシック" panose="020B0400000000000000" pitchFamily="50" charset="-128"/>
                <a:ea typeface="BIZ UDPゴシック" panose="020B0400000000000000" pitchFamily="50" charset="-128"/>
              </a:rPr>
              <a:t>「認知症診断直後等における認知症の人の視点を重視した支援体制構築推進のための調査研究事業」報告書より</a:t>
            </a:r>
          </a:p>
        </p:txBody>
      </p:sp>
      <p:sp>
        <p:nvSpPr>
          <p:cNvPr id="14" name="テキスト ボックス 13">
            <a:extLst>
              <a:ext uri="{FF2B5EF4-FFF2-40B4-BE49-F238E27FC236}">
                <a16:creationId xmlns="" xmlns:a16="http://schemas.microsoft.com/office/drawing/2014/main" id="{7D8B5EAB-D574-4DF2-A8FE-C7DCFE28274A}"/>
              </a:ext>
            </a:extLst>
          </p:cNvPr>
          <p:cNvSpPr txBox="1"/>
          <p:nvPr/>
        </p:nvSpPr>
        <p:spPr>
          <a:xfrm>
            <a:off x="0" y="710695"/>
            <a:ext cx="1154545"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15〕</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816863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533" name="AutoShape 5"/>
          <p:cNvSpPr>
            <a:spLocks noChangeArrowheads="1"/>
          </p:cNvSpPr>
          <p:nvPr/>
        </p:nvSpPr>
        <p:spPr bwMode="auto">
          <a:xfrm>
            <a:off x="1616372" y="1974552"/>
            <a:ext cx="638175" cy="1568048"/>
          </a:xfrm>
          <a:prstGeom prst="downArrow">
            <a:avLst>
              <a:gd name="adj1" fmla="val 49250"/>
              <a:gd name="adj2" fmla="val 31346"/>
            </a:avLst>
          </a:prstGeom>
          <a:gradFill rotWithShape="1">
            <a:gsLst>
              <a:gs pos="0">
                <a:schemeClr val="bg2"/>
              </a:gs>
              <a:gs pos="100000">
                <a:srgbClr val="FF9598"/>
              </a:gs>
            </a:gsLst>
            <a:lin ang="5400000" scaled="1"/>
          </a:gradFill>
          <a:ln w="57150">
            <a:solidFill>
              <a:schemeClr val="bg1"/>
            </a:solidFill>
            <a:miter lim="800000"/>
            <a:headEnd/>
            <a:tailEnd/>
          </a:ln>
        </p:spPr>
        <p:txBody>
          <a:bodyPr vert="eaVert" wrap="none" anchor="ctr"/>
          <a:lstStyle/>
          <a:p>
            <a:pPr algn="r" eaLnBrk="1" hangingPunct="1">
              <a:defRPr/>
            </a:pPr>
            <a:endParaRPr lang="ja-JP" altLang="en-US">
              <a:effectLst>
                <a:outerShdw blurRad="38100" dist="38100" dir="2700000" algn="tl">
                  <a:srgbClr val="000000">
                    <a:alpha val="43137"/>
                  </a:srgbClr>
                </a:outerShdw>
              </a:effectLst>
              <a:latin typeface="Arial" charset="0"/>
            </a:endParaRPr>
          </a:p>
        </p:txBody>
      </p:sp>
      <p:sp>
        <p:nvSpPr>
          <p:cNvPr id="10279" name="Rectangle 41"/>
          <p:cNvSpPr>
            <a:spLocks noChangeArrowheads="1"/>
          </p:cNvSpPr>
          <p:nvPr/>
        </p:nvSpPr>
        <p:spPr bwMode="auto">
          <a:xfrm>
            <a:off x="257657" y="2324472"/>
            <a:ext cx="3325903" cy="876792"/>
          </a:xfrm>
          <a:prstGeom prst="rect">
            <a:avLst/>
          </a:prstGeom>
          <a:solidFill>
            <a:schemeClr val="bg1"/>
          </a:solidFill>
          <a:ln w="38100" cap="rnd">
            <a:solidFill>
              <a:srgbClr val="FF7C80"/>
            </a:solidFill>
            <a:prstDash val="sysDot"/>
            <a:miter lim="800000"/>
            <a:headEnd/>
            <a:tailEnd/>
          </a:ln>
          <a:effectLst/>
        </p:spPr>
        <p:txBody>
          <a:bodyPr wrap="none" anchor="ctr"/>
          <a:lstStyle/>
          <a:p>
            <a:pPr eaLnBrk="1" hangingPunct="1"/>
            <a:endParaRPr lang="ja-JP" altLang="en-US"/>
          </a:p>
        </p:txBody>
      </p:sp>
      <p:sp>
        <p:nvSpPr>
          <p:cNvPr id="10242" name="AutoShape 2"/>
          <p:cNvSpPr>
            <a:spLocks noChangeArrowheads="1"/>
          </p:cNvSpPr>
          <p:nvPr/>
        </p:nvSpPr>
        <p:spPr bwMode="auto">
          <a:xfrm>
            <a:off x="7150311" y="3520786"/>
            <a:ext cx="1746376" cy="1404000"/>
          </a:xfrm>
          <a:prstGeom prst="roundRect">
            <a:avLst>
              <a:gd name="adj" fmla="val 11366"/>
            </a:avLst>
          </a:prstGeom>
          <a:solidFill>
            <a:srgbClr val="0099FF"/>
          </a:solidFill>
          <a:ln>
            <a:noFill/>
          </a:ln>
          <a:effectLst/>
          <a:extLst>
            <a:ext uri="{91240B29-F687-4F45-9708-019B960494DF}">
              <a14:hiddenLine xmlns:a14="http://schemas.microsoft.com/office/drawing/2010/main" w="317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10244" name="AutoShape 4"/>
          <p:cNvSpPr>
            <a:spLocks noChangeArrowheads="1"/>
          </p:cNvSpPr>
          <p:nvPr/>
        </p:nvSpPr>
        <p:spPr bwMode="auto">
          <a:xfrm>
            <a:off x="247951" y="3530090"/>
            <a:ext cx="3325903" cy="2933700"/>
          </a:xfrm>
          <a:prstGeom prst="roundRect">
            <a:avLst>
              <a:gd name="adj" fmla="val 5630"/>
            </a:avLst>
          </a:prstGeom>
          <a:solidFill>
            <a:srgbClr val="FFA3A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10246" name="Text Box 6"/>
          <p:cNvSpPr txBox="1">
            <a:spLocks noChangeArrowheads="1"/>
          </p:cNvSpPr>
          <p:nvPr/>
        </p:nvSpPr>
        <p:spPr bwMode="auto">
          <a:xfrm>
            <a:off x="7150311" y="3859089"/>
            <a:ext cx="1774825" cy="716681"/>
          </a:xfrm>
          <a:prstGeom prst="rect">
            <a:avLst/>
          </a:prstGeom>
          <a:noFill/>
          <a:ln>
            <a:noFill/>
          </a:ln>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solidFill>
                  <a:schemeClr val="tx1"/>
                </a:solidFill>
                <a:miter lim="800000"/>
                <a:headEnd/>
                <a:tailEnd/>
              </a14:hiddenLine>
            </a:ext>
          </a:extLst>
        </p:spPr>
        <p:txBody>
          <a:bodyPr lIns="91428" tIns="107987" rIns="91428" bIns="107987">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90000"/>
              </a:lnSpc>
              <a:spcBef>
                <a:spcPct val="3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地域包括</a:t>
            </a:r>
          </a:p>
          <a:p>
            <a:pPr algn="ctr" eaLnBrk="1" hangingPunct="1">
              <a:lnSpc>
                <a:spcPct val="90000"/>
              </a:lnSpc>
              <a:spcBef>
                <a:spcPts val="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支援センター</a:t>
            </a:r>
          </a:p>
        </p:txBody>
      </p:sp>
      <p:sp>
        <p:nvSpPr>
          <p:cNvPr id="10247" name="Text Box 7"/>
          <p:cNvSpPr txBox="1">
            <a:spLocks noChangeArrowheads="1"/>
          </p:cNvSpPr>
          <p:nvPr/>
        </p:nvSpPr>
        <p:spPr bwMode="auto">
          <a:xfrm>
            <a:off x="300166" y="4437436"/>
            <a:ext cx="3338240" cy="1877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marL="92075" indent="-92075">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defTabSz="909638" eaLnBrk="1" hangingPunct="1"/>
            <a:r>
              <a:rPr lang="en-US" altLang="ja-JP" sz="1300" b="1" dirty="0">
                <a:latin typeface="BIZ UDPゴシック" panose="020B0400000000000000" pitchFamily="50" charset="-128"/>
                <a:ea typeface="BIZ UDPゴシック" panose="020B0400000000000000" pitchFamily="50" charset="-128"/>
                <a:cs typeface="Meiryo UI" pitchFamily="50" charset="-128"/>
              </a:rPr>
              <a:t>●</a:t>
            </a:r>
            <a:r>
              <a:rPr lang="ja-JP" altLang="en-US" sz="1300" b="1" dirty="0">
                <a:latin typeface="BIZ UDPゴシック" panose="020B0400000000000000" pitchFamily="50" charset="-128"/>
                <a:ea typeface="BIZ UDPゴシック" panose="020B0400000000000000" pitchFamily="50" charset="-128"/>
                <a:cs typeface="Meiryo UI" pitchFamily="50" charset="-128"/>
              </a:rPr>
              <a:t>認知症への気づき・受け入れ</a:t>
            </a:r>
            <a:endParaRPr lang="en-US" altLang="ja-JP" sz="13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600"/>
              </a:spcBef>
            </a:pPr>
            <a:r>
              <a:rPr lang="en-US" altLang="ja-JP" sz="1300" b="1" dirty="0">
                <a:latin typeface="BIZ UDPゴシック" panose="020B0400000000000000" pitchFamily="50" charset="-128"/>
                <a:ea typeface="BIZ UDPゴシック" panose="020B0400000000000000" pitchFamily="50" charset="-128"/>
                <a:cs typeface="Meiryo UI" pitchFamily="50" charset="-128"/>
              </a:rPr>
              <a:t>●</a:t>
            </a:r>
            <a:r>
              <a:rPr lang="ja-JP" altLang="en-US" sz="1300" b="1" dirty="0">
                <a:latin typeface="BIZ UDPゴシック" panose="020B0400000000000000" pitchFamily="50" charset="-128"/>
                <a:ea typeface="BIZ UDPゴシック" panose="020B0400000000000000" pitchFamily="50" charset="-128"/>
                <a:cs typeface="Meiryo UI" pitchFamily="50" charset="-128"/>
              </a:rPr>
              <a:t>専門機関を含めた他の医療施設を紹介</a:t>
            </a:r>
            <a:endParaRPr lang="en-US" altLang="ja-JP" sz="13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600"/>
              </a:spcBef>
            </a:pPr>
            <a:r>
              <a:rPr lang="en-US" altLang="ja-JP" sz="1300" b="1" dirty="0">
                <a:latin typeface="BIZ UDPゴシック" panose="020B0400000000000000" pitchFamily="50" charset="-128"/>
                <a:ea typeface="BIZ UDPゴシック" panose="020B0400000000000000" pitchFamily="50" charset="-128"/>
                <a:cs typeface="Meiryo UI" pitchFamily="50" charset="-128"/>
              </a:rPr>
              <a:t>●</a:t>
            </a:r>
            <a:r>
              <a:rPr lang="ja-JP" altLang="en-US" sz="1300" b="1" dirty="0">
                <a:latin typeface="BIZ UDPゴシック" panose="020B0400000000000000" pitchFamily="50" charset="-128"/>
                <a:ea typeface="BIZ UDPゴシック" panose="020B0400000000000000" pitchFamily="50" charset="-128"/>
                <a:cs typeface="Meiryo UI" pitchFamily="50" charset="-128"/>
              </a:rPr>
              <a:t>日常的な管理（認知症を含む）</a:t>
            </a:r>
            <a:endParaRPr lang="en-US" altLang="ja-JP" sz="13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600"/>
              </a:spcBef>
            </a:pPr>
            <a:r>
              <a:rPr lang="en-US" altLang="ja-JP" sz="1300" b="1" dirty="0">
                <a:latin typeface="BIZ UDPゴシック" panose="020B0400000000000000" pitchFamily="50" charset="-128"/>
                <a:ea typeface="BIZ UDPゴシック" panose="020B0400000000000000" pitchFamily="50" charset="-128"/>
                <a:cs typeface="Meiryo UI" pitchFamily="50" charset="-128"/>
              </a:rPr>
              <a:t>●</a:t>
            </a:r>
            <a:r>
              <a:rPr lang="ja-JP" altLang="en-US" sz="1300" b="1" dirty="0">
                <a:latin typeface="BIZ UDPゴシック" panose="020B0400000000000000" pitchFamily="50" charset="-128"/>
                <a:ea typeface="BIZ UDPゴシック" panose="020B0400000000000000" pitchFamily="50" charset="-128"/>
                <a:cs typeface="Meiryo UI" pitchFamily="50" charset="-128"/>
              </a:rPr>
              <a:t>サービスの把握と家族とのつなぎ</a:t>
            </a:r>
            <a:endParaRPr lang="en-US" altLang="ja-JP" sz="13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600"/>
              </a:spcBef>
            </a:pPr>
            <a:r>
              <a:rPr lang="en-US" altLang="ja-JP" sz="1300" b="1" dirty="0">
                <a:latin typeface="BIZ UDPゴシック" panose="020B0400000000000000" pitchFamily="50" charset="-128"/>
                <a:ea typeface="BIZ UDPゴシック" panose="020B0400000000000000" pitchFamily="50" charset="-128"/>
                <a:cs typeface="Meiryo UI" pitchFamily="50" charset="-128"/>
              </a:rPr>
              <a:t>●</a:t>
            </a:r>
            <a:r>
              <a:rPr lang="ja-JP" altLang="en-US" sz="1300" b="1" dirty="0">
                <a:latin typeface="BIZ UDPゴシック" panose="020B0400000000000000" pitchFamily="50" charset="-128"/>
                <a:ea typeface="BIZ UDPゴシック" panose="020B0400000000000000" pitchFamily="50" charset="-128"/>
                <a:cs typeface="Meiryo UI" pitchFamily="50" charset="-128"/>
              </a:rPr>
              <a:t>家族の負担の理解、経過の説明に</a:t>
            </a:r>
            <a:endParaRPr lang="en-US" altLang="ja-JP" sz="13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r>
              <a:rPr lang="ja-JP" altLang="en-US" sz="1300" b="1" dirty="0">
                <a:latin typeface="BIZ UDPゴシック" panose="020B0400000000000000" pitchFamily="50" charset="-128"/>
                <a:ea typeface="BIZ UDPゴシック" panose="020B0400000000000000" pitchFamily="50" charset="-128"/>
                <a:cs typeface="Meiryo UI" pitchFamily="50" charset="-128"/>
              </a:rPr>
              <a:t>   よる不安の軽減</a:t>
            </a:r>
            <a:endParaRPr lang="en-US" altLang="ja-JP" sz="13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600"/>
              </a:spcBef>
            </a:pPr>
            <a:r>
              <a:rPr lang="en-US" altLang="ja-JP" sz="1300" b="1" dirty="0">
                <a:latin typeface="BIZ UDPゴシック" panose="020B0400000000000000" pitchFamily="50" charset="-128"/>
                <a:ea typeface="BIZ UDPゴシック" panose="020B0400000000000000" pitchFamily="50" charset="-128"/>
                <a:cs typeface="Meiryo UI" pitchFamily="50" charset="-128"/>
              </a:rPr>
              <a:t>●</a:t>
            </a:r>
            <a:r>
              <a:rPr lang="ja-JP" altLang="en-US" sz="1300" b="1" dirty="0">
                <a:latin typeface="BIZ UDPゴシック" panose="020B0400000000000000" pitchFamily="50" charset="-128"/>
                <a:ea typeface="BIZ UDPゴシック" panose="020B0400000000000000" pitchFamily="50" charset="-128"/>
                <a:cs typeface="Meiryo UI" pitchFamily="50" charset="-128"/>
              </a:rPr>
              <a:t>望まれる対応・すべきでない対応を指導</a:t>
            </a:r>
            <a:endParaRPr lang="ja-JP" altLang="en-US" sz="13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0248" name="Text Box 8"/>
          <p:cNvSpPr txBox="1">
            <a:spLocks noChangeArrowheads="1"/>
          </p:cNvSpPr>
          <p:nvPr/>
        </p:nvSpPr>
        <p:spPr bwMode="auto">
          <a:xfrm>
            <a:off x="3235248" y="2199556"/>
            <a:ext cx="1511300" cy="48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70000"/>
              </a:lnSpc>
              <a:spcBef>
                <a:spcPct val="50000"/>
              </a:spcBef>
            </a:pPr>
            <a:r>
              <a:rPr lang="ja-JP" altLang="en-US" sz="1600" b="1" dirty="0">
                <a:solidFill>
                  <a:schemeClr val="bg2"/>
                </a:solidFill>
                <a:latin typeface="BIZ UDPゴシック" panose="020B0400000000000000" pitchFamily="50" charset="-128"/>
                <a:ea typeface="BIZ UDPゴシック" panose="020B0400000000000000" pitchFamily="50" charset="-128"/>
                <a:cs typeface="Meiryo UI" pitchFamily="50" charset="-128"/>
              </a:rPr>
              <a:t>相談・</a:t>
            </a:r>
          </a:p>
          <a:p>
            <a:pPr algn="ctr" eaLnBrk="1" hangingPunct="1">
              <a:lnSpc>
                <a:spcPct val="90000"/>
              </a:lnSpc>
            </a:pPr>
            <a:r>
              <a:rPr lang="ja-JP" altLang="en-US" sz="1600" b="1" dirty="0">
                <a:solidFill>
                  <a:schemeClr val="bg2"/>
                </a:solidFill>
                <a:latin typeface="BIZ UDPゴシック" panose="020B0400000000000000" pitchFamily="50" charset="-128"/>
                <a:ea typeface="BIZ UDPゴシック" panose="020B0400000000000000" pitchFamily="50" charset="-128"/>
                <a:cs typeface="Meiryo UI" pitchFamily="50" charset="-128"/>
              </a:rPr>
              <a:t>助言</a:t>
            </a:r>
          </a:p>
        </p:txBody>
      </p:sp>
      <p:grpSp>
        <p:nvGrpSpPr>
          <p:cNvPr id="10" name="グループ化 9">
            <a:extLst>
              <a:ext uri="{FF2B5EF4-FFF2-40B4-BE49-F238E27FC236}">
                <a16:creationId xmlns="" xmlns:a16="http://schemas.microsoft.com/office/drawing/2014/main" id="{A92A6E0D-CA62-4DC0-B697-5FEBDE4101A3}"/>
              </a:ext>
            </a:extLst>
          </p:cNvPr>
          <p:cNvGrpSpPr/>
          <p:nvPr/>
        </p:nvGrpSpPr>
        <p:grpSpPr>
          <a:xfrm>
            <a:off x="4785609" y="4439135"/>
            <a:ext cx="1292225" cy="1223962"/>
            <a:chOff x="5040313" y="4147170"/>
            <a:chExt cx="1292225" cy="1223962"/>
          </a:xfrm>
        </p:grpSpPr>
        <p:sp>
          <p:nvSpPr>
            <p:cNvPr id="10250" name="Oval 11"/>
            <p:cNvSpPr>
              <a:spLocks noChangeArrowheads="1"/>
            </p:cNvSpPr>
            <p:nvPr/>
          </p:nvSpPr>
          <p:spPr bwMode="auto">
            <a:xfrm>
              <a:off x="5040313" y="4147170"/>
              <a:ext cx="1292225" cy="1223962"/>
            </a:xfrm>
            <a:prstGeom prst="ellipse">
              <a:avLst/>
            </a:pr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lIns="91428" tIns="45715" rIns="91428" bIns="45715" anchor="ctr"/>
            <a:lstStyle/>
            <a:p>
              <a:pPr algn="ctr" eaLnBrk="1" hangingPunct="1"/>
              <a:endParaRPr kumimoji="0" lang="ja-JP" altLang="ja-JP" sz="2000" b="1">
                <a:solidFill>
                  <a:srgbClr val="000000"/>
                </a:solidFill>
                <a:latin typeface="BIZ UDPゴシック" panose="020B0400000000000000" pitchFamily="50" charset="-128"/>
                <a:ea typeface="BIZ UDPゴシック" panose="020B0400000000000000" pitchFamily="50" charset="-128"/>
              </a:endParaRPr>
            </a:p>
          </p:txBody>
        </p:sp>
        <p:sp>
          <p:nvSpPr>
            <p:cNvPr id="10251" name="Text Box 12"/>
            <p:cNvSpPr txBox="1">
              <a:spLocks noChangeArrowheads="1"/>
            </p:cNvSpPr>
            <p:nvPr/>
          </p:nvSpPr>
          <p:spPr bwMode="auto">
            <a:xfrm>
              <a:off x="5183188" y="4303850"/>
              <a:ext cx="9890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500" b="1" dirty="0">
                  <a:solidFill>
                    <a:schemeClr val="bg1"/>
                  </a:solidFill>
                  <a:latin typeface="BIZ UDPゴシック" panose="020B0400000000000000" pitchFamily="50" charset="-128"/>
                  <a:ea typeface="BIZ UDPゴシック" panose="020B0400000000000000" pitchFamily="50" charset="-128"/>
                  <a:cs typeface="Meiryo UI" pitchFamily="50" charset="-128"/>
                </a:rPr>
                <a:t>本人家族</a:t>
              </a:r>
            </a:p>
          </p:txBody>
        </p:sp>
      </p:grpSp>
      <p:grpSp>
        <p:nvGrpSpPr>
          <p:cNvPr id="14" name="グループ化 13">
            <a:extLst>
              <a:ext uri="{FF2B5EF4-FFF2-40B4-BE49-F238E27FC236}">
                <a16:creationId xmlns="" xmlns:a16="http://schemas.microsoft.com/office/drawing/2014/main" id="{393CB8E5-3FAD-4592-A41C-9745CB393514}"/>
              </a:ext>
            </a:extLst>
          </p:cNvPr>
          <p:cNvGrpSpPr/>
          <p:nvPr/>
        </p:nvGrpSpPr>
        <p:grpSpPr>
          <a:xfrm>
            <a:off x="4500153" y="1397868"/>
            <a:ext cx="1793875" cy="723900"/>
            <a:chOff x="4414505" y="1348407"/>
            <a:chExt cx="1793875" cy="723900"/>
          </a:xfrm>
        </p:grpSpPr>
        <p:sp>
          <p:nvSpPr>
            <p:cNvPr id="10243" name="AutoShape 3"/>
            <p:cNvSpPr>
              <a:spLocks noChangeArrowheads="1"/>
            </p:cNvSpPr>
            <p:nvPr/>
          </p:nvSpPr>
          <p:spPr bwMode="auto">
            <a:xfrm>
              <a:off x="4565940" y="1348407"/>
              <a:ext cx="1476650" cy="723900"/>
            </a:xfrm>
            <a:prstGeom prst="roundRect">
              <a:avLst>
                <a:gd name="adj" fmla="val 16667"/>
              </a:avLst>
            </a:prstGeom>
            <a:solidFill>
              <a:srgbClr val="969696"/>
            </a:solidFill>
            <a:ln>
              <a:noFill/>
            </a:ln>
            <a:effectLst/>
            <a:extLst>
              <a:ext uri="{91240B29-F687-4F45-9708-019B960494DF}">
                <a14:hiddenLine xmlns:a14="http://schemas.microsoft.com/office/drawing/2010/main" w="317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latin typeface="BIZ UDPゴシック" panose="020B0400000000000000" pitchFamily="50" charset="-128"/>
                <a:ea typeface="BIZ UDPゴシック" panose="020B0400000000000000" pitchFamily="50" charset="-128"/>
              </a:endParaRPr>
            </a:p>
          </p:txBody>
        </p:sp>
        <p:sp>
          <p:nvSpPr>
            <p:cNvPr id="10252" name="Text Box 14"/>
            <p:cNvSpPr txBox="1">
              <a:spLocks noChangeArrowheads="1"/>
            </p:cNvSpPr>
            <p:nvPr/>
          </p:nvSpPr>
          <p:spPr bwMode="auto">
            <a:xfrm>
              <a:off x="4414505" y="1408968"/>
              <a:ext cx="1793875" cy="64398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cap="rnd">
                  <a:solidFill>
                    <a:schemeClr val="tx1"/>
                  </a:solidFill>
                  <a:prstDash val="sysDot"/>
                  <a:miter lim="800000"/>
                  <a:headEnd/>
                  <a:tailEnd/>
                </a14:hiddenLine>
              </a:ext>
            </a:extLst>
          </p:spPr>
          <p:txBody>
            <a:bodyPr lIns="71991" tIns="71991" rIns="71991" bIns="71991" anchor="ct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80000"/>
                </a:lnSpc>
                <a:spcBef>
                  <a:spcPct val="5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a:t>
              </a:r>
            </a:p>
            <a:p>
              <a:pPr algn="ctr" eaLnBrk="1" hangingPunct="1">
                <a:lnSpc>
                  <a:spcPct val="800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サポート医</a:t>
              </a:r>
            </a:p>
          </p:txBody>
        </p:sp>
      </p:grpSp>
      <p:sp>
        <p:nvSpPr>
          <p:cNvPr id="10253" name="Text Box 15"/>
          <p:cNvSpPr txBox="1">
            <a:spLocks noChangeArrowheads="1"/>
          </p:cNvSpPr>
          <p:nvPr/>
        </p:nvSpPr>
        <p:spPr bwMode="auto">
          <a:xfrm>
            <a:off x="248335" y="1137544"/>
            <a:ext cx="3355354" cy="830987"/>
          </a:xfrm>
          <a:prstGeom prst="rect">
            <a:avLst/>
          </a:prstGeom>
          <a:solidFill>
            <a:schemeClr val="bg1"/>
          </a:solidFill>
          <a:ln>
            <a:noFill/>
          </a:ln>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600" b="1" dirty="0">
                <a:latin typeface="BIZ UDPゴシック" panose="020B0400000000000000" pitchFamily="50" charset="-128"/>
                <a:ea typeface="BIZ UDPゴシック" panose="020B0400000000000000" pitchFamily="50" charset="-128"/>
                <a:cs typeface="Meiryo UI" pitchFamily="50" charset="-128"/>
              </a:rPr>
              <a:t>各都道府県・指定都市の</a:t>
            </a:r>
          </a:p>
          <a:p>
            <a:pPr algn="ctr" eaLnBrk="1" hangingPunct="1"/>
            <a:r>
              <a:rPr lang="ja-JP" altLang="en-US" sz="1600" b="1" dirty="0">
                <a:latin typeface="BIZ UDPゴシック" panose="020B0400000000000000" pitchFamily="50" charset="-128"/>
                <a:ea typeface="BIZ UDPゴシック" panose="020B0400000000000000" pitchFamily="50" charset="-128"/>
                <a:cs typeface="Meiryo UI" pitchFamily="50" charset="-128"/>
              </a:rPr>
              <a:t>研修の企画立案等を担当する医師</a:t>
            </a:r>
          </a:p>
          <a:p>
            <a:pPr algn="ctr" eaLnBrk="1" hangingPunct="1"/>
            <a:r>
              <a:rPr lang="ja-JP" altLang="en-US" sz="1600" b="1" dirty="0">
                <a:latin typeface="BIZ UDPゴシック" panose="020B0400000000000000" pitchFamily="50" charset="-128"/>
                <a:ea typeface="BIZ UDPゴシック" panose="020B0400000000000000" pitchFamily="50" charset="-128"/>
                <a:cs typeface="Meiryo UI" pitchFamily="50" charset="-128"/>
              </a:rPr>
              <a:t>（認知症サポート医・医師会）</a:t>
            </a:r>
          </a:p>
        </p:txBody>
      </p:sp>
      <p:sp>
        <p:nvSpPr>
          <p:cNvPr id="10254" name="Text Box 16"/>
          <p:cNvSpPr txBox="1">
            <a:spLocks noChangeArrowheads="1"/>
          </p:cNvSpPr>
          <p:nvPr/>
        </p:nvSpPr>
        <p:spPr bwMode="auto">
          <a:xfrm>
            <a:off x="219502" y="2336514"/>
            <a:ext cx="3418904" cy="675935"/>
          </a:xfrm>
          <a:prstGeom prst="rect">
            <a:avLst/>
          </a:prstGeom>
          <a:noFill/>
          <a:ln>
            <a:noFill/>
          </a:ln>
        </p:spPr>
        <p:txBody>
          <a:bodyPr wrap="square" lIns="35995" tIns="35995" rIns="35995" bIns="3599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20000"/>
              </a:lnSpc>
              <a:spcBef>
                <a:spcPct val="50000"/>
              </a:spcBef>
            </a:pPr>
            <a:r>
              <a:rPr lang="ja-JP" altLang="en-US" sz="1600" b="1" dirty="0">
                <a:solidFill>
                  <a:srgbClr val="FF7C80"/>
                </a:solidFill>
                <a:latin typeface="BIZ UDPゴシック" panose="020B0400000000000000" pitchFamily="50" charset="-128"/>
                <a:ea typeface="BIZ UDPゴシック" panose="020B0400000000000000" pitchFamily="50" charset="-128"/>
                <a:cs typeface="Meiryo UI" pitchFamily="50" charset="-128"/>
              </a:rPr>
              <a:t>かかりつけ医認知症</a:t>
            </a:r>
            <a:endParaRPr lang="en-US" altLang="ja-JP" sz="1600" b="1" dirty="0">
              <a:solidFill>
                <a:srgbClr val="FF7C80"/>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lnSpc>
                <a:spcPct val="90000"/>
              </a:lnSpc>
              <a:spcBef>
                <a:spcPts val="0"/>
              </a:spcBef>
            </a:pPr>
            <a:r>
              <a:rPr lang="ja-JP" altLang="en-US" sz="1600" b="1" dirty="0">
                <a:solidFill>
                  <a:srgbClr val="FF7C80"/>
                </a:solidFill>
                <a:latin typeface="BIZ UDPゴシック" panose="020B0400000000000000" pitchFamily="50" charset="-128"/>
                <a:ea typeface="BIZ UDPゴシック" panose="020B0400000000000000" pitchFamily="50" charset="-128"/>
                <a:cs typeface="Meiryo UI" pitchFamily="50" charset="-128"/>
              </a:rPr>
              <a:t>対応力向上研修</a:t>
            </a:r>
          </a:p>
          <a:p>
            <a:pPr algn="ctr" eaLnBrk="1" hangingPunct="1"/>
            <a:endParaRPr lang="ja-JP" altLang="en-US" sz="4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
        <p:nvSpPr>
          <p:cNvPr id="10255" name="Text Box 17"/>
          <p:cNvSpPr txBox="1">
            <a:spLocks noChangeArrowheads="1"/>
          </p:cNvSpPr>
          <p:nvPr/>
        </p:nvSpPr>
        <p:spPr bwMode="auto">
          <a:xfrm>
            <a:off x="177876" y="1953571"/>
            <a:ext cx="1172281"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600" b="1" dirty="0">
                <a:solidFill>
                  <a:schemeClr val="bg2"/>
                </a:solidFill>
                <a:latin typeface="BIZ UDPゴシック" panose="020B0400000000000000" pitchFamily="50" charset="-128"/>
                <a:ea typeface="BIZ UDPゴシック" panose="020B0400000000000000" pitchFamily="50" charset="-128"/>
                <a:cs typeface="Meiryo UI" pitchFamily="50" charset="-128"/>
              </a:rPr>
              <a:t>企画・立案</a:t>
            </a:r>
          </a:p>
        </p:txBody>
      </p:sp>
      <p:sp>
        <p:nvSpPr>
          <p:cNvPr id="10256" name="Text Box 18"/>
          <p:cNvSpPr txBox="1">
            <a:spLocks noChangeArrowheads="1"/>
          </p:cNvSpPr>
          <p:nvPr/>
        </p:nvSpPr>
        <p:spPr bwMode="auto">
          <a:xfrm>
            <a:off x="4823283" y="6059276"/>
            <a:ext cx="1081087" cy="4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000" b="1" dirty="0">
                <a:solidFill>
                  <a:srgbClr val="D74949"/>
                </a:solidFill>
                <a:latin typeface="BIZ UDPゴシック" panose="020B0400000000000000" pitchFamily="50" charset="-128"/>
                <a:ea typeface="BIZ UDPゴシック" panose="020B0400000000000000" pitchFamily="50" charset="-128"/>
                <a:cs typeface="Meiryo UI" pitchFamily="50" charset="-128"/>
              </a:rPr>
              <a:t>連携</a:t>
            </a:r>
          </a:p>
        </p:txBody>
      </p:sp>
      <p:sp>
        <p:nvSpPr>
          <p:cNvPr id="1430547" name="AutoShape 19"/>
          <p:cNvSpPr>
            <a:spLocks noChangeArrowheads="1"/>
          </p:cNvSpPr>
          <p:nvPr/>
        </p:nvSpPr>
        <p:spPr bwMode="auto">
          <a:xfrm>
            <a:off x="3666855" y="5816583"/>
            <a:ext cx="3403600" cy="233362"/>
          </a:xfrm>
          <a:prstGeom prst="leftRightArrow">
            <a:avLst>
              <a:gd name="adj1" fmla="val 51111"/>
              <a:gd name="adj2" fmla="val 56382"/>
            </a:avLst>
          </a:prstGeom>
          <a:solidFill>
            <a:srgbClr val="D74949"/>
          </a:solidFill>
          <a:ln>
            <a:noFill/>
          </a:ln>
        </p:spPr>
        <p:txBody>
          <a:bodyPr wrap="none" anchor="ctr"/>
          <a:lstStyle>
            <a:lvl1pPr algn="r">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FFA3A5"/>
              </a:solidFill>
              <a:effectLst>
                <a:outerShdw blurRad="38100" dist="38100" dir="2700000" algn="tl">
                  <a:srgbClr val="000000"/>
                </a:outerShdw>
              </a:effectLst>
              <a:latin typeface="BIZ UDPゴシック" panose="020B0400000000000000" pitchFamily="50" charset="-128"/>
              <a:ea typeface="BIZ UDPゴシック" panose="020B0400000000000000" pitchFamily="50" charset="-128"/>
            </a:endParaRPr>
          </a:p>
        </p:txBody>
      </p:sp>
      <p:sp>
        <p:nvSpPr>
          <p:cNvPr id="10258" name="Text Box 22"/>
          <p:cNvSpPr txBox="1">
            <a:spLocks noChangeArrowheads="1"/>
          </p:cNvSpPr>
          <p:nvPr/>
        </p:nvSpPr>
        <p:spPr bwMode="auto">
          <a:xfrm>
            <a:off x="4569231" y="2687332"/>
            <a:ext cx="1620837" cy="477787"/>
          </a:xfrm>
          <a:prstGeom prst="rect">
            <a:avLst/>
          </a:prstGeom>
          <a:solidFill>
            <a:srgbClr val="5986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71991" tIns="71991" rIns="71991" bIns="71991">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200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専門医療機関</a:t>
            </a:r>
            <a:endParaRPr lang="ja-JP" altLang="en-US" sz="2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
        <p:nvSpPr>
          <p:cNvPr id="10259" name="Text Box 23"/>
          <p:cNvSpPr txBox="1">
            <a:spLocks noChangeArrowheads="1"/>
          </p:cNvSpPr>
          <p:nvPr/>
        </p:nvSpPr>
        <p:spPr bwMode="auto">
          <a:xfrm>
            <a:off x="6178093" y="1528780"/>
            <a:ext cx="2188617"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300" b="1" dirty="0">
                <a:solidFill>
                  <a:schemeClr val="bg2"/>
                </a:solidFill>
                <a:latin typeface="BIZ UDPゴシック" panose="020B0400000000000000" pitchFamily="50" charset="-128"/>
                <a:ea typeface="BIZ UDPゴシック" panose="020B0400000000000000" pitchFamily="50" charset="-128"/>
                <a:cs typeface="Meiryo UI" pitchFamily="50" charset="-128"/>
              </a:rPr>
              <a:t>具体的な連携方法や関係</a:t>
            </a:r>
            <a:endParaRPr lang="en-US" altLang="ja-JP" sz="1300" b="1" dirty="0">
              <a:solidFill>
                <a:schemeClr val="bg2"/>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spcBef>
                <a:spcPts val="0"/>
              </a:spcBef>
            </a:pPr>
            <a:r>
              <a:rPr lang="ja-JP" altLang="en-US" sz="1300" b="1" dirty="0">
                <a:solidFill>
                  <a:schemeClr val="bg2"/>
                </a:solidFill>
                <a:latin typeface="BIZ UDPゴシック" panose="020B0400000000000000" pitchFamily="50" charset="-128"/>
                <a:ea typeface="BIZ UDPゴシック" panose="020B0400000000000000" pitchFamily="50" charset="-128"/>
                <a:cs typeface="Meiryo UI" pitchFamily="50" charset="-128"/>
              </a:rPr>
              <a:t>づくりをどのようにするか</a:t>
            </a:r>
          </a:p>
        </p:txBody>
      </p:sp>
      <p:sp>
        <p:nvSpPr>
          <p:cNvPr id="10263" name="Text Box 28"/>
          <p:cNvSpPr txBox="1">
            <a:spLocks noChangeArrowheads="1"/>
          </p:cNvSpPr>
          <p:nvPr/>
        </p:nvSpPr>
        <p:spPr bwMode="auto">
          <a:xfrm>
            <a:off x="4454448" y="3191853"/>
            <a:ext cx="195103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300" b="1" dirty="0">
                <a:solidFill>
                  <a:srgbClr val="708339"/>
                </a:solidFill>
                <a:latin typeface="BIZ UDPゴシック" panose="020B0400000000000000" pitchFamily="50" charset="-128"/>
                <a:ea typeface="BIZ UDPゴシック" panose="020B0400000000000000" pitchFamily="50" charset="-128"/>
                <a:cs typeface="Meiryo UI" pitchFamily="50" charset="-128"/>
              </a:rPr>
              <a:t>鑑別診断や行動・心理症状</a:t>
            </a:r>
            <a:r>
              <a:rPr lang="en-US" altLang="ja-JP" sz="1300" b="1" dirty="0">
                <a:solidFill>
                  <a:srgbClr val="708339"/>
                </a:solidFill>
                <a:latin typeface="BIZ UDPゴシック" panose="020B0400000000000000" pitchFamily="50" charset="-128"/>
                <a:ea typeface="BIZ UDPゴシック" panose="020B0400000000000000" pitchFamily="50" charset="-128"/>
                <a:cs typeface="Meiryo UI" pitchFamily="50" charset="-128"/>
              </a:rPr>
              <a:t>(BPSD)</a:t>
            </a:r>
            <a:r>
              <a:rPr lang="ja-JP" altLang="en-US" sz="1300" b="1" dirty="0" err="1">
                <a:solidFill>
                  <a:srgbClr val="708339"/>
                </a:solidFill>
                <a:latin typeface="BIZ UDPゴシック" panose="020B0400000000000000" pitchFamily="50" charset="-128"/>
                <a:ea typeface="BIZ UDPゴシック" panose="020B0400000000000000" pitchFamily="50" charset="-128"/>
                <a:cs typeface="Meiryo UI" pitchFamily="50" charset="-128"/>
              </a:rPr>
              <a:t>への</a:t>
            </a:r>
            <a:r>
              <a:rPr lang="ja-JP" altLang="en-US" sz="1300" b="1" dirty="0">
                <a:solidFill>
                  <a:srgbClr val="708339"/>
                </a:solidFill>
                <a:latin typeface="BIZ UDPゴシック" panose="020B0400000000000000" pitchFamily="50" charset="-128"/>
                <a:ea typeface="BIZ UDPゴシック" panose="020B0400000000000000" pitchFamily="50" charset="-128"/>
                <a:cs typeface="Meiryo UI" pitchFamily="50" charset="-128"/>
              </a:rPr>
              <a:t>対応</a:t>
            </a:r>
          </a:p>
        </p:txBody>
      </p:sp>
      <p:sp>
        <p:nvSpPr>
          <p:cNvPr id="1430558" name="AutoShape 30"/>
          <p:cNvSpPr>
            <a:spLocks noChangeArrowheads="1"/>
          </p:cNvSpPr>
          <p:nvPr/>
        </p:nvSpPr>
        <p:spPr bwMode="auto">
          <a:xfrm rot="-2784801">
            <a:off x="3528936" y="3333414"/>
            <a:ext cx="1090612" cy="223838"/>
          </a:xfrm>
          <a:prstGeom prst="leftRightArrow">
            <a:avLst>
              <a:gd name="adj1" fmla="val 45315"/>
              <a:gd name="adj2" fmla="val 64265"/>
            </a:avLst>
          </a:prstGeom>
          <a:solidFill>
            <a:srgbClr val="FF9598"/>
          </a:solidFill>
          <a:ln>
            <a:noFill/>
          </a:ln>
          <a:extLst>
            <a:ext uri="{91240B29-F687-4F45-9708-019B960494DF}">
              <a14:hiddenLine xmlns:a14="http://schemas.microsoft.com/office/drawing/2010/main" w="9525">
                <a:solidFill>
                  <a:schemeClr val="tx1"/>
                </a:solidFill>
                <a:miter lim="800000"/>
                <a:headEnd/>
                <a:tailEnd/>
              </a14:hiddenLine>
            </a:ext>
          </a:extLst>
        </p:spPr>
        <p:txBody>
          <a:bodyPr vert="eaVert" wrap="none" anchor="ctr"/>
          <a:lstStyle>
            <a:lvl1pPr algn="r">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FFA3A5"/>
              </a:solidFill>
              <a:effectLst>
                <a:outerShdw blurRad="38100" dist="38100" dir="2700000" algn="tl">
                  <a:srgbClr val="000000"/>
                </a:outerShdw>
              </a:effectLst>
            </a:endParaRPr>
          </a:p>
        </p:txBody>
      </p:sp>
      <p:sp>
        <p:nvSpPr>
          <p:cNvPr id="10265" name="Text Box 31"/>
          <p:cNvSpPr txBox="1">
            <a:spLocks noChangeArrowheads="1"/>
          </p:cNvSpPr>
          <p:nvPr/>
        </p:nvSpPr>
        <p:spPr bwMode="auto">
          <a:xfrm>
            <a:off x="3826422" y="3501736"/>
            <a:ext cx="836612"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600" b="1" dirty="0">
                <a:solidFill>
                  <a:srgbClr val="FF7C80"/>
                </a:solidFill>
                <a:latin typeface="BIZ UDPゴシック" panose="020B0400000000000000" pitchFamily="50" charset="-128"/>
                <a:ea typeface="BIZ UDPゴシック" panose="020B0400000000000000" pitchFamily="50" charset="-128"/>
                <a:cs typeface="Meiryo UI" pitchFamily="50" charset="-128"/>
              </a:rPr>
              <a:t>連携</a:t>
            </a:r>
          </a:p>
        </p:txBody>
      </p:sp>
      <p:sp>
        <p:nvSpPr>
          <p:cNvPr id="10266" name="AutoShape 32"/>
          <p:cNvSpPr>
            <a:spLocks noChangeArrowheads="1"/>
          </p:cNvSpPr>
          <p:nvPr/>
        </p:nvSpPr>
        <p:spPr bwMode="auto">
          <a:xfrm>
            <a:off x="3747544" y="4704441"/>
            <a:ext cx="915490" cy="715963"/>
          </a:xfrm>
          <a:prstGeom prst="rightArrow">
            <a:avLst>
              <a:gd name="adj1" fmla="val 68278"/>
              <a:gd name="adj2" fmla="val 49004"/>
            </a:avLst>
          </a:prstGeom>
          <a:gradFill rotWithShape="1">
            <a:gsLst>
              <a:gs pos="0">
                <a:srgbClr val="FFA3A5"/>
              </a:gs>
              <a:gs pos="100000">
                <a:schemeClr val="hlink"/>
              </a:gs>
            </a:gsLst>
            <a:lin ang="0" scaled="1"/>
          </a:gradFill>
          <a:ln>
            <a:noFill/>
          </a:ln>
          <a:extLst>
            <a:ext uri="{91240B29-F687-4F45-9708-019B960494DF}">
              <a14:hiddenLine xmlns:a14="http://schemas.microsoft.com/office/drawing/2010/main" w="9525" algn="ctr">
                <a:solidFill>
                  <a:srgbClr val="808080"/>
                </a:solidFill>
                <a:miter lim="800000"/>
                <a:headEnd/>
                <a:tailEnd/>
              </a14:hiddenLine>
            </a:ext>
          </a:extLst>
        </p:spPr>
        <p:txBody>
          <a:bodyPr wrap="none" lIns="82936" tIns="41468" rIns="82936" bIns="41468" anchor="ctr"/>
          <a:lstStyle/>
          <a:p>
            <a:pPr algn="ctr" defTabSz="908050" eaLnBrk="1" hangingPunct="1">
              <a:lnSpc>
                <a:spcPct val="110000"/>
              </a:lnSpc>
            </a:pP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itchFamily="50" charset="-128"/>
              </a:rPr>
              <a:t>支援</a:t>
            </a:r>
          </a:p>
        </p:txBody>
      </p:sp>
      <p:sp>
        <p:nvSpPr>
          <p:cNvPr id="10267" name="Text Box 34"/>
          <p:cNvSpPr txBox="1">
            <a:spLocks noChangeArrowheads="1"/>
          </p:cNvSpPr>
          <p:nvPr/>
        </p:nvSpPr>
        <p:spPr bwMode="auto">
          <a:xfrm>
            <a:off x="5399907" y="2204318"/>
            <a:ext cx="608013"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600" b="1" dirty="0">
                <a:solidFill>
                  <a:schemeClr val="bg2"/>
                </a:solidFill>
                <a:latin typeface="BIZ UDPゴシック" panose="020B0400000000000000" pitchFamily="50" charset="-128"/>
                <a:ea typeface="BIZ UDPゴシック" panose="020B0400000000000000" pitchFamily="50" charset="-128"/>
                <a:cs typeface="Meiryo UI" pitchFamily="50" charset="-128"/>
              </a:rPr>
              <a:t>連携</a:t>
            </a:r>
          </a:p>
        </p:txBody>
      </p:sp>
      <p:sp>
        <p:nvSpPr>
          <p:cNvPr id="10269" name="AutoShape 31"/>
          <p:cNvSpPr>
            <a:spLocks noChangeArrowheads="1"/>
          </p:cNvSpPr>
          <p:nvPr/>
        </p:nvSpPr>
        <p:spPr bwMode="auto">
          <a:xfrm>
            <a:off x="831850" y="3642179"/>
            <a:ext cx="2201027" cy="740188"/>
          </a:xfrm>
          <a:prstGeom prst="roundRect">
            <a:avLst>
              <a:gd name="adj" fmla="val 1594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10270" name="Text Box 31"/>
          <p:cNvSpPr txBox="1">
            <a:spLocks noChangeArrowheads="1"/>
          </p:cNvSpPr>
          <p:nvPr/>
        </p:nvSpPr>
        <p:spPr bwMode="auto">
          <a:xfrm>
            <a:off x="1042774" y="3653292"/>
            <a:ext cx="1751012"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かかりつけ医</a:t>
            </a:r>
          </a:p>
        </p:txBody>
      </p:sp>
      <p:sp>
        <p:nvSpPr>
          <p:cNvPr id="10271" name="Text Box 31"/>
          <p:cNvSpPr txBox="1">
            <a:spLocks noChangeArrowheads="1"/>
          </p:cNvSpPr>
          <p:nvPr/>
        </p:nvSpPr>
        <p:spPr bwMode="auto">
          <a:xfrm>
            <a:off x="831849" y="3967733"/>
            <a:ext cx="2201027"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（地域医師会）</a:t>
            </a:r>
          </a:p>
        </p:txBody>
      </p:sp>
      <p:sp>
        <p:nvSpPr>
          <p:cNvPr id="1430561" name="AutoShape 33"/>
          <p:cNvSpPr>
            <a:spLocks noChangeArrowheads="1"/>
          </p:cNvSpPr>
          <p:nvPr/>
        </p:nvSpPr>
        <p:spPr bwMode="auto">
          <a:xfrm rot="-5400000">
            <a:off x="5133208" y="2285280"/>
            <a:ext cx="425450" cy="257175"/>
          </a:xfrm>
          <a:prstGeom prst="leftRightArrow">
            <a:avLst>
              <a:gd name="adj1" fmla="val 45685"/>
              <a:gd name="adj2" fmla="val 44651"/>
            </a:avLst>
          </a:prstGeom>
          <a:solidFill>
            <a:schemeClr val="bg2"/>
          </a:solidFill>
          <a:ln>
            <a:noFill/>
          </a:ln>
          <a:extLst>
            <a:ext uri="{91240B29-F687-4F45-9708-019B960494DF}">
              <a14:hiddenLine xmlns:a14="http://schemas.microsoft.com/office/drawing/2010/main" w="9525">
                <a:solidFill>
                  <a:srgbClr val="FF9900"/>
                </a:solidFill>
                <a:miter lim="800000"/>
                <a:headEnd/>
                <a:tailEnd/>
              </a14:hiddenLine>
            </a:ext>
          </a:extLst>
        </p:spPr>
        <p:txBody>
          <a:bodyPr vert="eaVert" wrap="none" anchor="ctr"/>
          <a:lstStyle/>
          <a:p>
            <a:pPr algn="r" eaLnBrk="1" hangingPunct="1">
              <a:defRPr/>
            </a:pPr>
            <a:endParaRPr lang="ja-JP" altLang="en-US">
              <a:effectLst>
                <a:outerShdw blurRad="38100" dist="38100" dir="2700000" algn="tl">
                  <a:srgbClr val="000000">
                    <a:alpha val="43137"/>
                  </a:srgbClr>
                </a:outerShdw>
              </a:effectLst>
              <a:latin typeface="Arial" charset="0"/>
            </a:endParaRPr>
          </a:p>
        </p:txBody>
      </p:sp>
      <p:sp>
        <p:nvSpPr>
          <p:cNvPr id="2" name="AutoShape 33"/>
          <p:cNvSpPr>
            <a:spLocks noChangeArrowheads="1"/>
          </p:cNvSpPr>
          <p:nvPr/>
        </p:nvSpPr>
        <p:spPr bwMode="auto">
          <a:xfrm rot="18595181" flipH="1">
            <a:off x="3452209" y="2696336"/>
            <a:ext cx="1538288" cy="282575"/>
          </a:xfrm>
          <a:prstGeom prst="leftRightArrow">
            <a:avLst>
              <a:gd name="adj1" fmla="val 41148"/>
              <a:gd name="adj2" fmla="val 57790"/>
            </a:avLst>
          </a:prstGeom>
          <a:solidFill>
            <a:schemeClr val="bg2"/>
          </a:solidFill>
          <a:ln>
            <a:noFill/>
          </a:ln>
          <a:extLst>
            <a:ext uri="{91240B29-F687-4F45-9708-019B960494DF}">
              <a14:hiddenLine xmlns:a14="http://schemas.microsoft.com/office/drawing/2010/main" w="9525">
                <a:solidFill>
                  <a:srgbClr val="FF9900"/>
                </a:solidFill>
                <a:miter lim="800000"/>
                <a:headEnd/>
                <a:tailEnd/>
              </a14:hiddenLine>
            </a:ext>
          </a:extLst>
        </p:spPr>
        <p:txBody>
          <a:bodyPr vert="eaVert" wrap="none" anchor="ctr"/>
          <a:lstStyle/>
          <a:p>
            <a:pPr algn="r" eaLnBrk="1" hangingPunct="1">
              <a:defRPr/>
            </a:pPr>
            <a:endParaRPr lang="ja-JP" altLang="en-US">
              <a:effectLst>
                <a:outerShdw blurRad="38100" dist="38100" dir="2700000" algn="tl">
                  <a:srgbClr val="000000">
                    <a:alpha val="43137"/>
                  </a:srgbClr>
                </a:outerShdw>
              </a:effectLst>
              <a:latin typeface="Arial" charset="0"/>
            </a:endParaRPr>
          </a:p>
        </p:txBody>
      </p:sp>
      <p:sp>
        <p:nvSpPr>
          <p:cNvPr id="3" name="AutoShape 33"/>
          <p:cNvSpPr>
            <a:spLocks noChangeArrowheads="1"/>
          </p:cNvSpPr>
          <p:nvPr/>
        </p:nvSpPr>
        <p:spPr bwMode="auto">
          <a:xfrm rot="13584057" flipH="1">
            <a:off x="5870533" y="2649612"/>
            <a:ext cx="1538287" cy="282575"/>
          </a:xfrm>
          <a:prstGeom prst="leftRightArrow">
            <a:avLst>
              <a:gd name="adj1" fmla="val 41148"/>
              <a:gd name="adj2" fmla="val 57790"/>
            </a:avLst>
          </a:prstGeom>
          <a:solidFill>
            <a:schemeClr val="bg2"/>
          </a:solidFill>
          <a:ln>
            <a:noFill/>
          </a:ln>
          <a:extLst>
            <a:ext uri="{91240B29-F687-4F45-9708-019B960494DF}">
              <a14:hiddenLine xmlns:a14="http://schemas.microsoft.com/office/drawing/2010/main" w="9525">
                <a:solidFill>
                  <a:srgbClr val="FF9900"/>
                </a:solidFill>
                <a:miter lim="800000"/>
                <a:headEnd/>
                <a:tailEnd/>
              </a14:hiddenLine>
            </a:ext>
          </a:extLst>
        </p:spPr>
        <p:txBody>
          <a:bodyPr vert="eaVert" wrap="none" anchor="ctr"/>
          <a:lstStyle/>
          <a:p>
            <a:pPr algn="r" eaLnBrk="1" hangingPunct="1">
              <a:defRPr/>
            </a:pPr>
            <a:endParaRPr lang="ja-JP" altLang="en-US">
              <a:effectLst>
                <a:outerShdw blurRad="38100" dist="38100" dir="2700000" algn="tl">
                  <a:srgbClr val="000000">
                    <a:alpha val="43137"/>
                  </a:srgbClr>
                </a:outerShdw>
              </a:effectLst>
              <a:latin typeface="Arial" charset="0"/>
            </a:endParaRPr>
          </a:p>
        </p:txBody>
      </p:sp>
      <p:sp>
        <p:nvSpPr>
          <p:cNvPr id="10278" name="Text Box 16"/>
          <p:cNvSpPr txBox="1">
            <a:spLocks noChangeArrowheads="1"/>
          </p:cNvSpPr>
          <p:nvPr/>
        </p:nvSpPr>
        <p:spPr bwMode="auto">
          <a:xfrm>
            <a:off x="276594" y="2898653"/>
            <a:ext cx="3321546" cy="288137"/>
          </a:xfrm>
          <a:prstGeom prst="rect">
            <a:avLst/>
          </a:prstGeom>
          <a:noFill/>
          <a:ln>
            <a:noFill/>
          </a:ln>
        </p:spPr>
        <p:txBody>
          <a:bodyPr wrap="square" lIns="35995" tIns="35995" rIns="35995" bIns="3599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100" b="1" dirty="0">
                <a:solidFill>
                  <a:schemeClr val="bg2"/>
                </a:solidFill>
                <a:latin typeface="BIZ UDPゴシック" panose="020B0400000000000000" pitchFamily="50" charset="-128"/>
                <a:ea typeface="BIZ UDPゴシック" panose="020B0400000000000000" pitchFamily="50" charset="-128"/>
                <a:cs typeface="Meiryo UI" pitchFamily="50" charset="-128"/>
              </a:rPr>
              <a:t>（都道府県・指定都市、委託を受けた医師会が開催）</a:t>
            </a:r>
            <a:endParaRPr lang="ja-JP" altLang="en-US" sz="300" b="1" dirty="0">
              <a:solidFill>
                <a:schemeClr val="bg2"/>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endParaRPr lang="ja-JP" altLang="en-US" sz="300" b="1" dirty="0">
              <a:solidFill>
                <a:schemeClr val="bg2"/>
              </a:solidFill>
              <a:latin typeface="BIZ UDPゴシック" panose="020B0400000000000000" pitchFamily="50" charset="-128"/>
              <a:ea typeface="BIZ UDPゴシック" panose="020B0400000000000000" pitchFamily="50" charset="-128"/>
              <a:cs typeface="Meiryo UI" pitchFamily="50" charset="-128"/>
            </a:endParaRPr>
          </a:p>
        </p:txBody>
      </p:sp>
      <p:sp>
        <p:nvSpPr>
          <p:cNvPr id="10280" name="Text Box 5"/>
          <p:cNvSpPr txBox="1">
            <a:spLocks noChangeArrowheads="1"/>
          </p:cNvSpPr>
          <p:nvPr/>
        </p:nvSpPr>
        <p:spPr bwMode="auto">
          <a:xfrm>
            <a:off x="0" y="0"/>
            <a:ext cx="16113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pPr>
            <a:r>
              <a:rPr lang="ja-JP" altLang="en-US" sz="1800" b="1" dirty="0">
                <a:latin typeface="Meiryo UI" pitchFamily="50" charset="-128"/>
                <a:ea typeface="Meiryo UI" pitchFamily="50" charset="-128"/>
                <a:cs typeface="Meiryo UI" pitchFamily="50" charset="-128"/>
              </a:rPr>
              <a:t>＜役割</a:t>
            </a:r>
            <a:r>
              <a:rPr lang="en-US" altLang="ja-JP" sz="1800" b="1" dirty="0">
                <a:latin typeface="Meiryo UI" pitchFamily="50" charset="-128"/>
                <a:ea typeface="Meiryo UI" pitchFamily="50" charset="-128"/>
                <a:cs typeface="Meiryo UI" pitchFamily="50" charset="-128"/>
              </a:rPr>
              <a:t>-8</a:t>
            </a:r>
            <a:r>
              <a:rPr lang="ja-JP" altLang="en-US" sz="1800" b="1" dirty="0">
                <a:latin typeface="Meiryo UI" pitchFamily="50" charset="-128"/>
                <a:ea typeface="Meiryo UI" pitchFamily="50" charset="-128"/>
                <a:cs typeface="Meiryo UI" pitchFamily="50" charset="-128"/>
              </a:rPr>
              <a:t>＞</a:t>
            </a:r>
          </a:p>
        </p:txBody>
      </p:sp>
      <p:sp>
        <p:nvSpPr>
          <p:cNvPr id="6" name="AutoShape 19">
            <a:extLst>
              <a:ext uri="{FF2B5EF4-FFF2-40B4-BE49-F238E27FC236}">
                <a16:creationId xmlns="" xmlns:a16="http://schemas.microsoft.com/office/drawing/2014/main" id="{E0223F91-443C-4267-A62B-8B656E4DAC65}"/>
              </a:ext>
            </a:extLst>
          </p:cNvPr>
          <p:cNvSpPr>
            <a:spLocks noChangeArrowheads="1"/>
          </p:cNvSpPr>
          <p:nvPr/>
        </p:nvSpPr>
        <p:spPr bwMode="auto">
          <a:xfrm>
            <a:off x="3640211" y="4099827"/>
            <a:ext cx="3403600" cy="233362"/>
          </a:xfrm>
          <a:prstGeom prst="leftRightArrow">
            <a:avLst>
              <a:gd name="adj1" fmla="val 51111"/>
              <a:gd name="adj2" fmla="val 56382"/>
            </a:avLst>
          </a:prstGeom>
          <a:solidFill>
            <a:srgbClr val="D74949"/>
          </a:solidFill>
          <a:ln>
            <a:noFill/>
          </a:ln>
        </p:spPr>
        <p:txBody>
          <a:bodyPr wrap="none" anchor="ctr"/>
          <a:lstStyle>
            <a:lvl1pPr algn="r">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FFA3A5"/>
              </a:solidFill>
              <a:effectLst>
                <a:outerShdw blurRad="38100" dist="38100" dir="2700000" algn="tl">
                  <a:srgbClr val="000000"/>
                </a:outerShdw>
              </a:effectLst>
            </a:endParaRPr>
          </a:p>
        </p:txBody>
      </p:sp>
      <p:sp>
        <p:nvSpPr>
          <p:cNvPr id="7" name="AutoShape 2">
            <a:extLst>
              <a:ext uri="{FF2B5EF4-FFF2-40B4-BE49-F238E27FC236}">
                <a16:creationId xmlns="" xmlns:a16="http://schemas.microsoft.com/office/drawing/2014/main" id="{A50E502A-09FB-498E-92BD-27ECF5EFF91D}"/>
              </a:ext>
            </a:extLst>
          </p:cNvPr>
          <p:cNvSpPr>
            <a:spLocks noChangeArrowheads="1"/>
          </p:cNvSpPr>
          <p:nvPr/>
        </p:nvSpPr>
        <p:spPr bwMode="auto">
          <a:xfrm>
            <a:off x="7164315" y="5060952"/>
            <a:ext cx="1732372" cy="1404000"/>
          </a:xfrm>
          <a:prstGeom prst="roundRect">
            <a:avLst>
              <a:gd name="adj" fmla="val 11366"/>
            </a:avLst>
          </a:prstGeom>
          <a:solidFill>
            <a:srgbClr val="0099FF"/>
          </a:solidFill>
          <a:ln>
            <a:noFill/>
          </a:ln>
          <a:effectLst/>
          <a:extLst>
            <a:ext uri="{91240B29-F687-4F45-9708-019B960494DF}">
              <a14:hiddenLine xmlns:a14="http://schemas.microsoft.com/office/drawing/2010/main" w="317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8" name="Text Box 6">
            <a:extLst>
              <a:ext uri="{FF2B5EF4-FFF2-40B4-BE49-F238E27FC236}">
                <a16:creationId xmlns="" xmlns:a16="http://schemas.microsoft.com/office/drawing/2014/main" id="{84B48837-1ED2-438D-A512-B9DD1191C55E}"/>
              </a:ext>
            </a:extLst>
          </p:cNvPr>
          <p:cNvSpPr txBox="1">
            <a:spLocks noChangeArrowheads="1"/>
          </p:cNvSpPr>
          <p:nvPr/>
        </p:nvSpPr>
        <p:spPr bwMode="auto">
          <a:xfrm>
            <a:off x="7121862" y="5345414"/>
            <a:ext cx="1774825" cy="870569"/>
          </a:xfrm>
          <a:prstGeom prst="rect">
            <a:avLst/>
          </a:prstGeom>
          <a:noFill/>
          <a:ln>
            <a:noFill/>
          </a:ln>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solidFill>
                  <a:schemeClr val="tx1"/>
                </a:solidFill>
                <a:miter lim="800000"/>
                <a:headEnd/>
                <a:tailEnd/>
              </a14:hiddenLine>
            </a:ext>
          </a:extLst>
        </p:spPr>
        <p:txBody>
          <a:bodyPr lIns="91428" tIns="107987" rIns="91428" bIns="107987">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90000"/>
              </a:lnSpc>
              <a:spcBef>
                <a:spcPct val="3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ケアマネジャー</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lnSpc>
                <a:spcPct val="90000"/>
              </a:lnSpc>
              <a:spcBef>
                <a:spcPts val="12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介護事業者</a:t>
            </a:r>
          </a:p>
        </p:txBody>
      </p:sp>
      <p:sp>
        <p:nvSpPr>
          <p:cNvPr id="9" name="Text Box 18">
            <a:extLst>
              <a:ext uri="{FF2B5EF4-FFF2-40B4-BE49-F238E27FC236}">
                <a16:creationId xmlns="" xmlns:a16="http://schemas.microsoft.com/office/drawing/2014/main" id="{89FD546D-EF91-4998-8AB7-550339094F96}"/>
              </a:ext>
            </a:extLst>
          </p:cNvPr>
          <p:cNvSpPr txBox="1">
            <a:spLocks noChangeArrowheads="1"/>
          </p:cNvSpPr>
          <p:nvPr/>
        </p:nvSpPr>
        <p:spPr bwMode="auto">
          <a:xfrm>
            <a:off x="4851073" y="3746850"/>
            <a:ext cx="1081087" cy="4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000" b="1" dirty="0">
                <a:solidFill>
                  <a:srgbClr val="D74949"/>
                </a:solidFill>
                <a:latin typeface="BIZ UDPゴシック" panose="020B0400000000000000" pitchFamily="50" charset="-128"/>
                <a:ea typeface="BIZ UDPゴシック" panose="020B0400000000000000" pitchFamily="50" charset="-128"/>
                <a:cs typeface="Meiryo UI" pitchFamily="50" charset="-128"/>
              </a:rPr>
              <a:t>連携</a:t>
            </a:r>
          </a:p>
        </p:txBody>
      </p:sp>
      <p:sp>
        <p:nvSpPr>
          <p:cNvPr id="12" name="AutoShape 32">
            <a:extLst>
              <a:ext uri="{FF2B5EF4-FFF2-40B4-BE49-F238E27FC236}">
                <a16:creationId xmlns="" xmlns:a16="http://schemas.microsoft.com/office/drawing/2014/main" id="{F0FAE6B5-BC9C-41A9-9BA7-85F283009E6C}"/>
              </a:ext>
            </a:extLst>
          </p:cNvPr>
          <p:cNvSpPr>
            <a:spLocks noChangeArrowheads="1"/>
          </p:cNvSpPr>
          <p:nvPr/>
        </p:nvSpPr>
        <p:spPr bwMode="auto">
          <a:xfrm flipH="1">
            <a:off x="6153808" y="4704441"/>
            <a:ext cx="875498" cy="715963"/>
          </a:xfrm>
          <a:prstGeom prst="rightArrow">
            <a:avLst>
              <a:gd name="adj1" fmla="val 68278"/>
              <a:gd name="adj2" fmla="val 49004"/>
            </a:avLst>
          </a:prstGeom>
          <a:solidFill>
            <a:srgbClr val="00B0F0"/>
          </a:solidFill>
          <a:ln>
            <a:noFill/>
          </a:ln>
        </p:spPr>
        <p:txBody>
          <a:bodyPr wrap="none" lIns="82936" tIns="41468" rIns="82936" bIns="41468" anchor="ctr"/>
          <a:lstStyle/>
          <a:p>
            <a:pPr algn="ctr" defTabSz="908050" eaLnBrk="1" hangingPunct="1">
              <a:lnSpc>
                <a:spcPct val="110000"/>
              </a:lnSpc>
            </a:pP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itchFamily="50" charset="-128"/>
              </a:rPr>
              <a:t>支援</a:t>
            </a:r>
          </a:p>
        </p:txBody>
      </p:sp>
      <p:sp>
        <p:nvSpPr>
          <p:cNvPr id="13" name="Text Box 8">
            <a:extLst>
              <a:ext uri="{FF2B5EF4-FFF2-40B4-BE49-F238E27FC236}">
                <a16:creationId xmlns="" xmlns:a16="http://schemas.microsoft.com/office/drawing/2014/main" id="{9DA5C2C5-564F-4EE6-839B-971D31A3E424}"/>
              </a:ext>
            </a:extLst>
          </p:cNvPr>
          <p:cNvSpPr txBox="1">
            <a:spLocks noChangeArrowheads="1"/>
          </p:cNvSpPr>
          <p:nvPr/>
        </p:nvSpPr>
        <p:spPr bwMode="auto">
          <a:xfrm>
            <a:off x="6129840" y="2228545"/>
            <a:ext cx="1511300" cy="48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70000"/>
              </a:lnSpc>
              <a:spcBef>
                <a:spcPct val="50000"/>
              </a:spcBef>
            </a:pPr>
            <a:r>
              <a:rPr lang="ja-JP" altLang="en-US" sz="1600" b="1" dirty="0">
                <a:solidFill>
                  <a:schemeClr val="bg2"/>
                </a:solidFill>
                <a:latin typeface="BIZ UDPゴシック" panose="020B0400000000000000" pitchFamily="50" charset="-128"/>
                <a:ea typeface="BIZ UDPゴシック" panose="020B0400000000000000" pitchFamily="50" charset="-128"/>
                <a:cs typeface="Meiryo UI" pitchFamily="50" charset="-128"/>
              </a:rPr>
              <a:t>相談・</a:t>
            </a:r>
          </a:p>
          <a:p>
            <a:pPr algn="ctr" eaLnBrk="1" hangingPunct="1">
              <a:lnSpc>
                <a:spcPct val="90000"/>
              </a:lnSpc>
            </a:pPr>
            <a:r>
              <a:rPr lang="ja-JP" altLang="en-US" sz="1600" b="1" dirty="0">
                <a:solidFill>
                  <a:schemeClr val="bg2"/>
                </a:solidFill>
                <a:latin typeface="BIZ UDPゴシック" panose="020B0400000000000000" pitchFamily="50" charset="-128"/>
                <a:ea typeface="BIZ UDPゴシック" panose="020B0400000000000000" pitchFamily="50" charset="-128"/>
                <a:cs typeface="Meiryo UI" pitchFamily="50" charset="-128"/>
              </a:rPr>
              <a:t>助言</a:t>
            </a:r>
          </a:p>
        </p:txBody>
      </p:sp>
      <p:sp>
        <p:nvSpPr>
          <p:cNvPr id="44" name="正方形/長方形 43">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 xmlns:a16="http://schemas.microsoft.com/office/drawing/2014/main" id="{012CAE00-0672-437D-9493-342095332CE1}"/>
              </a:ext>
            </a:extLst>
          </p:cNvPr>
          <p:cNvSpPr/>
          <p:nvPr/>
        </p:nvSpPr>
        <p:spPr>
          <a:xfrm>
            <a:off x="116958" y="126305"/>
            <a:ext cx="8919255" cy="492443"/>
          </a:xfrm>
          <a:prstGeom prst="rect">
            <a:avLst/>
          </a:prstGeom>
        </p:spPr>
        <p:txBody>
          <a:bodyPr wrap="square">
            <a:spAutoFit/>
          </a:bodyPr>
          <a:lstStyle/>
          <a:p>
            <a:pPr algn="ctr"/>
            <a:r>
              <a:rPr lang="ja-JP" altLang="en-US" sz="2600" b="1" dirty="0">
                <a:solidFill>
                  <a:schemeClr val="bg1"/>
                </a:solidFill>
                <a:latin typeface="BIZ UDPゴシック" panose="020B0400000000000000" pitchFamily="50" charset="-128"/>
                <a:ea typeface="BIZ UDPゴシック" panose="020B0400000000000000" pitchFamily="50" charset="-128"/>
              </a:rPr>
              <a:t>かかりつけ医が参画した 早期からの認知症高齢者支援体制</a:t>
            </a:r>
          </a:p>
        </p:txBody>
      </p:sp>
      <p:sp>
        <p:nvSpPr>
          <p:cNvPr id="46" name="テキスト ボックス 45">
            <a:extLst>
              <a:ext uri="{FF2B5EF4-FFF2-40B4-BE49-F238E27FC236}">
                <a16:creationId xmlns="" xmlns:a16="http://schemas.microsoft.com/office/drawing/2014/main" id="{7D8B5EAB-D574-4DF2-A8FE-C7DCFE28274A}"/>
              </a:ext>
            </a:extLst>
          </p:cNvPr>
          <p:cNvSpPr txBox="1"/>
          <p:nvPr/>
        </p:nvSpPr>
        <p:spPr>
          <a:xfrm>
            <a:off x="0" y="734320"/>
            <a:ext cx="1154545"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16〕</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08096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bwMode="auto">
          <a:xfrm>
            <a:off x="835152" y="2929845"/>
            <a:ext cx="7741920" cy="3393110"/>
          </a:xfrm>
          <a:prstGeom prst="ellipse">
            <a:avLst/>
          </a:prstGeom>
          <a:gradFill flip="none" rotWithShape="1">
            <a:gsLst>
              <a:gs pos="37000">
                <a:srgbClr val="789C36"/>
              </a:gs>
              <a:gs pos="88000">
                <a:srgbClr val="D5E6C8"/>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53" name="正方形/長方形 52"/>
          <p:cNvSpPr/>
          <p:nvPr/>
        </p:nvSpPr>
        <p:spPr>
          <a:xfrm>
            <a:off x="5867400" y="438151"/>
            <a:ext cx="3276600" cy="199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402" tIns="42201" rIns="84402" bIns="42201" anchor="ctr"/>
          <a:lstStyle/>
          <a:p>
            <a:pPr algn="ctr" defTabSz="843829" eaLnBrk="1" fontAlgn="auto" hangingPunct="1">
              <a:spcBef>
                <a:spcPts val="0"/>
              </a:spcBef>
              <a:spcAft>
                <a:spcPts val="0"/>
              </a:spcAft>
              <a:defRPr/>
            </a:pPr>
            <a:r>
              <a:rPr lang="en-US" altLang="ja-JP" sz="10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【24</a:t>
            </a:r>
            <a:r>
              <a:rPr lang="ja-JP" altLang="en-US" sz="10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年度要求額　：１８０４百万円　</a:t>
            </a:r>
            <a:r>
              <a:rPr lang="en-US" altLang="ja-JP" sz="10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24891" y="118933"/>
            <a:ext cx="8762335" cy="492443"/>
          </a:xfrm>
          <a:prstGeom prst="rect">
            <a:avLst/>
          </a:prstGeom>
        </p:spPr>
        <p:txBody>
          <a:bodyPr wrap="none">
            <a:spAutoFit/>
          </a:bodyPr>
          <a:lstStyle/>
          <a:p>
            <a:pPr algn="ctr" defTabSz="843829" eaLnBrk="1" fontAlgn="auto" hangingPunct="1">
              <a:spcBef>
                <a:spcPts val="0"/>
              </a:spcBef>
              <a:spcAft>
                <a:spcPts val="0"/>
              </a:spcAft>
              <a:defRPr/>
            </a:pPr>
            <a:r>
              <a:rPr lang="ja-JP" altLang="en-US" sz="2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地域包括ケアシステムにおける  在宅医療・介護連携の推進</a:t>
            </a:r>
          </a:p>
        </p:txBody>
      </p:sp>
      <p:sp>
        <p:nvSpPr>
          <p:cNvPr id="2" name="角丸四角形 1"/>
          <p:cNvSpPr/>
          <p:nvPr/>
        </p:nvSpPr>
        <p:spPr bwMode="auto">
          <a:xfrm>
            <a:off x="2408782" y="1018067"/>
            <a:ext cx="4386465" cy="1428419"/>
          </a:xfrm>
          <a:prstGeom prst="roundRect">
            <a:avLst>
              <a:gd name="adj" fmla="val 50000"/>
            </a:avLst>
          </a:prstGeom>
          <a:solidFill>
            <a:schemeClr val="accent1">
              <a:lumMod val="50000"/>
              <a:alpha val="2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7" name="テキスト ボックス 6">
            <a:extLst>
              <a:ext uri="{FF2B5EF4-FFF2-40B4-BE49-F238E27FC236}">
                <a16:creationId xmlns="" xmlns:a16="http://schemas.microsoft.com/office/drawing/2014/main" id="{4872425B-E57D-4346-A6CF-A82F02256776}"/>
              </a:ext>
            </a:extLst>
          </p:cNvPr>
          <p:cNvSpPr txBox="1"/>
          <p:nvPr/>
        </p:nvSpPr>
        <p:spPr>
          <a:xfrm>
            <a:off x="3902562" y="1056531"/>
            <a:ext cx="1464050" cy="400110"/>
          </a:xfrm>
          <a:prstGeom prst="rect">
            <a:avLst/>
          </a:prstGeom>
          <a:noFill/>
        </p:spPr>
        <p:txBody>
          <a:bodyPr wrap="square">
            <a:spAutoFit/>
          </a:bodyPr>
          <a:lstStyle/>
          <a:p>
            <a:pPr algn="ctr" defTabSz="844083"/>
            <a:r>
              <a:rPr lang="ja-JP" altLang="en-US" sz="2000" b="1" dirty="0">
                <a:latin typeface="BIZ UDPゴシック" panose="020B0400000000000000" pitchFamily="50" charset="-128"/>
                <a:ea typeface="BIZ UDPゴシック" panose="020B0400000000000000" pitchFamily="50" charset="-128"/>
              </a:rPr>
              <a:t>市町村</a:t>
            </a:r>
            <a:endParaRPr lang="en-US" altLang="ja-JP" sz="2000" b="1"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 xmlns:a16="http://schemas.microsoft.com/office/drawing/2014/main" id="{4872425B-E57D-4346-A6CF-A82F02256776}"/>
              </a:ext>
            </a:extLst>
          </p:cNvPr>
          <p:cNvSpPr txBox="1"/>
          <p:nvPr/>
        </p:nvSpPr>
        <p:spPr>
          <a:xfrm>
            <a:off x="5184103" y="1120092"/>
            <a:ext cx="1531377" cy="540779"/>
          </a:xfrm>
          <a:prstGeom prst="rect">
            <a:avLst/>
          </a:prstGeom>
          <a:noFill/>
        </p:spPr>
        <p:txBody>
          <a:bodyPr wrap="square">
            <a:noAutofit/>
          </a:bodyPr>
          <a:lstStyle/>
          <a:p>
            <a:pPr algn="ctr" defTabSz="844083"/>
            <a:r>
              <a:rPr lang="ja-JP" altLang="en-US" sz="1600" b="1" dirty="0">
                <a:latin typeface="BIZ UDPゴシック" panose="020B0400000000000000" pitchFamily="50" charset="-128"/>
                <a:ea typeface="BIZ UDPゴシック" panose="020B0400000000000000" pitchFamily="50" charset="-128"/>
              </a:rPr>
              <a:t>地域包括支援</a:t>
            </a:r>
            <a:endParaRPr lang="en-US" altLang="ja-JP" sz="1600" b="1" dirty="0">
              <a:latin typeface="BIZ UDPゴシック" panose="020B0400000000000000" pitchFamily="50" charset="-128"/>
              <a:ea typeface="BIZ UDPゴシック" panose="020B0400000000000000" pitchFamily="50" charset="-128"/>
            </a:endParaRPr>
          </a:p>
          <a:p>
            <a:pPr algn="ctr" defTabSz="844083"/>
            <a:r>
              <a:rPr lang="ja-JP" altLang="en-US" sz="1600" b="1" dirty="0">
                <a:latin typeface="BIZ UDPゴシック" panose="020B0400000000000000" pitchFamily="50" charset="-128"/>
                <a:ea typeface="BIZ UDPゴシック" panose="020B0400000000000000" pitchFamily="50" charset="-128"/>
              </a:rPr>
              <a:t>センター</a:t>
            </a:r>
            <a:endParaRPr lang="en-US" altLang="ja-JP" sz="16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 xmlns:a16="http://schemas.microsoft.com/office/drawing/2014/main" id="{4872425B-E57D-4346-A6CF-A82F02256776}"/>
              </a:ext>
            </a:extLst>
          </p:cNvPr>
          <p:cNvSpPr txBox="1"/>
          <p:nvPr/>
        </p:nvSpPr>
        <p:spPr>
          <a:xfrm>
            <a:off x="82006" y="1193910"/>
            <a:ext cx="3953377" cy="813825"/>
          </a:xfrm>
          <a:prstGeom prst="rect">
            <a:avLst/>
          </a:prstGeom>
          <a:noFill/>
        </p:spPr>
        <p:txBody>
          <a:bodyPr wrap="square">
            <a:noAutofit/>
          </a:bodyPr>
          <a:lstStyle/>
          <a:p>
            <a:pPr algn="ctr" defTabSz="844083">
              <a:lnSpc>
                <a:spcPts val="1800"/>
              </a:lnSpc>
            </a:pPr>
            <a:r>
              <a:rPr lang="ja-JP" altLang="en-US" sz="1600" b="1" dirty="0">
                <a:latin typeface="BIZ UDPゴシック" panose="020B0400000000000000" pitchFamily="50" charset="-128"/>
                <a:ea typeface="BIZ UDPゴシック" panose="020B0400000000000000" pitchFamily="50" charset="-128"/>
              </a:rPr>
              <a:t>在宅医療・介護連携支援に関する相談窓口</a:t>
            </a:r>
            <a:endParaRPr lang="en-US" altLang="ja-JP" sz="1600" b="1" dirty="0">
              <a:latin typeface="BIZ UDPゴシック" panose="020B0400000000000000" pitchFamily="50" charset="-128"/>
              <a:ea typeface="BIZ UDPゴシック" panose="020B0400000000000000" pitchFamily="50" charset="-128"/>
            </a:endParaRPr>
          </a:p>
          <a:p>
            <a:pPr algn="ctr" defTabSz="844083">
              <a:lnSpc>
                <a:spcPts val="1800"/>
              </a:lnSpc>
            </a:pPr>
            <a:r>
              <a:rPr lang="ja-JP" altLang="en-US" sz="1600" b="1" dirty="0">
                <a:latin typeface="BIZ UDPゴシック" panose="020B0400000000000000" pitchFamily="50" charset="-128"/>
                <a:ea typeface="BIZ UDPゴシック" panose="020B0400000000000000" pitchFamily="50" charset="-128"/>
              </a:rPr>
              <a:t>（郡市区医師会等）</a:t>
            </a:r>
            <a:endParaRPr lang="en-US" altLang="ja-JP" sz="1600" b="1" dirty="0">
              <a:latin typeface="BIZ UDPゴシック" panose="020B0400000000000000" pitchFamily="50" charset="-128"/>
              <a:ea typeface="BIZ UDPゴシック" panose="020B0400000000000000" pitchFamily="50" charset="-128"/>
            </a:endParaRPr>
          </a:p>
        </p:txBody>
      </p:sp>
      <p:pic>
        <p:nvPicPr>
          <p:cNvPr id="14" name="Picture 12" descr="C:\Users\ARNAS\Desktop\MC9000791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6119" y="1686368"/>
            <a:ext cx="1073081" cy="62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C:\Users\ARNAS\Desktop\MC900079127.WMF"/>
          <p:cNvPicPr>
            <a:picLocks noChangeAspect="1" noChangeArrowheads="1"/>
          </p:cNvPicPr>
          <p:nvPr/>
        </p:nvPicPr>
        <p:blipFill>
          <a:blip r:embed="rId3" cstate="print">
            <a:duotone>
              <a:prstClr val="black"/>
              <a:schemeClr val="accent4">
                <a:lumMod val="75000"/>
                <a:tint val="45000"/>
                <a:satMod val="400000"/>
              </a:schemeClr>
            </a:duotone>
          </a:blip>
          <a:srcRect/>
          <a:stretch>
            <a:fillRect/>
          </a:stretch>
        </p:blipFill>
        <p:spPr bwMode="auto">
          <a:xfrm flipH="1">
            <a:off x="2944812" y="1615861"/>
            <a:ext cx="736192" cy="663554"/>
          </a:xfrm>
          <a:prstGeom prst="rect">
            <a:avLst/>
          </a:prstGeom>
          <a:noFill/>
          <a:ln w="9525">
            <a:noFill/>
            <a:miter lim="800000"/>
            <a:headEnd/>
            <a:tailEnd/>
          </a:ln>
        </p:spPr>
      </p:pic>
      <p:sp>
        <p:nvSpPr>
          <p:cNvPr id="3" name="左右矢印 2"/>
          <p:cNvSpPr/>
          <p:nvPr/>
        </p:nvSpPr>
        <p:spPr bwMode="auto">
          <a:xfrm>
            <a:off x="3997618" y="1634486"/>
            <a:ext cx="1233327" cy="659889"/>
          </a:xfrm>
          <a:prstGeom prst="leftRightArrow">
            <a:avLst>
              <a:gd name="adj1" fmla="val 57390"/>
              <a:gd name="adj2" fmla="val 44457"/>
            </a:avLst>
          </a:prstGeom>
          <a:solidFill>
            <a:srgbClr val="789C3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6" name="テキスト ボックス 15">
            <a:extLst>
              <a:ext uri="{FF2B5EF4-FFF2-40B4-BE49-F238E27FC236}">
                <a16:creationId xmlns="" xmlns:a16="http://schemas.microsoft.com/office/drawing/2014/main" id="{4872425B-E57D-4346-A6CF-A82F02256776}"/>
              </a:ext>
            </a:extLst>
          </p:cNvPr>
          <p:cNvSpPr txBox="1"/>
          <p:nvPr/>
        </p:nvSpPr>
        <p:spPr>
          <a:xfrm>
            <a:off x="3873587" y="1758013"/>
            <a:ext cx="1464050" cy="400110"/>
          </a:xfrm>
          <a:prstGeom prst="rect">
            <a:avLst/>
          </a:prstGeom>
          <a:noFill/>
        </p:spPr>
        <p:txBody>
          <a:bodyPr wrap="square">
            <a:noAutofit/>
          </a:bodyPr>
          <a:lstStyle/>
          <a:p>
            <a:pPr algn="ctr" defTabSz="844083"/>
            <a:r>
              <a:rPr lang="ja-JP" altLang="en-US" sz="1800" b="1" dirty="0">
                <a:solidFill>
                  <a:schemeClr val="bg1"/>
                </a:solidFill>
                <a:latin typeface="BIZ UDPゴシック" panose="020B0400000000000000" pitchFamily="50" charset="-128"/>
                <a:ea typeface="BIZ UDPゴシック" panose="020B0400000000000000" pitchFamily="50" charset="-128"/>
              </a:rPr>
              <a:t>連携</a:t>
            </a:r>
            <a:endParaRPr lang="en-US" altLang="ja-JP" sz="1800" b="1" dirty="0">
              <a:solidFill>
                <a:schemeClr val="bg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 xmlns:a16="http://schemas.microsoft.com/office/drawing/2014/main" id="{4872425B-E57D-4346-A6CF-A82F02256776}"/>
              </a:ext>
            </a:extLst>
          </p:cNvPr>
          <p:cNvSpPr txBox="1"/>
          <p:nvPr/>
        </p:nvSpPr>
        <p:spPr>
          <a:xfrm>
            <a:off x="575158" y="1747316"/>
            <a:ext cx="2325413" cy="478209"/>
          </a:xfrm>
          <a:prstGeom prst="rect">
            <a:avLst/>
          </a:prstGeom>
          <a:noFill/>
        </p:spPr>
        <p:txBody>
          <a:bodyPr wrap="square">
            <a:noAutofit/>
          </a:bodyPr>
          <a:lstStyle/>
          <a:p>
            <a:pPr defTabSz="844083"/>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市区町村役場、地域包括支援</a:t>
            </a:r>
            <a:endParaRPr lang="en-US" altLang="ja-JP" sz="1200" b="1" dirty="0">
              <a:latin typeface="BIZ UDPゴシック" panose="020B0400000000000000" pitchFamily="50" charset="-128"/>
              <a:ea typeface="BIZ UDPゴシック" panose="020B0400000000000000" pitchFamily="50" charset="-128"/>
            </a:endParaRPr>
          </a:p>
          <a:p>
            <a:pPr defTabSz="844083"/>
            <a:r>
              <a:rPr lang="ja-JP" altLang="en-US" sz="1200" b="1" dirty="0">
                <a:latin typeface="BIZ UDPゴシック" panose="020B0400000000000000" pitchFamily="50" charset="-128"/>
                <a:ea typeface="BIZ UDPゴシック" panose="020B0400000000000000" pitchFamily="50" charset="-128"/>
              </a:rPr>
              <a:t>   センターに設置することも可</a:t>
            </a:r>
            <a:endParaRPr lang="en-US" altLang="ja-JP" sz="1200" b="1" dirty="0">
              <a:latin typeface="BIZ UDPゴシック" panose="020B0400000000000000" pitchFamily="50" charset="-128"/>
              <a:ea typeface="BIZ UDPゴシック" panose="020B0400000000000000" pitchFamily="50" charset="-128"/>
            </a:endParaRPr>
          </a:p>
        </p:txBody>
      </p:sp>
      <p:sp>
        <p:nvSpPr>
          <p:cNvPr id="4" name="二等辺三角形 3"/>
          <p:cNvSpPr/>
          <p:nvPr/>
        </p:nvSpPr>
        <p:spPr bwMode="auto">
          <a:xfrm flipV="1">
            <a:off x="3474720" y="2550056"/>
            <a:ext cx="2303902" cy="539367"/>
          </a:xfrm>
          <a:prstGeom prst="triangle">
            <a:avLst/>
          </a:prstGeom>
          <a:solidFill>
            <a:schemeClr val="accent5">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8" name="テキスト ボックス 17">
            <a:extLst>
              <a:ext uri="{FF2B5EF4-FFF2-40B4-BE49-F238E27FC236}">
                <a16:creationId xmlns="" xmlns:a16="http://schemas.microsoft.com/office/drawing/2014/main" id="{4872425B-E57D-4346-A6CF-A82F02256776}"/>
              </a:ext>
            </a:extLst>
          </p:cNvPr>
          <p:cNvSpPr txBox="1"/>
          <p:nvPr/>
        </p:nvSpPr>
        <p:spPr>
          <a:xfrm>
            <a:off x="3689646" y="2532086"/>
            <a:ext cx="1947960" cy="552476"/>
          </a:xfrm>
          <a:prstGeom prst="rect">
            <a:avLst/>
          </a:prstGeom>
          <a:noFill/>
        </p:spPr>
        <p:txBody>
          <a:bodyPr wrap="square">
            <a:noAutofit/>
          </a:bodyPr>
          <a:lstStyle/>
          <a:p>
            <a:pPr algn="ctr" defTabSz="844083"/>
            <a:r>
              <a:rPr lang="ja-JP" altLang="en-US" sz="1400" b="1" dirty="0">
                <a:latin typeface="BIZ UDPゴシック" panose="020B0400000000000000" pitchFamily="50" charset="-128"/>
                <a:ea typeface="BIZ UDPゴシック" panose="020B0400000000000000" pitchFamily="50" charset="-128"/>
              </a:rPr>
              <a:t>関係機関の連携</a:t>
            </a:r>
            <a:endParaRPr lang="en-US" altLang="ja-JP" sz="1400" b="1" dirty="0">
              <a:latin typeface="BIZ UDPゴシック" panose="020B0400000000000000" pitchFamily="50" charset="-128"/>
              <a:ea typeface="BIZ UDPゴシック" panose="020B0400000000000000" pitchFamily="50" charset="-128"/>
            </a:endParaRPr>
          </a:p>
          <a:p>
            <a:pPr algn="ctr" defTabSz="844083"/>
            <a:r>
              <a:rPr lang="ja-JP" altLang="en-US" sz="1400" b="1" dirty="0">
                <a:latin typeface="BIZ UDPゴシック" panose="020B0400000000000000" pitchFamily="50" charset="-128"/>
                <a:ea typeface="BIZ UDPゴシック" panose="020B0400000000000000" pitchFamily="50" charset="-128"/>
              </a:rPr>
              <a:t>体制の構築支援</a:t>
            </a:r>
            <a:endParaRPr lang="en-US" altLang="ja-JP" sz="1400" b="1" dirty="0">
              <a:latin typeface="BIZ UDPゴシック" panose="020B0400000000000000" pitchFamily="50" charset="-128"/>
              <a:ea typeface="BIZ UDPゴシック" panose="020B0400000000000000" pitchFamily="50" charset="-128"/>
            </a:endParaRPr>
          </a:p>
        </p:txBody>
      </p:sp>
      <p:sp>
        <p:nvSpPr>
          <p:cNvPr id="20" name="円/楕円 19"/>
          <p:cNvSpPr/>
          <p:nvPr/>
        </p:nvSpPr>
        <p:spPr bwMode="auto">
          <a:xfrm>
            <a:off x="1463040" y="3391444"/>
            <a:ext cx="6486144" cy="2446706"/>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1" name="円/楕円 20"/>
          <p:cNvSpPr/>
          <p:nvPr/>
        </p:nvSpPr>
        <p:spPr bwMode="auto">
          <a:xfrm>
            <a:off x="3334982" y="3757930"/>
            <a:ext cx="2503242" cy="1030239"/>
          </a:xfrm>
          <a:prstGeom prst="ellipse">
            <a:avLst/>
          </a:prstGeom>
          <a:solidFill>
            <a:schemeClr val="bg1"/>
          </a:solidFill>
          <a:ln w="635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pic>
        <p:nvPicPr>
          <p:cNvPr id="23" name="Picture 145" descr="E:\JPEG\IP08_K\IP08_K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1389" y="3436707"/>
            <a:ext cx="834700" cy="71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5" descr="C:\Users\ARNAS\Desktop\MC900151245.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5532" y="4183793"/>
            <a:ext cx="1061161" cy="55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テキスト ボックス 23">
            <a:extLst>
              <a:ext uri="{FF2B5EF4-FFF2-40B4-BE49-F238E27FC236}">
                <a16:creationId xmlns="" xmlns:a16="http://schemas.microsoft.com/office/drawing/2014/main" id="{4872425B-E57D-4346-A6CF-A82F02256776}"/>
              </a:ext>
            </a:extLst>
          </p:cNvPr>
          <p:cNvSpPr txBox="1"/>
          <p:nvPr/>
        </p:nvSpPr>
        <p:spPr>
          <a:xfrm>
            <a:off x="3427794" y="4178629"/>
            <a:ext cx="1539591" cy="552476"/>
          </a:xfrm>
          <a:prstGeom prst="rect">
            <a:avLst/>
          </a:prstGeom>
          <a:noFill/>
        </p:spPr>
        <p:txBody>
          <a:bodyPr wrap="square">
            <a:noAutofit/>
          </a:bodyPr>
          <a:lstStyle/>
          <a:p>
            <a:pPr algn="ctr" defTabSz="844083"/>
            <a:r>
              <a:rPr lang="ja-JP" altLang="en-US" sz="1600" b="1" dirty="0">
                <a:latin typeface="BIZ UDPゴシック" panose="020B0400000000000000" pitchFamily="50" charset="-128"/>
                <a:ea typeface="BIZ UDPゴシック" panose="020B0400000000000000" pitchFamily="50" charset="-128"/>
              </a:rPr>
              <a:t>利用者・患者</a:t>
            </a:r>
            <a:endParaRPr lang="en-US" altLang="ja-JP" sz="1600" b="1"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 xmlns:a16="http://schemas.microsoft.com/office/drawing/2014/main" id="{4872425B-E57D-4346-A6CF-A82F02256776}"/>
              </a:ext>
            </a:extLst>
          </p:cNvPr>
          <p:cNvSpPr txBox="1"/>
          <p:nvPr/>
        </p:nvSpPr>
        <p:spPr>
          <a:xfrm>
            <a:off x="6735220" y="3267677"/>
            <a:ext cx="1912158" cy="655563"/>
          </a:xfrm>
          <a:prstGeom prst="rect">
            <a:avLst/>
          </a:prstGeom>
          <a:noFill/>
        </p:spPr>
        <p:txBody>
          <a:bodyPr wrap="square">
            <a:noAutofit/>
          </a:bodyPr>
          <a:lstStyle/>
          <a:p>
            <a:pPr algn="ctr" defTabSz="844083"/>
            <a:r>
              <a:rPr lang="ja-JP" altLang="en-US" sz="1600" b="1" dirty="0">
                <a:latin typeface="BIZ UDPゴシック" panose="020B0400000000000000" pitchFamily="50" charset="-128"/>
                <a:ea typeface="BIZ UDPゴシック" panose="020B0400000000000000" pitchFamily="50" charset="-128"/>
              </a:rPr>
              <a:t>介護サービス</a:t>
            </a:r>
            <a:endParaRPr lang="en-US" altLang="ja-JP" sz="1600" b="1" dirty="0">
              <a:latin typeface="BIZ UDPゴシック" panose="020B0400000000000000" pitchFamily="50" charset="-128"/>
              <a:ea typeface="BIZ UDPゴシック" panose="020B0400000000000000" pitchFamily="50" charset="-128"/>
            </a:endParaRPr>
          </a:p>
          <a:p>
            <a:pPr algn="ctr" defTabSz="844083"/>
            <a:r>
              <a:rPr lang="ja-JP" altLang="en-US" sz="1600" b="1" dirty="0">
                <a:latin typeface="BIZ UDPゴシック" panose="020B0400000000000000" pitchFamily="50" charset="-128"/>
                <a:ea typeface="BIZ UDPゴシック" panose="020B0400000000000000" pitchFamily="50" charset="-128"/>
              </a:rPr>
              <a:t>事業所</a:t>
            </a:r>
            <a:endParaRPr lang="en-US" altLang="ja-JP" sz="1600" b="1"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 xmlns:a16="http://schemas.microsoft.com/office/drawing/2014/main" id="{4872425B-E57D-4346-A6CF-A82F02256776}"/>
              </a:ext>
            </a:extLst>
          </p:cNvPr>
          <p:cNvSpPr txBox="1"/>
          <p:nvPr/>
        </p:nvSpPr>
        <p:spPr>
          <a:xfrm>
            <a:off x="6535326" y="5170941"/>
            <a:ext cx="1912158" cy="655563"/>
          </a:xfrm>
          <a:prstGeom prst="rect">
            <a:avLst/>
          </a:prstGeom>
          <a:noFill/>
        </p:spPr>
        <p:txBody>
          <a:bodyPr wrap="square">
            <a:noAutofit/>
          </a:bodyPr>
          <a:lstStyle/>
          <a:p>
            <a:pPr algn="ctr" defTabSz="844083"/>
            <a:r>
              <a:rPr lang="ja-JP" altLang="en-US" sz="1600" b="1" dirty="0">
                <a:latin typeface="BIZ UDPゴシック" panose="020B0400000000000000" pitchFamily="50" charset="-128"/>
                <a:ea typeface="BIZ UDPゴシック" panose="020B0400000000000000" pitchFamily="50" charset="-128"/>
              </a:rPr>
              <a:t>訪問看護事業所</a:t>
            </a:r>
            <a:endParaRPr lang="en-US" altLang="ja-JP" sz="1600" b="1" dirty="0">
              <a:latin typeface="BIZ UDPゴシック" panose="020B0400000000000000" pitchFamily="50" charset="-128"/>
              <a:ea typeface="BIZ UDPゴシック" panose="020B0400000000000000" pitchFamily="50" charset="-128"/>
            </a:endParaRPr>
          </a:p>
          <a:p>
            <a:pPr algn="ctr" defTabSz="844083"/>
            <a:r>
              <a:rPr lang="ja-JP" altLang="en-US" sz="1600" b="1" dirty="0">
                <a:latin typeface="BIZ UDPゴシック" panose="020B0400000000000000" pitchFamily="50" charset="-128"/>
                <a:ea typeface="BIZ UDPゴシック" panose="020B0400000000000000" pitchFamily="50" charset="-128"/>
              </a:rPr>
              <a:t>薬局</a:t>
            </a:r>
            <a:endParaRPr lang="en-US" altLang="ja-JP" sz="16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 xmlns:a16="http://schemas.microsoft.com/office/drawing/2014/main" id="{4872425B-E57D-4346-A6CF-A82F02256776}"/>
              </a:ext>
            </a:extLst>
          </p:cNvPr>
          <p:cNvSpPr txBox="1"/>
          <p:nvPr/>
        </p:nvSpPr>
        <p:spPr>
          <a:xfrm>
            <a:off x="433553" y="5551475"/>
            <a:ext cx="2461857" cy="655563"/>
          </a:xfrm>
          <a:prstGeom prst="rect">
            <a:avLst/>
          </a:prstGeom>
          <a:noFill/>
        </p:spPr>
        <p:txBody>
          <a:bodyPr wrap="square">
            <a:noAutofit/>
          </a:bodyPr>
          <a:lstStyle/>
          <a:p>
            <a:pPr algn="ctr" defTabSz="844083"/>
            <a:r>
              <a:rPr lang="ja-JP" altLang="en-US" sz="1600" b="1" dirty="0">
                <a:latin typeface="BIZ UDPゴシック" panose="020B0400000000000000" pitchFamily="50" charset="-128"/>
                <a:ea typeface="BIZ UDPゴシック" panose="020B0400000000000000" pitchFamily="50" charset="-128"/>
              </a:rPr>
              <a:t>病院・在宅療養支援病院・診療所（有床診療所）等</a:t>
            </a:r>
            <a:endParaRPr lang="en-US" altLang="ja-JP" sz="1600" b="1"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 xmlns:a16="http://schemas.microsoft.com/office/drawing/2014/main" id="{4872425B-E57D-4346-A6CF-A82F02256776}"/>
              </a:ext>
            </a:extLst>
          </p:cNvPr>
          <p:cNvSpPr txBox="1"/>
          <p:nvPr/>
        </p:nvSpPr>
        <p:spPr>
          <a:xfrm>
            <a:off x="101726" y="4034350"/>
            <a:ext cx="2871648" cy="655563"/>
          </a:xfrm>
          <a:prstGeom prst="rect">
            <a:avLst/>
          </a:prstGeom>
          <a:noFill/>
        </p:spPr>
        <p:txBody>
          <a:bodyPr wrap="square">
            <a:noAutofit/>
          </a:bodyPr>
          <a:lstStyle/>
          <a:p>
            <a:pPr algn="ctr" defTabSz="844083"/>
            <a:r>
              <a:rPr lang="ja-JP" altLang="en-US" sz="1600" b="1" dirty="0">
                <a:latin typeface="BIZ UDPゴシック" panose="020B0400000000000000" pitchFamily="50" charset="-128"/>
                <a:ea typeface="BIZ UDPゴシック" panose="020B0400000000000000" pitchFamily="50" charset="-128"/>
              </a:rPr>
              <a:t>診療所・在宅療養支援診療所・</a:t>
            </a:r>
            <a:endParaRPr lang="en-US" altLang="ja-JP" sz="1600" b="1" dirty="0">
              <a:latin typeface="BIZ UDPゴシック" panose="020B0400000000000000" pitchFamily="50" charset="-128"/>
              <a:ea typeface="BIZ UDPゴシック" panose="020B0400000000000000" pitchFamily="50" charset="-128"/>
            </a:endParaRPr>
          </a:p>
          <a:p>
            <a:pPr algn="ctr" defTabSz="844083"/>
            <a:r>
              <a:rPr lang="ja-JP" altLang="en-US" sz="1600" b="1" dirty="0">
                <a:latin typeface="BIZ UDPゴシック" panose="020B0400000000000000" pitchFamily="50" charset="-128"/>
                <a:ea typeface="BIZ UDPゴシック" panose="020B0400000000000000" pitchFamily="50" charset="-128"/>
              </a:rPr>
              <a:t>歯科診療所等</a:t>
            </a:r>
            <a:endParaRPr lang="en-US" altLang="ja-JP" sz="1600" b="1" dirty="0">
              <a:latin typeface="BIZ UDPゴシック" panose="020B0400000000000000" pitchFamily="50" charset="-128"/>
              <a:ea typeface="BIZ UDPゴシック" panose="020B0400000000000000" pitchFamily="50" charset="-128"/>
            </a:endParaRPr>
          </a:p>
        </p:txBody>
      </p:sp>
      <p:sp>
        <p:nvSpPr>
          <p:cNvPr id="6" name="四角形吹き出し 5"/>
          <p:cNvSpPr/>
          <p:nvPr/>
        </p:nvSpPr>
        <p:spPr bwMode="auto">
          <a:xfrm>
            <a:off x="239192" y="2546282"/>
            <a:ext cx="3204923" cy="807219"/>
          </a:xfrm>
          <a:prstGeom prst="wedgeRectCallout">
            <a:avLst>
              <a:gd name="adj1" fmla="val 60219"/>
              <a:gd name="adj2" fmla="val -30734"/>
            </a:avLst>
          </a:prstGeom>
          <a:solidFill>
            <a:srgbClr val="DA5800">
              <a:alpha val="98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9" name="テキスト ボックス 28"/>
          <p:cNvSpPr txBox="1"/>
          <p:nvPr/>
        </p:nvSpPr>
        <p:spPr>
          <a:xfrm>
            <a:off x="283266" y="2612376"/>
            <a:ext cx="3110728" cy="678776"/>
          </a:xfrm>
          <a:prstGeom prst="rect">
            <a:avLst/>
          </a:prstGeom>
          <a:solidFill>
            <a:schemeClr val="bg1"/>
          </a:solidFill>
          <a:ln>
            <a:noFill/>
          </a:ln>
        </p:spPr>
        <p:txBody>
          <a:bodyPr wrap="square">
            <a:spAutoFit/>
          </a:bodyPr>
          <a:lstStyle/>
          <a:p>
            <a:pPr marL="161196" indent="-161196" defTabSz="843829" eaLnBrk="1" fontAlgn="auto" hangingPunct="1">
              <a:lnSpc>
                <a:spcPts val="1600"/>
              </a:lnSpc>
              <a:spcBef>
                <a:spcPts val="0"/>
              </a:spcBef>
              <a:spcAft>
                <a:spcPts val="0"/>
              </a:spcAft>
              <a:defRPr/>
            </a:pPr>
            <a:r>
              <a:rPr lang="ja-JP" altLang="en-US" sz="1200"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rPr>
              <a:t>・地域の医療・介護関係者による会議の開催</a:t>
            </a:r>
            <a:endParaRPr lang="en-US" altLang="ja-JP" sz="1200"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marL="161196" indent="-161196" defTabSz="843829" eaLnBrk="1" fontAlgn="auto" hangingPunct="1">
              <a:lnSpc>
                <a:spcPts val="1600"/>
              </a:lnSpc>
              <a:spcBef>
                <a:spcPts val="0"/>
              </a:spcBef>
              <a:spcAft>
                <a:spcPts val="0"/>
              </a:spcAft>
              <a:defRPr/>
            </a:pPr>
            <a:r>
              <a:rPr lang="ja-JP" altLang="en-US" sz="1200"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rPr>
              <a:t>・在宅医療・介護連携に関する相談の受付</a:t>
            </a:r>
            <a:endParaRPr lang="en-US" altLang="ja-JP" sz="1200"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marL="161196" indent="-161196" defTabSz="843829" eaLnBrk="1" fontAlgn="auto" hangingPunct="1">
              <a:lnSpc>
                <a:spcPts val="1600"/>
              </a:lnSpc>
              <a:spcBef>
                <a:spcPts val="0"/>
              </a:spcBef>
              <a:spcAft>
                <a:spcPts val="0"/>
              </a:spcAft>
              <a:defRPr/>
            </a:pPr>
            <a:r>
              <a:rPr lang="ja-JP" altLang="en-US" sz="1200"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rPr>
              <a:t>・在宅医療・介護関係者の研修　等</a:t>
            </a:r>
            <a:endParaRPr lang="en-US" altLang="ja-JP" sz="1200"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pic>
        <p:nvPicPr>
          <p:cNvPr id="31" name="Picture 13" descr="C:\Users\ARNAS\Desktop\MC900079129.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4916" y="5586928"/>
            <a:ext cx="1316813" cy="78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7" descr="C:\Users\ARNAS\Desktop\MC900079135.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4092" y="3758231"/>
            <a:ext cx="1075383" cy="87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2" descr="C:\Users\ARNAS\Desktop\MC9000791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732969" y="5633318"/>
            <a:ext cx="924336" cy="54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7" descr="C:\Users\ARNAS\Desktop\MC900079135.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7382" y="4645991"/>
            <a:ext cx="1253096" cy="644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2" descr="C:\Users\ARNAS\Desktop\MC900079127.WMF"/>
          <p:cNvPicPr>
            <a:picLocks noChangeAspect="1" noChangeArrowheads="1"/>
          </p:cNvPicPr>
          <p:nvPr/>
        </p:nvPicPr>
        <p:blipFill>
          <a:blip r:embed="rId3" cstate="print">
            <a:duotone>
              <a:prstClr val="black"/>
              <a:schemeClr val="accent4">
                <a:lumMod val="75000"/>
                <a:tint val="45000"/>
                <a:satMod val="400000"/>
              </a:schemeClr>
            </a:duotone>
          </a:blip>
          <a:srcRect/>
          <a:stretch>
            <a:fillRect/>
          </a:stretch>
        </p:blipFill>
        <p:spPr bwMode="auto">
          <a:xfrm>
            <a:off x="2775670" y="5831464"/>
            <a:ext cx="1128728" cy="629225"/>
          </a:xfrm>
          <a:prstGeom prst="rect">
            <a:avLst/>
          </a:prstGeom>
          <a:noFill/>
          <a:ln w="9525">
            <a:noFill/>
            <a:miter lim="800000"/>
            <a:headEnd/>
            <a:tailEnd/>
          </a:ln>
        </p:spPr>
      </p:pic>
      <p:cxnSp>
        <p:nvCxnSpPr>
          <p:cNvPr id="30" name="直線矢印コネクタ 29"/>
          <p:cNvCxnSpPr/>
          <p:nvPr/>
        </p:nvCxnSpPr>
        <p:spPr bwMode="auto">
          <a:xfrm flipH="1">
            <a:off x="5946695" y="3798325"/>
            <a:ext cx="1042711" cy="397742"/>
          </a:xfrm>
          <a:prstGeom prst="straightConnector1">
            <a:avLst/>
          </a:prstGeom>
          <a:solidFill>
            <a:srgbClr val="FFFF99"/>
          </a:solidFill>
          <a:ln w="66675" cap="flat" cmpd="sng" algn="ctr">
            <a:solidFill>
              <a:srgbClr val="789C36"/>
            </a:solidFill>
            <a:prstDash val="solid"/>
            <a:round/>
            <a:headEnd type="none" w="med" len="med"/>
            <a:tailEnd type="arrow" w="med" len="sm"/>
          </a:ln>
          <a:effectLst/>
        </p:spPr>
      </p:cxnSp>
      <p:cxnSp>
        <p:nvCxnSpPr>
          <p:cNvPr id="39" name="直線矢印コネクタ 38"/>
          <p:cNvCxnSpPr/>
          <p:nvPr/>
        </p:nvCxnSpPr>
        <p:spPr bwMode="auto">
          <a:xfrm flipH="1" flipV="1">
            <a:off x="5962660" y="4702459"/>
            <a:ext cx="1031815" cy="396159"/>
          </a:xfrm>
          <a:prstGeom prst="straightConnector1">
            <a:avLst/>
          </a:prstGeom>
          <a:solidFill>
            <a:srgbClr val="FFFF99"/>
          </a:solidFill>
          <a:ln w="66675" cap="flat" cmpd="sng" algn="ctr">
            <a:solidFill>
              <a:srgbClr val="789C36"/>
            </a:solidFill>
            <a:prstDash val="solid"/>
            <a:round/>
            <a:headEnd type="none" w="med" len="med"/>
            <a:tailEnd type="arrow" w="med" len="sm"/>
          </a:ln>
          <a:effectLst/>
        </p:spPr>
      </p:cxnSp>
      <p:cxnSp>
        <p:nvCxnSpPr>
          <p:cNvPr id="40" name="直線矢印コネクタ 39"/>
          <p:cNvCxnSpPr/>
          <p:nvPr/>
        </p:nvCxnSpPr>
        <p:spPr bwMode="auto">
          <a:xfrm flipV="1">
            <a:off x="3393064" y="4803338"/>
            <a:ext cx="580054" cy="748174"/>
          </a:xfrm>
          <a:prstGeom prst="straightConnector1">
            <a:avLst/>
          </a:prstGeom>
          <a:solidFill>
            <a:srgbClr val="FFFF99"/>
          </a:solidFill>
          <a:ln w="66675" cap="flat" cmpd="sng" algn="ctr">
            <a:solidFill>
              <a:srgbClr val="789C36"/>
            </a:solidFill>
            <a:prstDash val="solid"/>
            <a:round/>
            <a:headEnd type="none" w="med" len="med"/>
            <a:tailEnd type="arrow" w="med" len="sm"/>
          </a:ln>
          <a:effectLst/>
        </p:spPr>
      </p:cxnSp>
      <p:cxnSp>
        <p:nvCxnSpPr>
          <p:cNvPr id="41" name="直線矢印コネクタ 40"/>
          <p:cNvCxnSpPr/>
          <p:nvPr/>
        </p:nvCxnSpPr>
        <p:spPr bwMode="auto">
          <a:xfrm flipV="1">
            <a:off x="1882878" y="4475004"/>
            <a:ext cx="1414131" cy="343334"/>
          </a:xfrm>
          <a:prstGeom prst="straightConnector1">
            <a:avLst/>
          </a:prstGeom>
          <a:solidFill>
            <a:srgbClr val="FFFF99"/>
          </a:solidFill>
          <a:ln w="66675" cap="flat" cmpd="sng" algn="ctr">
            <a:solidFill>
              <a:srgbClr val="789C36"/>
            </a:solidFill>
            <a:prstDash val="solid"/>
            <a:round/>
            <a:headEnd type="none" w="med" len="med"/>
            <a:tailEnd type="arrow" w="med" len="sm"/>
          </a:ln>
          <a:effectLst/>
        </p:spPr>
      </p:cxnSp>
      <p:sp>
        <p:nvSpPr>
          <p:cNvPr id="50" name="テキスト ボックス 49">
            <a:extLst>
              <a:ext uri="{FF2B5EF4-FFF2-40B4-BE49-F238E27FC236}">
                <a16:creationId xmlns="" xmlns:a16="http://schemas.microsoft.com/office/drawing/2014/main" id="{4872425B-E57D-4346-A6CF-A82F02256776}"/>
              </a:ext>
            </a:extLst>
          </p:cNvPr>
          <p:cNvSpPr txBox="1"/>
          <p:nvPr/>
        </p:nvSpPr>
        <p:spPr>
          <a:xfrm>
            <a:off x="5816822" y="3573815"/>
            <a:ext cx="1117913" cy="273338"/>
          </a:xfrm>
          <a:prstGeom prst="rect">
            <a:avLst/>
          </a:prstGeom>
          <a:noFill/>
        </p:spPr>
        <p:txBody>
          <a:bodyPr wrap="square">
            <a:noAutofit/>
          </a:bodyPr>
          <a:lstStyle/>
          <a:p>
            <a:pPr defTabSz="844083"/>
            <a:r>
              <a:rPr lang="ja-JP" altLang="en-US" sz="1200" b="1" dirty="0">
                <a:latin typeface="BIZ UDPゴシック" panose="020B0400000000000000" pitchFamily="50" charset="-128"/>
                <a:ea typeface="BIZ UDPゴシック" panose="020B0400000000000000" pitchFamily="50" charset="-128"/>
              </a:rPr>
              <a:t>介護サービス</a:t>
            </a:r>
            <a:endParaRPr lang="en-US" altLang="ja-JP" sz="1200" b="1"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 xmlns:a16="http://schemas.microsoft.com/office/drawing/2014/main" id="{4872425B-E57D-4346-A6CF-A82F02256776}"/>
              </a:ext>
            </a:extLst>
          </p:cNvPr>
          <p:cNvSpPr txBox="1"/>
          <p:nvPr/>
        </p:nvSpPr>
        <p:spPr>
          <a:xfrm>
            <a:off x="6451485" y="4594615"/>
            <a:ext cx="1117913" cy="273338"/>
          </a:xfrm>
          <a:prstGeom prst="rect">
            <a:avLst/>
          </a:prstGeom>
          <a:noFill/>
        </p:spPr>
        <p:txBody>
          <a:bodyPr wrap="square">
            <a:noAutofit/>
          </a:bodyPr>
          <a:lstStyle/>
          <a:p>
            <a:pPr defTabSz="844083"/>
            <a:r>
              <a:rPr lang="ja-JP" altLang="en-US" sz="1200" b="1" dirty="0">
                <a:latin typeface="BIZ UDPゴシック" panose="020B0400000000000000" pitchFamily="50" charset="-128"/>
                <a:ea typeface="BIZ UDPゴシック" panose="020B0400000000000000" pitchFamily="50" charset="-128"/>
              </a:rPr>
              <a:t>訪問看護等</a:t>
            </a:r>
            <a:endParaRPr lang="en-US" altLang="ja-JP" sz="1200" b="1" dirty="0">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 xmlns:a16="http://schemas.microsoft.com/office/drawing/2014/main" id="{4872425B-E57D-4346-A6CF-A82F02256776}"/>
              </a:ext>
            </a:extLst>
          </p:cNvPr>
          <p:cNvSpPr txBox="1"/>
          <p:nvPr/>
        </p:nvSpPr>
        <p:spPr>
          <a:xfrm>
            <a:off x="2760686" y="5079044"/>
            <a:ext cx="1117913" cy="273338"/>
          </a:xfrm>
          <a:prstGeom prst="rect">
            <a:avLst/>
          </a:prstGeom>
          <a:noFill/>
        </p:spPr>
        <p:txBody>
          <a:bodyPr wrap="square">
            <a:noAutofit/>
          </a:bodyPr>
          <a:lstStyle/>
          <a:p>
            <a:pPr defTabSz="844083"/>
            <a:r>
              <a:rPr lang="ja-JP" altLang="en-US" sz="1200" b="1" dirty="0">
                <a:latin typeface="BIZ UDPゴシック" panose="020B0400000000000000" pitchFamily="50" charset="-128"/>
                <a:ea typeface="BIZ UDPゴシック" panose="020B0400000000000000" pitchFamily="50" charset="-128"/>
              </a:rPr>
              <a:t>訪問診療</a:t>
            </a:r>
            <a:endParaRPr lang="en-US" altLang="ja-JP" sz="1200" b="1" dirty="0">
              <a:latin typeface="BIZ UDPゴシック" panose="020B0400000000000000" pitchFamily="50" charset="-128"/>
              <a:ea typeface="BIZ UDPゴシック" panose="020B0400000000000000" pitchFamily="50" charset="-128"/>
            </a:endParaRPr>
          </a:p>
        </p:txBody>
      </p:sp>
      <p:sp>
        <p:nvSpPr>
          <p:cNvPr id="54" name="テキスト ボックス 53">
            <a:extLst>
              <a:ext uri="{FF2B5EF4-FFF2-40B4-BE49-F238E27FC236}">
                <a16:creationId xmlns="" xmlns:a16="http://schemas.microsoft.com/office/drawing/2014/main" id="{4872425B-E57D-4346-A6CF-A82F02256776}"/>
              </a:ext>
            </a:extLst>
          </p:cNvPr>
          <p:cNvSpPr txBox="1"/>
          <p:nvPr/>
        </p:nvSpPr>
        <p:spPr>
          <a:xfrm>
            <a:off x="2027260" y="4803338"/>
            <a:ext cx="1117913" cy="273338"/>
          </a:xfrm>
          <a:prstGeom prst="rect">
            <a:avLst/>
          </a:prstGeom>
          <a:noFill/>
        </p:spPr>
        <p:txBody>
          <a:bodyPr wrap="square">
            <a:noAutofit/>
          </a:bodyPr>
          <a:lstStyle/>
          <a:p>
            <a:pPr defTabSz="844083"/>
            <a:r>
              <a:rPr lang="ja-JP" altLang="en-US" sz="1200" b="1" dirty="0">
                <a:latin typeface="BIZ UDPゴシック" panose="020B0400000000000000" pitchFamily="50" charset="-128"/>
                <a:ea typeface="BIZ UDPゴシック" panose="020B0400000000000000" pitchFamily="50" charset="-128"/>
              </a:rPr>
              <a:t>訪問診療</a:t>
            </a:r>
            <a:endParaRPr lang="en-US" altLang="ja-JP" sz="1200" b="1" dirty="0">
              <a:latin typeface="BIZ UDPゴシック" panose="020B0400000000000000" pitchFamily="50" charset="-128"/>
              <a:ea typeface="BIZ UDPゴシック" panose="020B0400000000000000" pitchFamily="50" charset="-128"/>
            </a:endParaRPr>
          </a:p>
        </p:txBody>
      </p:sp>
      <p:sp>
        <p:nvSpPr>
          <p:cNvPr id="49" name="円弧 48"/>
          <p:cNvSpPr/>
          <p:nvPr/>
        </p:nvSpPr>
        <p:spPr bwMode="auto">
          <a:xfrm rot="954985">
            <a:off x="2152514" y="4415391"/>
            <a:ext cx="2208463" cy="1127055"/>
          </a:xfrm>
          <a:prstGeom prst="arc">
            <a:avLst>
              <a:gd name="adj1" fmla="val 20364345"/>
              <a:gd name="adj2" fmla="val 2067131"/>
            </a:avLst>
          </a:prstGeom>
          <a:noFill/>
          <a:ln w="63500" cap="flat" cmpd="sng" algn="ctr">
            <a:solidFill>
              <a:srgbClr val="98BE6A"/>
            </a:solidFill>
            <a:prstDash val="solid"/>
            <a:round/>
            <a:headEnd type="none" w="med" len="med"/>
            <a:tailEnd type="arrow" w="med" len="sm"/>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55" name="テキスト ボックス 54">
            <a:extLst>
              <a:ext uri="{FF2B5EF4-FFF2-40B4-BE49-F238E27FC236}">
                <a16:creationId xmlns="" xmlns:a16="http://schemas.microsoft.com/office/drawing/2014/main" id="{4872425B-E57D-4346-A6CF-A82F02256776}"/>
              </a:ext>
            </a:extLst>
          </p:cNvPr>
          <p:cNvSpPr txBox="1"/>
          <p:nvPr/>
        </p:nvSpPr>
        <p:spPr>
          <a:xfrm>
            <a:off x="4344682" y="5066830"/>
            <a:ext cx="1117913" cy="273338"/>
          </a:xfrm>
          <a:prstGeom prst="rect">
            <a:avLst/>
          </a:prstGeom>
          <a:noFill/>
        </p:spPr>
        <p:txBody>
          <a:bodyPr wrap="square">
            <a:noAutofit/>
          </a:bodyPr>
          <a:lstStyle/>
          <a:p>
            <a:pPr defTabSz="844083"/>
            <a:r>
              <a:rPr lang="ja-JP" altLang="en-US" sz="1200" b="1" dirty="0">
                <a:latin typeface="BIZ UDPゴシック" panose="020B0400000000000000" pitchFamily="50" charset="-128"/>
                <a:ea typeface="BIZ UDPゴシック" panose="020B0400000000000000" pitchFamily="50" charset="-128"/>
              </a:rPr>
              <a:t>一時入院</a:t>
            </a:r>
            <a:endParaRPr lang="en-US" altLang="ja-JP" sz="1200" b="1" dirty="0">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 xmlns:a16="http://schemas.microsoft.com/office/drawing/2014/main" id="{4872425B-E57D-4346-A6CF-A82F02256776}"/>
              </a:ext>
            </a:extLst>
          </p:cNvPr>
          <p:cNvSpPr txBox="1"/>
          <p:nvPr/>
        </p:nvSpPr>
        <p:spPr>
          <a:xfrm>
            <a:off x="4267143" y="5317184"/>
            <a:ext cx="1448185" cy="399230"/>
          </a:xfrm>
          <a:prstGeom prst="rect">
            <a:avLst/>
          </a:prstGeom>
          <a:noFill/>
        </p:spPr>
        <p:txBody>
          <a:bodyPr wrap="square">
            <a:noAutofit/>
          </a:bodyPr>
          <a:lstStyle/>
          <a:p>
            <a:pPr defTabSz="844083"/>
            <a:r>
              <a:rPr lang="ja-JP" altLang="en-US" sz="1200" b="1" dirty="0">
                <a:latin typeface="BIZ UDPゴシック" panose="020B0400000000000000" pitchFamily="50" charset="-128"/>
                <a:ea typeface="BIZ UDPゴシック" panose="020B0400000000000000" pitchFamily="50" charset="-128"/>
              </a:rPr>
              <a:t>（急変時の診療や</a:t>
            </a:r>
            <a:endParaRPr lang="en-US" altLang="ja-JP" sz="1200" b="1" dirty="0">
              <a:latin typeface="BIZ UDPゴシック" panose="020B0400000000000000" pitchFamily="50" charset="-128"/>
              <a:ea typeface="BIZ UDPゴシック" panose="020B0400000000000000" pitchFamily="50" charset="-128"/>
            </a:endParaRPr>
          </a:p>
          <a:p>
            <a:pPr defTabSz="844083"/>
            <a:r>
              <a:rPr lang="ja-JP" altLang="en-US" sz="1200" b="1" dirty="0">
                <a:latin typeface="BIZ UDPゴシック" panose="020B0400000000000000" pitchFamily="50" charset="-128"/>
                <a:ea typeface="BIZ UDPゴシック" panose="020B0400000000000000" pitchFamily="50" charset="-128"/>
              </a:rPr>
              <a:t> 一時受入れ）</a:t>
            </a:r>
            <a:endParaRPr lang="en-US" altLang="ja-JP" sz="1200" b="1" dirty="0">
              <a:latin typeface="BIZ UDPゴシック" panose="020B0400000000000000" pitchFamily="50" charset="-128"/>
              <a:ea typeface="BIZ UDPゴシック" panose="020B0400000000000000" pitchFamily="50" charset="-128"/>
            </a:endParaRPr>
          </a:p>
          <a:p>
            <a:pPr defTabSz="844083"/>
            <a:endParaRPr lang="en-US" altLang="ja-JP" sz="1200" b="1" dirty="0">
              <a:latin typeface="BIZ UDPゴシック" panose="020B0400000000000000" pitchFamily="50" charset="-128"/>
              <a:ea typeface="BIZ UDPゴシック" panose="020B0400000000000000" pitchFamily="50" charset="-128"/>
            </a:endParaRPr>
          </a:p>
        </p:txBody>
      </p:sp>
      <p:sp>
        <p:nvSpPr>
          <p:cNvPr id="57" name="二等辺三角形 56"/>
          <p:cNvSpPr/>
          <p:nvPr/>
        </p:nvSpPr>
        <p:spPr bwMode="auto">
          <a:xfrm rot="5400000" flipV="1">
            <a:off x="6808946" y="1366762"/>
            <a:ext cx="913997" cy="941930"/>
          </a:xfrm>
          <a:prstGeom prst="triangle">
            <a:avLst/>
          </a:prstGeom>
          <a:solidFill>
            <a:schemeClr val="accent5">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58" name="テキスト ボックス 57">
            <a:extLst>
              <a:ext uri="{FF2B5EF4-FFF2-40B4-BE49-F238E27FC236}">
                <a16:creationId xmlns="" xmlns:a16="http://schemas.microsoft.com/office/drawing/2014/main" id="{4872425B-E57D-4346-A6CF-A82F02256776}"/>
              </a:ext>
            </a:extLst>
          </p:cNvPr>
          <p:cNvSpPr txBox="1"/>
          <p:nvPr/>
        </p:nvSpPr>
        <p:spPr>
          <a:xfrm>
            <a:off x="6761740" y="1481688"/>
            <a:ext cx="1162187" cy="756041"/>
          </a:xfrm>
          <a:prstGeom prst="rect">
            <a:avLst/>
          </a:prstGeom>
          <a:noFill/>
        </p:spPr>
        <p:txBody>
          <a:bodyPr wrap="square">
            <a:noAutofit/>
          </a:bodyPr>
          <a:lstStyle/>
          <a:p>
            <a:pPr algn="ctr" defTabSz="844083"/>
            <a:r>
              <a:rPr lang="ja-JP" altLang="en-US" sz="1400" b="1" dirty="0">
                <a:latin typeface="BIZ UDPゴシック" panose="020B0400000000000000" pitchFamily="50" charset="-128"/>
                <a:ea typeface="BIZ UDPゴシック" panose="020B0400000000000000" pitchFamily="50" charset="-128"/>
              </a:rPr>
              <a:t>後方支援、</a:t>
            </a:r>
            <a:endParaRPr lang="en-US" altLang="ja-JP" sz="1400" b="1" dirty="0">
              <a:latin typeface="BIZ UDPゴシック" panose="020B0400000000000000" pitchFamily="50" charset="-128"/>
              <a:ea typeface="BIZ UDPゴシック" panose="020B0400000000000000" pitchFamily="50" charset="-128"/>
            </a:endParaRPr>
          </a:p>
          <a:p>
            <a:pPr algn="ctr" defTabSz="844083"/>
            <a:r>
              <a:rPr lang="ja-JP" altLang="en-US" sz="1400" b="1" dirty="0">
                <a:latin typeface="BIZ UDPゴシック" panose="020B0400000000000000" pitchFamily="50" charset="-128"/>
                <a:ea typeface="BIZ UDPゴシック" panose="020B0400000000000000" pitchFamily="50" charset="-128"/>
              </a:rPr>
              <a:t>広域調整等</a:t>
            </a:r>
            <a:endParaRPr lang="en-US" altLang="ja-JP" sz="1400" b="1" dirty="0">
              <a:latin typeface="BIZ UDPゴシック" panose="020B0400000000000000" pitchFamily="50" charset="-128"/>
              <a:ea typeface="BIZ UDPゴシック" panose="020B0400000000000000" pitchFamily="50" charset="-128"/>
            </a:endParaRPr>
          </a:p>
          <a:p>
            <a:pPr algn="ctr" defTabSz="844083"/>
            <a:r>
              <a:rPr lang="ja-JP" altLang="en-US" sz="1400" b="1" dirty="0">
                <a:latin typeface="BIZ UDPゴシック" panose="020B0400000000000000" pitchFamily="50" charset="-128"/>
                <a:ea typeface="BIZ UDPゴシック" panose="020B0400000000000000" pitchFamily="50" charset="-128"/>
              </a:rPr>
              <a:t>の支援</a:t>
            </a:r>
            <a:endParaRPr lang="en-US" altLang="ja-JP" sz="1400" b="1" dirty="0">
              <a:latin typeface="BIZ UDPゴシック" panose="020B0400000000000000" pitchFamily="50" charset="-128"/>
              <a:ea typeface="BIZ UDPゴシック" panose="020B0400000000000000" pitchFamily="50" charset="-128"/>
            </a:endParaRPr>
          </a:p>
        </p:txBody>
      </p:sp>
      <p:sp>
        <p:nvSpPr>
          <p:cNvPr id="60" name="角丸四角形 59"/>
          <p:cNvSpPr/>
          <p:nvPr/>
        </p:nvSpPr>
        <p:spPr bwMode="auto">
          <a:xfrm>
            <a:off x="7814093" y="1254333"/>
            <a:ext cx="1169812" cy="1194816"/>
          </a:xfrm>
          <a:prstGeom prst="roundRect">
            <a:avLst>
              <a:gd name="adj" fmla="val 50000"/>
            </a:avLst>
          </a:prstGeom>
          <a:solidFill>
            <a:srgbClr val="DA5800">
              <a:alpha val="25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59" name="テキスト ボックス 58">
            <a:extLst>
              <a:ext uri="{FF2B5EF4-FFF2-40B4-BE49-F238E27FC236}">
                <a16:creationId xmlns="" xmlns:a16="http://schemas.microsoft.com/office/drawing/2014/main" id="{4872425B-E57D-4346-A6CF-A82F02256776}"/>
              </a:ext>
            </a:extLst>
          </p:cNvPr>
          <p:cNvSpPr txBox="1"/>
          <p:nvPr/>
        </p:nvSpPr>
        <p:spPr>
          <a:xfrm>
            <a:off x="7829928" y="1534276"/>
            <a:ext cx="1114152" cy="650067"/>
          </a:xfrm>
          <a:prstGeom prst="rect">
            <a:avLst/>
          </a:prstGeom>
          <a:noFill/>
        </p:spPr>
        <p:txBody>
          <a:bodyPr wrap="square">
            <a:noAutofit/>
          </a:bodyPr>
          <a:lstStyle/>
          <a:p>
            <a:pPr algn="ctr" defTabSz="844083">
              <a:lnSpc>
                <a:spcPts val="2200"/>
              </a:lnSpc>
            </a:pPr>
            <a:r>
              <a:rPr lang="ja-JP" altLang="en-US" sz="1600" b="1" dirty="0">
                <a:latin typeface="BIZ UDPゴシック" panose="020B0400000000000000" pitchFamily="50" charset="-128"/>
                <a:ea typeface="BIZ UDPゴシック" panose="020B0400000000000000" pitchFamily="50" charset="-128"/>
              </a:rPr>
              <a:t>都道府県</a:t>
            </a:r>
            <a:endParaRPr lang="en-US" altLang="ja-JP" sz="1600" b="1" dirty="0">
              <a:latin typeface="BIZ UDPゴシック" panose="020B0400000000000000" pitchFamily="50" charset="-128"/>
              <a:ea typeface="BIZ UDPゴシック" panose="020B0400000000000000" pitchFamily="50" charset="-128"/>
            </a:endParaRPr>
          </a:p>
          <a:p>
            <a:pPr algn="ctr" defTabSz="844083">
              <a:lnSpc>
                <a:spcPts val="2200"/>
              </a:lnSpc>
            </a:pPr>
            <a:r>
              <a:rPr lang="ja-JP" altLang="en-US" sz="1600" b="1" dirty="0">
                <a:latin typeface="BIZ UDPゴシック" panose="020B0400000000000000" pitchFamily="50" charset="-128"/>
                <a:ea typeface="BIZ UDPゴシック" panose="020B0400000000000000" pitchFamily="50" charset="-128"/>
              </a:rPr>
              <a:t>・保健所</a:t>
            </a:r>
            <a:endParaRPr lang="en-US" altLang="ja-JP" sz="1600" b="1" dirty="0">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 xmlns:a16="http://schemas.microsoft.com/office/drawing/2014/main" id="{4872425B-E57D-4346-A6CF-A82F02256776}"/>
              </a:ext>
            </a:extLst>
          </p:cNvPr>
          <p:cNvSpPr txBox="1"/>
          <p:nvPr/>
        </p:nvSpPr>
        <p:spPr>
          <a:xfrm>
            <a:off x="4183178" y="6493721"/>
            <a:ext cx="4927661" cy="311816"/>
          </a:xfrm>
          <a:prstGeom prst="rect">
            <a:avLst/>
          </a:prstGeom>
          <a:noFill/>
        </p:spPr>
        <p:txBody>
          <a:bodyPr wrap="square">
            <a:noAutofit/>
          </a:bodyPr>
          <a:lstStyle/>
          <a:p>
            <a:pPr algn="r" defTabSz="844083"/>
            <a:r>
              <a:rPr lang="ja-JP" altLang="en-US" sz="1400" dirty="0">
                <a:latin typeface="BIZ UDPゴシック" panose="020B0400000000000000" pitchFamily="50" charset="-128"/>
                <a:ea typeface="BIZ UDPゴシック" panose="020B0400000000000000" pitchFamily="50" charset="-128"/>
              </a:rPr>
              <a:t>在宅医療・介護連携推進事業の手引き（</a:t>
            </a:r>
            <a:r>
              <a:rPr lang="en-US" altLang="ja-JP" sz="1400" dirty="0">
                <a:latin typeface="BIZ UDPゴシック" panose="020B0400000000000000" pitchFamily="50" charset="-128"/>
                <a:ea typeface="BIZ UDPゴシック" panose="020B0400000000000000" pitchFamily="50" charset="-128"/>
              </a:rPr>
              <a:t>Ver.3</a:t>
            </a:r>
            <a:r>
              <a:rPr lang="ja-JP" altLang="en-US" sz="1400" dirty="0">
                <a:latin typeface="BIZ UDPゴシック" panose="020B0400000000000000" pitchFamily="50" charset="-128"/>
                <a:ea typeface="BIZ UDPゴシック" panose="020B0400000000000000" pitchFamily="50" charset="-128"/>
              </a:rPr>
              <a:t>）より一部改変</a:t>
            </a:r>
            <a:endParaRPr lang="en-US" altLang="ja-JP" sz="1400" dirty="0">
              <a:latin typeface="BIZ UDPゴシック" panose="020B0400000000000000" pitchFamily="50" charset="-128"/>
              <a:ea typeface="BIZ UDPゴシック" panose="020B0400000000000000" pitchFamily="50" charset="-128"/>
            </a:endParaRPr>
          </a:p>
        </p:txBody>
      </p:sp>
      <p:sp>
        <p:nvSpPr>
          <p:cNvPr id="63" name="テキスト ボックス 62">
            <a:extLst>
              <a:ext uri="{FF2B5EF4-FFF2-40B4-BE49-F238E27FC236}">
                <a16:creationId xmlns="" xmlns:a16="http://schemas.microsoft.com/office/drawing/2014/main" id="{7D8B5EAB-D574-4DF2-A8FE-C7DCFE28274A}"/>
              </a:ext>
            </a:extLst>
          </p:cNvPr>
          <p:cNvSpPr txBox="1"/>
          <p:nvPr/>
        </p:nvSpPr>
        <p:spPr>
          <a:xfrm>
            <a:off x="0" y="734320"/>
            <a:ext cx="1154545"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17〕</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164770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 xmlns:a16="http://schemas.microsoft.com/office/drawing/2014/main" id="{D7724BAD-AB27-4423-B8A1-FD1A957955CE}"/>
              </a:ext>
            </a:extLst>
          </p:cNvPr>
          <p:cNvSpPr/>
          <p:nvPr/>
        </p:nvSpPr>
        <p:spPr bwMode="auto">
          <a:xfrm>
            <a:off x="0" y="679317"/>
            <a:ext cx="9144000" cy="1411257"/>
          </a:xfrm>
          <a:prstGeom prst="rect">
            <a:avLst/>
          </a:prstGeom>
          <a:solidFill>
            <a:srgbClr val="70833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6" name="Rectangle 2"/>
          <p:cNvSpPr txBox="1">
            <a:spLocks noChangeArrowheads="1"/>
          </p:cNvSpPr>
          <p:nvPr/>
        </p:nvSpPr>
        <p:spPr bwMode="auto">
          <a:xfrm>
            <a:off x="1228847" y="1000770"/>
            <a:ext cx="69088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92" tIns="45395" rIns="90792" bIns="45395"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defTabSz="909638" eaLnBrk="1" hangingPunct="1"/>
            <a:r>
              <a:rPr lang="ja-JP" altLang="en-US" sz="4800" b="1" kern="0" dirty="0">
                <a:solidFill>
                  <a:schemeClr val="bg1"/>
                </a:solidFill>
                <a:latin typeface="BIZ UDPゴシック" panose="020B0400000000000000" pitchFamily="50" charset="-128"/>
                <a:ea typeface="BIZ UDPゴシック" panose="020B0400000000000000" pitchFamily="50" charset="-128"/>
                <a:cs typeface="Meiryo UI" pitchFamily="50" charset="-128"/>
              </a:rPr>
              <a:t>かかりつけ医の役割  編</a:t>
            </a:r>
          </a:p>
        </p:txBody>
      </p:sp>
      <p:sp>
        <p:nvSpPr>
          <p:cNvPr id="7" name="Rectangle 4"/>
          <p:cNvSpPr>
            <a:spLocks noChangeArrowheads="1"/>
          </p:cNvSpPr>
          <p:nvPr/>
        </p:nvSpPr>
        <p:spPr bwMode="auto">
          <a:xfrm>
            <a:off x="703846" y="2510706"/>
            <a:ext cx="7958890" cy="380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t" anchorCtr="0"/>
          <a:lstStyle/>
          <a:p>
            <a:pPr defTabSz="909638" eaLnBrk="1" hangingPunct="1">
              <a:spcBef>
                <a:spcPct val="10000"/>
              </a:spcBef>
            </a:pPr>
            <a:r>
              <a:rPr lang="ja-JP" altLang="en-US" sz="27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700" b="1" dirty="0">
                <a:solidFill>
                  <a:srgbClr val="5A752A"/>
                </a:solidFill>
                <a:latin typeface="BIZ UDPゴシック" panose="020B0400000000000000" pitchFamily="50" charset="-128"/>
                <a:ea typeface="BIZ UDPゴシック" panose="020B0400000000000000" pitchFamily="50" charset="-128"/>
                <a:cs typeface="Meiryo UI" pitchFamily="50" charset="-128"/>
              </a:rPr>
              <a:t>ねらい： 認知症の人や家族を支えるために</a:t>
            </a:r>
            <a:endParaRPr lang="en-US" altLang="ja-JP" sz="2700" b="1" dirty="0">
              <a:solidFill>
                <a:srgbClr val="5A752A"/>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ct val="10000"/>
              </a:spcBef>
            </a:pPr>
            <a:r>
              <a:rPr lang="ja-JP" altLang="en-US" sz="2700" b="1" dirty="0">
                <a:solidFill>
                  <a:srgbClr val="5A752A"/>
                </a:solidFill>
                <a:latin typeface="BIZ UDPゴシック" panose="020B0400000000000000" pitchFamily="50" charset="-128"/>
                <a:ea typeface="BIZ UDPゴシック" panose="020B0400000000000000" pitchFamily="50" charset="-128"/>
                <a:cs typeface="Meiryo UI" pitchFamily="50" charset="-128"/>
              </a:rPr>
              <a:t>            かかりつけ医ができることを理解する</a:t>
            </a:r>
            <a:endParaRPr lang="ja-JP" altLang="en-US" sz="900" b="1" dirty="0">
              <a:solidFill>
                <a:srgbClr val="5A752A"/>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pPr>
            <a:r>
              <a:rPr lang="ja-JP" altLang="en-US" sz="2500" b="1" dirty="0">
                <a:solidFill>
                  <a:srgbClr val="4D4D4D"/>
                </a:solidFill>
                <a:latin typeface="BIZ UDPゴシック" panose="020B0400000000000000" pitchFamily="50" charset="-128"/>
                <a:ea typeface="BIZ UDPゴシック" panose="020B0400000000000000" pitchFamily="50" charset="-128"/>
                <a:cs typeface="Meiryo UI" pitchFamily="50" charset="-128"/>
              </a:rPr>
              <a:t> 到達目標：</a:t>
            </a:r>
            <a:endParaRPr lang="en-US" altLang="ja-JP" sz="2500" b="1" dirty="0">
              <a:solidFill>
                <a:srgbClr val="4D4D4D"/>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60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        ● 認知症施策推進大綱等の施策の目的を踏まえ、</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            かかりつけ医の役割を理解する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        ● 認知症の人の本人視点を重視したアプローチ</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            の重要性を理解する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        ● 早期診断・早期対応の意義・重要性を理解する</a:t>
            </a:r>
          </a:p>
          <a:p>
            <a:pPr defTabSz="909638" eaLnBrk="1" hangingPunct="1">
              <a:spcBef>
                <a:spcPts val="1200"/>
              </a:spcBef>
            </a:pP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1023581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 xmlns:a16="http://schemas.microsoft.com/office/drawing/2014/main" id="{C54CD850-B38B-4E3E-AF1C-ECED3F92785A}"/>
              </a:ext>
            </a:extLst>
          </p:cNvPr>
          <p:cNvSpPr/>
          <p:nvPr/>
        </p:nvSpPr>
        <p:spPr bwMode="auto">
          <a:xfrm>
            <a:off x="434827" y="3205112"/>
            <a:ext cx="8361911" cy="3054923"/>
          </a:xfrm>
          <a:prstGeom prst="roundRect">
            <a:avLst>
              <a:gd name="adj" fmla="val 28817"/>
            </a:avLst>
          </a:prstGeom>
          <a:solidFill>
            <a:srgbClr val="FF575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sz="1600" dirty="0">
              <a:solidFill>
                <a:srgbClr val="000000"/>
              </a:solidFill>
              <a:effectLst>
                <a:outerShdw blurRad="38100" dist="38100" dir="2700000" algn="tl">
                  <a:srgbClr val="000000">
                    <a:alpha val="43137"/>
                  </a:srgbClr>
                </a:outerShdw>
              </a:effectLst>
              <a:latin typeface="Arial" charset="0"/>
            </a:endParaRPr>
          </a:p>
        </p:txBody>
      </p:sp>
      <p:sp>
        <p:nvSpPr>
          <p:cNvPr id="7" name="テキスト ボックス 6">
            <a:extLst>
              <a:ext uri="{FF2B5EF4-FFF2-40B4-BE49-F238E27FC236}">
                <a16:creationId xmlns="" xmlns:a16="http://schemas.microsoft.com/office/drawing/2014/main" id="{8AF79ADA-4F6F-47D9-B399-269059FE7BE9}"/>
              </a:ext>
            </a:extLst>
          </p:cNvPr>
          <p:cNvSpPr txBox="1"/>
          <p:nvPr/>
        </p:nvSpPr>
        <p:spPr>
          <a:xfrm>
            <a:off x="447247" y="1093624"/>
            <a:ext cx="8350628" cy="1458861"/>
          </a:xfrm>
          <a:prstGeom prst="rect">
            <a:avLst/>
          </a:prstGeom>
          <a:noFill/>
        </p:spPr>
        <p:txBody>
          <a:bodyPr wrap="square">
            <a:spAutoFit/>
          </a:bodyPr>
          <a:lstStyle/>
          <a:p>
            <a:pPr defTabSz="422041" eaLnBrk="1" fontAlgn="auto" hangingPunct="1">
              <a:spcBef>
                <a:spcPts val="554"/>
              </a:spcBef>
              <a:spcAft>
                <a:spcPts val="0"/>
              </a:spcAft>
              <a:buClr>
                <a:prstClr val="black"/>
              </a:buClr>
              <a:defRPr/>
            </a:pPr>
            <a:r>
              <a:rPr kumimoji="0" lang="ja-JP" altLang="en-US" sz="2220" b="1" dirty="0">
                <a:solidFill>
                  <a:srgbClr val="000000"/>
                </a:solidFill>
                <a:latin typeface="BIZ UDPゴシック" panose="020B0400000000000000" pitchFamily="50" charset="-128"/>
                <a:ea typeface="BIZ UDPゴシック" panose="020B0400000000000000" pitchFamily="50" charset="-128"/>
              </a:rPr>
              <a:t>かかりつけ医には、</a:t>
            </a:r>
            <a:r>
              <a:rPr kumimoji="0" lang="ja-JP" altLang="en-US" sz="2220" b="1" dirty="0">
                <a:solidFill>
                  <a:srgbClr val="708339"/>
                </a:solidFill>
                <a:latin typeface="BIZ UDPゴシック" panose="020B0400000000000000" pitchFamily="50" charset="-128"/>
                <a:ea typeface="BIZ UDPゴシック" panose="020B0400000000000000" pitchFamily="50" charset="-128"/>
              </a:rPr>
              <a:t>「医療的機能」</a:t>
            </a:r>
            <a:r>
              <a:rPr kumimoji="0" lang="ja-JP" altLang="en-US" sz="2220" b="1" dirty="0">
                <a:solidFill>
                  <a:srgbClr val="000000"/>
                </a:solidFill>
                <a:latin typeface="BIZ UDPゴシック" panose="020B0400000000000000" pitchFamily="50" charset="-128"/>
                <a:ea typeface="BIZ UDPゴシック" panose="020B0400000000000000" pitchFamily="50" charset="-128"/>
              </a:rPr>
              <a:t>と</a:t>
            </a:r>
            <a:r>
              <a:rPr kumimoji="0" lang="ja-JP" altLang="en-US" sz="2220" b="1" dirty="0">
                <a:solidFill>
                  <a:srgbClr val="708339"/>
                </a:solidFill>
                <a:latin typeface="BIZ UDPゴシック" panose="020B0400000000000000" pitchFamily="50" charset="-128"/>
                <a:ea typeface="BIZ UDPゴシック" panose="020B0400000000000000" pitchFamily="50" charset="-128"/>
              </a:rPr>
              <a:t>「社会的機能」</a:t>
            </a:r>
            <a:r>
              <a:rPr kumimoji="0" lang="ja-JP" altLang="en-US" sz="2220" b="1" dirty="0">
                <a:solidFill>
                  <a:srgbClr val="000000"/>
                </a:solidFill>
                <a:latin typeface="BIZ UDPゴシック" panose="020B0400000000000000" pitchFamily="50" charset="-128"/>
                <a:ea typeface="BIZ UDPゴシック" panose="020B0400000000000000" pitchFamily="50" charset="-128"/>
              </a:rPr>
              <a:t>を備えた</a:t>
            </a:r>
            <a:r>
              <a:rPr kumimoji="0" lang="ja-JP" altLang="en-US" sz="2220" b="1" dirty="0">
                <a:solidFill>
                  <a:srgbClr val="708339"/>
                </a:solidFill>
                <a:latin typeface="BIZ UDPゴシック" panose="020B0400000000000000" pitchFamily="50" charset="-128"/>
                <a:ea typeface="BIZ UDPゴシック" panose="020B0400000000000000" pitchFamily="50" charset="-128"/>
              </a:rPr>
              <a:t>全人的視点での対応</a:t>
            </a:r>
            <a:r>
              <a:rPr kumimoji="0" lang="ja-JP" altLang="en-US" sz="2220" b="1" dirty="0">
                <a:solidFill>
                  <a:srgbClr val="000000"/>
                </a:solidFill>
                <a:latin typeface="BIZ UDPゴシック" panose="020B0400000000000000" pitchFamily="50" charset="-128"/>
                <a:ea typeface="BIZ UDPゴシック" panose="020B0400000000000000" pitchFamily="50" charset="-128"/>
              </a:rPr>
              <a:t>が望まれる。</a:t>
            </a:r>
            <a:r>
              <a:rPr kumimoji="0" lang="ja-JP" altLang="en-US" sz="2220" b="1" dirty="0">
                <a:solidFill>
                  <a:srgbClr val="708339"/>
                </a:solidFill>
                <a:latin typeface="BIZ UDPゴシック" panose="020B0400000000000000" pitchFamily="50" charset="-128"/>
                <a:ea typeface="BIZ UDPゴシック" panose="020B0400000000000000" pitchFamily="50" charset="-128"/>
              </a:rPr>
              <a:t>「社会的機能」</a:t>
            </a:r>
            <a:r>
              <a:rPr kumimoji="0" lang="ja-JP" altLang="en-US" sz="2220" b="1" dirty="0">
                <a:solidFill>
                  <a:srgbClr val="000000"/>
                </a:solidFill>
                <a:latin typeface="BIZ UDPゴシック" panose="020B0400000000000000" pitchFamily="50" charset="-128"/>
                <a:ea typeface="BIZ UDPゴシック" panose="020B0400000000000000" pitchFamily="50" charset="-128"/>
              </a:rPr>
              <a:t>の重要性が高まる中で、</a:t>
            </a:r>
            <a:r>
              <a:rPr kumimoji="0" lang="ja-JP" altLang="en-US" sz="2220" b="1" dirty="0">
                <a:solidFill>
                  <a:srgbClr val="708339"/>
                </a:solidFill>
                <a:latin typeface="BIZ UDPゴシック" panose="020B0400000000000000" pitchFamily="50" charset="-128"/>
                <a:ea typeface="BIZ UDPゴシック" panose="020B0400000000000000" pitchFamily="50" charset="-128"/>
              </a:rPr>
              <a:t>「社会的処方（医師が高齢者と地域とのつながりをサポートすること）」</a:t>
            </a:r>
            <a:r>
              <a:rPr kumimoji="0" lang="ja-JP" altLang="en-US" sz="2220" b="1" dirty="0">
                <a:solidFill>
                  <a:srgbClr val="000000"/>
                </a:solidFill>
                <a:latin typeface="BIZ UDPゴシック" panose="020B0400000000000000" pitchFamily="50" charset="-128"/>
                <a:ea typeface="BIZ UDPゴシック" panose="020B0400000000000000" pitchFamily="50" charset="-128"/>
              </a:rPr>
              <a:t>などの取り組みも期待されている。</a:t>
            </a:r>
          </a:p>
        </p:txBody>
      </p:sp>
      <p:sp>
        <p:nvSpPr>
          <p:cNvPr id="14" name="テキスト ボックス 13">
            <a:extLst>
              <a:ext uri="{FF2B5EF4-FFF2-40B4-BE49-F238E27FC236}">
                <a16:creationId xmlns="" xmlns:a16="http://schemas.microsoft.com/office/drawing/2014/main" id="{E320ED89-16E1-4A01-8F18-5B1C87D49D94}"/>
              </a:ext>
            </a:extLst>
          </p:cNvPr>
          <p:cNvSpPr txBox="1"/>
          <p:nvPr/>
        </p:nvSpPr>
        <p:spPr>
          <a:xfrm>
            <a:off x="-104008" y="6305983"/>
            <a:ext cx="9248008" cy="523220"/>
          </a:xfrm>
          <a:prstGeom prst="rect">
            <a:avLst/>
          </a:prstGeom>
          <a:noFill/>
        </p:spPr>
        <p:txBody>
          <a:bodyPr wrap="square">
            <a:spAutoFit/>
          </a:bodyPr>
          <a:lstStyle/>
          <a:p>
            <a:pPr algn="r" defTabSz="422041" eaLnBrk="1" fontAlgn="auto" hangingPunct="1">
              <a:spcBef>
                <a:spcPts val="0"/>
              </a:spcBef>
              <a:spcAft>
                <a:spcPts val="0"/>
              </a:spcAft>
              <a:defRPr/>
            </a:pPr>
            <a:r>
              <a:rPr kumimoji="0" lang="ja-JP" altLang="en-US" sz="1400" dirty="0">
                <a:solidFill>
                  <a:prstClr val="black"/>
                </a:solidFill>
                <a:latin typeface="BIZ UDPゴシック" panose="020B0400000000000000" pitchFamily="50" charset="-128"/>
                <a:ea typeface="BIZ UDPゴシック" panose="020B0400000000000000" pitchFamily="50" charset="-128"/>
              </a:rPr>
              <a:t>英国 </a:t>
            </a:r>
            <a:r>
              <a:rPr kumimoji="0" lang="en-US" altLang="ja-JP" sz="1400" dirty="0">
                <a:solidFill>
                  <a:prstClr val="black"/>
                </a:solidFill>
                <a:latin typeface="BIZ UDPゴシック" panose="020B0400000000000000" pitchFamily="50" charset="-128"/>
                <a:ea typeface="BIZ UDPゴシック" panose="020B0400000000000000" pitchFamily="50" charset="-128"/>
              </a:rPr>
              <a:t>NHS</a:t>
            </a:r>
            <a:r>
              <a:rPr kumimoji="0" lang="ja-JP" altLang="en-US" sz="1400" dirty="0">
                <a:solidFill>
                  <a:prstClr val="black"/>
                </a:solidFill>
                <a:latin typeface="BIZ UDPゴシック" panose="020B0400000000000000" pitchFamily="50" charset="-128"/>
                <a:ea typeface="BIZ UDPゴシック" panose="020B0400000000000000" pitchFamily="50" charset="-128"/>
              </a:rPr>
              <a:t>（</a:t>
            </a:r>
            <a:r>
              <a:rPr kumimoji="0" lang="en-US" altLang="ja-JP" sz="1400" dirty="0">
                <a:solidFill>
                  <a:prstClr val="black"/>
                </a:solidFill>
                <a:latin typeface="BIZ UDPゴシック" panose="020B0400000000000000" pitchFamily="50" charset="-128"/>
                <a:ea typeface="BIZ UDPゴシック" panose="020B0400000000000000" pitchFamily="50" charset="-128"/>
              </a:rPr>
              <a:t>National Health Service</a:t>
            </a:r>
            <a:r>
              <a:rPr kumimoji="0" lang="ja-JP" altLang="en-US" sz="1400" dirty="0">
                <a:solidFill>
                  <a:prstClr val="black"/>
                </a:solidFill>
                <a:latin typeface="BIZ UDPゴシック" panose="020B0400000000000000" pitchFamily="50" charset="-128"/>
                <a:ea typeface="BIZ UDPゴシック" panose="020B0400000000000000" pitchFamily="50" charset="-128"/>
              </a:rPr>
              <a:t>）ホームページより引用</a:t>
            </a:r>
            <a:endParaRPr kumimoji="0" lang="en-US" altLang="ja-JP" sz="1400" dirty="0">
              <a:solidFill>
                <a:prstClr val="black"/>
              </a:solidFill>
              <a:latin typeface="BIZ UDPゴシック" panose="020B0400000000000000" pitchFamily="50" charset="-128"/>
              <a:ea typeface="BIZ UDPゴシック" panose="020B0400000000000000" pitchFamily="50" charset="-128"/>
            </a:endParaRPr>
          </a:p>
          <a:p>
            <a:pPr algn="r" defTabSz="422041" eaLnBrk="1" fontAlgn="auto" hangingPunct="1">
              <a:spcBef>
                <a:spcPts val="0"/>
              </a:spcBef>
              <a:spcAft>
                <a:spcPts val="0"/>
              </a:spcAft>
              <a:defRPr/>
            </a:pPr>
            <a:r>
              <a:rPr kumimoji="0" lang="ja-JP" altLang="en-US" sz="1400" dirty="0">
                <a:solidFill>
                  <a:prstClr val="black"/>
                </a:solidFill>
                <a:latin typeface="BIZ UDPゴシック" panose="020B0400000000000000" pitchFamily="50" charset="-128"/>
                <a:ea typeface="BIZ UDPゴシック" panose="020B0400000000000000" pitchFamily="50" charset="-128"/>
              </a:rPr>
              <a:t>松田晋哉「かかりつけ医の社会的処方」日医かかりつけ医機能研修制度</a:t>
            </a:r>
            <a:r>
              <a:rPr kumimoji="0" lang="en-US" altLang="ja-JP" sz="1400" dirty="0">
                <a:solidFill>
                  <a:prstClr val="black"/>
                </a:solidFill>
                <a:latin typeface="BIZ UDPゴシック" panose="020B0400000000000000" pitchFamily="50" charset="-128"/>
                <a:ea typeface="BIZ UDPゴシック" panose="020B0400000000000000" pitchFamily="50" charset="-128"/>
              </a:rPr>
              <a:t>2019</a:t>
            </a:r>
            <a:r>
              <a:rPr kumimoji="0" lang="ja-JP" altLang="en-US" sz="1400" dirty="0">
                <a:solidFill>
                  <a:prstClr val="black"/>
                </a:solidFill>
                <a:latin typeface="BIZ UDPゴシック" panose="020B0400000000000000" pitchFamily="50" charset="-128"/>
                <a:ea typeface="BIZ UDPゴシック" panose="020B0400000000000000" pitchFamily="50" charset="-128"/>
              </a:rPr>
              <a:t>年度応用研修会を参照　</a:t>
            </a:r>
          </a:p>
        </p:txBody>
      </p:sp>
      <p:sp>
        <p:nvSpPr>
          <p:cNvPr id="9" name="正方形/長方形 8">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2" name="Rectangle 4">
            <a:extLst>
              <a:ext uri="{FF2B5EF4-FFF2-40B4-BE49-F238E27FC236}">
                <a16:creationId xmlns="" xmlns:a16="http://schemas.microsoft.com/office/drawing/2014/main" id="{B01106F2-BFA3-4B68-A699-0A7222C1D74C}"/>
              </a:ext>
            </a:extLst>
          </p:cNvPr>
          <p:cNvSpPr>
            <a:spLocks noChangeArrowheads="1"/>
          </p:cNvSpPr>
          <p:nvPr/>
        </p:nvSpPr>
        <p:spPr bwMode="auto">
          <a:xfrm>
            <a:off x="447247" y="46753"/>
            <a:ext cx="8297255" cy="5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FontTx/>
              <a:buNone/>
              <a:defRPr/>
            </a:pPr>
            <a:r>
              <a:rPr lang="ja-JP" altLang="en-US" b="1" dirty="0">
                <a:solidFill>
                  <a:srgbClr val="FFFFFF"/>
                </a:solidFill>
                <a:latin typeface="BIZ UDPゴシック" panose="020B0400000000000000" pitchFamily="50" charset="-128"/>
                <a:ea typeface="BIZ UDPゴシック" panose="020B0400000000000000" pitchFamily="50" charset="-128"/>
              </a:rPr>
              <a:t>かかりつけ医の社会的機能の重要性</a:t>
            </a:r>
          </a:p>
        </p:txBody>
      </p:sp>
      <p:sp>
        <p:nvSpPr>
          <p:cNvPr id="22" name="テキスト ボックス 21">
            <a:extLst>
              <a:ext uri="{FF2B5EF4-FFF2-40B4-BE49-F238E27FC236}">
                <a16:creationId xmlns="" xmlns:a16="http://schemas.microsoft.com/office/drawing/2014/main" id="{7D8B5EAB-D574-4DF2-A8FE-C7DCFE28274A}"/>
              </a:ext>
            </a:extLst>
          </p:cNvPr>
          <p:cNvSpPr txBox="1"/>
          <p:nvPr/>
        </p:nvSpPr>
        <p:spPr>
          <a:xfrm>
            <a:off x="0" y="734320"/>
            <a:ext cx="1154545" cy="338554"/>
          </a:xfrm>
          <a:prstGeom prst="rect">
            <a:avLst/>
          </a:prstGeom>
          <a:noFill/>
          <a:ln w="25400">
            <a:noFill/>
          </a:ln>
        </p:spPr>
        <p:txBody>
          <a:bodyPr wrap="square">
            <a:spAutoFit/>
          </a:bodyPr>
          <a:lstStyle/>
          <a:p>
            <a:pPr algn="ctr">
              <a:defRPr/>
            </a:pP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役割 </a:t>
            </a:r>
            <a:r>
              <a:rPr lang="en-US" altLang="ja-JP" sz="1600" b="1" dirty="0">
                <a:solidFill>
                  <a:srgbClr val="000000"/>
                </a:solidFill>
                <a:latin typeface="BIZ UDPゴシック" panose="020B0400000000000000" pitchFamily="50" charset="-128"/>
                <a:ea typeface="BIZ UDPゴシック" panose="020B0400000000000000" pitchFamily="50" charset="-128"/>
              </a:rPr>
              <a:t>18〕</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cxnSp>
        <p:nvCxnSpPr>
          <p:cNvPr id="32" name="直線コネクタ 31">
            <a:extLst>
              <a:ext uri="{FF2B5EF4-FFF2-40B4-BE49-F238E27FC236}">
                <a16:creationId xmlns="" xmlns:a16="http://schemas.microsoft.com/office/drawing/2014/main" id="{8C5D13C2-839D-46E5-96C4-A952A3605CEA}"/>
              </a:ext>
            </a:extLst>
          </p:cNvPr>
          <p:cNvCxnSpPr>
            <a:cxnSpLocks/>
          </p:cNvCxnSpPr>
          <p:nvPr/>
        </p:nvCxnSpPr>
        <p:spPr bwMode="auto">
          <a:xfrm flipH="1">
            <a:off x="2205329" y="4961083"/>
            <a:ext cx="643661" cy="1769112"/>
          </a:xfrm>
          <a:prstGeom prst="line">
            <a:avLst/>
          </a:prstGeom>
          <a:solidFill>
            <a:srgbClr val="FFFF99"/>
          </a:solidFill>
          <a:ln w="88900" cap="flat" cmpd="sng" algn="ctr">
            <a:solidFill>
              <a:srgbClr val="FFFFFF"/>
            </a:solidFill>
            <a:prstDash val="solid"/>
            <a:round/>
            <a:headEnd type="none" w="med" len="med"/>
            <a:tailEnd type="none" w="med" len="med"/>
          </a:ln>
          <a:effectLst/>
        </p:spPr>
      </p:cxnSp>
      <p:cxnSp>
        <p:nvCxnSpPr>
          <p:cNvPr id="66" name="直線コネクタ 65">
            <a:extLst>
              <a:ext uri="{FF2B5EF4-FFF2-40B4-BE49-F238E27FC236}">
                <a16:creationId xmlns="" xmlns:a16="http://schemas.microsoft.com/office/drawing/2014/main" id="{901CD434-CA7A-439D-828C-BE7124879B2C}"/>
              </a:ext>
            </a:extLst>
          </p:cNvPr>
          <p:cNvCxnSpPr>
            <a:cxnSpLocks/>
          </p:cNvCxnSpPr>
          <p:nvPr/>
        </p:nvCxnSpPr>
        <p:spPr bwMode="auto">
          <a:xfrm>
            <a:off x="2255138" y="2916548"/>
            <a:ext cx="578370" cy="1600461"/>
          </a:xfrm>
          <a:prstGeom prst="line">
            <a:avLst/>
          </a:prstGeom>
          <a:solidFill>
            <a:srgbClr val="FFFF99"/>
          </a:solidFill>
          <a:ln w="88900" cap="flat" cmpd="sng" algn="ctr">
            <a:solidFill>
              <a:srgbClr val="FFFFFF"/>
            </a:solidFill>
            <a:prstDash val="solid"/>
            <a:round/>
            <a:headEnd type="none" w="med" len="med"/>
            <a:tailEnd type="none" w="med" len="med"/>
          </a:ln>
          <a:effectLst/>
        </p:spPr>
      </p:cxnSp>
      <p:sp>
        <p:nvSpPr>
          <p:cNvPr id="12" name="テキスト ボックス 11">
            <a:extLst>
              <a:ext uri="{FF2B5EF4-FFF2-40B4-BE49-F238E27FC236}">
                <a16:creationId xmlns="" xmlns:a16="http://schemas.microsoft.com/office/drawing/2014/main" id="{9874A363-8D00-4931-8093-D8529B4CF2DD}"/>
              </a:ext>
            </a:extLst>
          </p:cNvPr>
          <p:cNvSpPr txBox="1"/>
          <p:nvPr/>
        </p:nvSpPr>
        <p:spPr>
          <a:xfrm>
            <a:off x="2495924" y="5471800"/>
            <a:ext cx="3955906" cy="624423"/>
          </a:xfrm>
          <a:prstGeom prst="rect">
            <a:avLst/>
          </a:prstGeom>
          <a:noFill/>
        </p:spPr>
        <p:txBody>
          <a:bodyPr wrap="square">
            <a:spAutoFit/>
          </a:bodyPr>
          <a:lstStyle/>
          <a:p>
            <a:pPr algn="ctr" defTabSz="844083">
              <a:defRPr/>
            </a:pPr>
            <a:r>
              <a:rPr lang="ja-JP" altLang="en-US" sz="1800" b="1" dirty="0">
                <a:solidFill>
                  <a:srgbClr val="FFFFFF"/>
                </a:solidFill>
                <a:latin typeface="BIZ UDPゴシック" panose="020B0400000000000000" pitchFamily="50" charset="-128"/>
                <a:ea typeface="BIZ UDPゴシック" panose="020B0400000000000000" pitchFamily="50" charset="-128"/>
              </a:rPr>
              <a:t> 「私にとって何が問題なのか」という</a:t>
            </a:r>
            <a:endParaRPr lang="en-US" altLang="ja-JP" sz="1800" b="1" dirty="0">
              <a:solidFill>
                <a:srgbClr val="FFFFFF"/>
              </a:solidFill>
              <a:latin typeface="BIZ UDPゴシック" panose="020B0400000000000000" pitchFamily="50" charset="-128"/>
              <a:ea typeface="BIZ UDPゴシック" panose="020B0400000000000000" pitchFamily="50" charset="-128"/>
            </a:endParaRPr>
          </a:p>
          <a:p>
            <a:pPr algn="ctr" defTabSz="844083">
              <a:defRPr/>
            </a:pPr>
            <a:r>
              <a:rPr lang="ja-JP" altLang="en-US" sz="1800" b="1" dirty="0">
                <a:solidFill>
                  <a:srgbClr val="FFFFFF"/>
                </a:solidFill>
                <a:latin typeface="BIZ UDPゴシック" panose="020B0400000000000000" pitchFamily="50" charset="-128"/>
                <a:ea typeface="BIZ UDPゴシック" panose="020B0400000000000000" pitchFamily="50" charset="-128"/>
              </a:rPr>
              <a:t>視点からの個別化された計画の策定</a:t>
            </a:r>
          </a:p>
        </p:txBody>
      </p:sp>
      <p:sp>
        <p:nvSpPr>
          <p:cNvPr id="13" name="テキスト ボックス 12">
            <a:extLst>
              <a:ext uri="{FF2B5EF4-FFF2-40B4-BE49-F238E27FC236}">
                <a16:creationId xmlns="" xmlns:a16="http://schemas.microsoft.com/office/drawing/2014/main" id="{2E169133-107D-473E-85B5-39742ABF137A}"/>
              </a:ext>
            </a:extLst>
          </p:cNvPr>
          <p:cNvSpPr txBox="1"/>
          <p:nvPr/>
        </p:nvSpPr>
        <p:spPr>
          <a:xfrm>
            <a:off x="255116" y="3457543"/>
            <a:ext cx="2616219" cy="923545"/>
          </a:xfrm>
          <a:prstGeom prst="rect">
            <a:avLst/>
          </a:prstGeom>
          <a:noFill/>
        </p:spPr>
        <p:txBody>
          <a:bodyPr wrap="square">
            <a:spAutoFit/>
          </a:bodyPr>
          <a:lstStyle/>
          <a:p>
            <a:pPr algn="ctr" defTabSz="844083">
              <a:defRPr/>
            </a:pPr>
            <a:r>
              <a:rPr lang="ja-JP" altLang="en-US" sz="1800" b="1" dirty="0">
                <a:solidFill>
                  <a:srgbClr val="FFFFFF"/>
                </a:solidFill>
                <a:latin typeface="BIZ UDPゴシック" panose="020B0400000000000000" pitchFamily="50" charset="-128"/>
                <a:ea typeface="BIZ UDPゴシック" panose="020B0400000000000000" pitchFamily="50" charset="-128"/>
              </a:rPr>
              <a:t>協力的な</a:t>
            </a:r>
            <a:endParaRPr lang="en-US" altLang="ja-JP" sz="1800" b="1" dirty="0">
              <a:solidFill>
                <a:srgbClr val="FFFFFF"/>
              </a:solidFill>
              <a:latin typeface="BIZ UDPゴシック" panose="020B0400000000000000" pitchFamily="50" charset="-128"/>
              <a:ea typeface="BIZ UDPゴシック" panose="020B0400000000000000" pitchFamily="50" charset="-128"/>
            </a:endParaRPr>
          </a:p>
          <a:p>
            <a:pPr algn="ctr" defTabSz="844083">
              <a:defRPr/>
            </a:pPr>
            <a:r>
              <a:rPr lang="ja-JP" altLang="en-US" sz="1800" b="1" dirty="0">
                <a:solidFill>
                  <a:srgbClr val="FFFFFF"/>
                </a:solidFill>
                <a:latin typeface="BIZ UDPゴシック" panose="020B0400000000000000" pitchFamily="50" charset="-128"/>
                <a:ea typeface="BIZ UDPゴシック" panose="020B0400000000000000" pitchFamily="50" charset="-128"/>
              </a:rPr>
              <a:t>コミッショニングと</a:t>
            </a:r>
            <a:endParaRPr lang="en-US" altLang="ja-JP" sz="1800" b="1" dirty="0">
              <a:solidFill>
                <a:srgbClr val="FFFFFF"/>
              </a:solidFill>
              <a:latin typeface="BIZ UDPゴシック" panose="020B0400000000000000" pitchFamily="50" charset="-128"/>
              <a:ea typeface="BIZ UDPゴシック" panose="020B0400000000000000" pitchFamily="50" charset="-128"/>
            </a:endParaRPr>
          </a:p>
          <a:p>
            <a:pPr algn="ctr" defTabSz="844083">
              <a:defRPr/>
            </a:pPr>
            <a:r>
              <a:rPr lang="ja-JP" altLang="en-US" sz="1800" b="1" dirty="0">
                <a:solidFill>
                  <a:srgbClr val="FFFFFF"/>
                </a:solidFill>
                <a:latin typeface="BIZ UDPゴシック" panose="020B0400000000000000" pitchFamily="50" charset="-128"/>
                <a:ea typeface="BIZ UDPゴシック" panose="020B0400000000000000" pitchFamily="50" charset="-128"/>
              </a:rPr>
              <a:t>パートナーシップ</a:t>
            </a:r>
            <a:endParaRPr lang="en-US" altLang="ja-JP" sz="1800" b="1" dirty="0">
              <a:solidFill>
                <a:srgbClr val="FFFFFF"/>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 xmlns:a16="http://schemas.microsoft.com/office/drawing/2014/main" id="{C6AF6FF6-175A-463D-9069-DC81DAA548DD}"/>
              </a:ext>
            </a:extLst>
          </p:cNvPr>
          <p:cNvSpPr txBox="1"/>
          <p:nvPr/>
        </p:nvSpPr>
        <p:spPr>
          <a:xfrm>
            <a:off x="6812576" y="3605303"/>
            <a:ext cx="1773826" cy="636539"/>
          </a:xfrm>
          <a:prstGeom prst="rect">
            <a:avLst/>
          </a:prstGeom>
          <a:noFill/>
        </p:spPr>
        <p:txBody>
          <a:bodyPr wrap="square">
            <a:spAutoFit/>
          </a:bodyPr>
          <a:lstStyle/>
          <a:p>
            <a:pPr algn="ctr" defTabSz="844083">
              <a:defRPr/>
            </a:pPr>
            <a:r>
              <a:rPr lang="ja-JP" altLang="en-US" sz="1800" b="1" dirty="0">
                <a:solidFill>
                  <a:srgbClr val="FFFFFF"/>
                </a:solidFill>
                <a:latin typeface="BIZ UDPゴシック" panose="020B0400000000000000" pitchFamily="50" charset="-128"/>
                <a:ea typeface="BIZ UDPゴシック" panose="020B0400000000000000" pitchFamily="50" charset="-128"/>
              </a:rPr>
              <a:t>関係職種の</a:t>
            </a:r>
            <a:endParaRPr lang="en-US" altLang="ja-JP" sz="1800" b="1" dirty="0">
              <a:solidFill>
                <a:srgbClr val="FFFFFF"/>
              </a:solidFill>
              <a:latin typeface="BIZ UDPゴシック" panose="020B0400000000000000" pitchFamily="50" charset="-128"/>
              <a:ea typeface="BIZ UDPゴシック" panose="020B0400000000000000" pitchFamily="50" charset="-128"/>
            </a:endParaRPr>
          </a:p>
          <a:p>
            <a:pPr algn="ctr" defTabSz="844083">
              <a:defRPr/>
            </a:pPr>
            <a:r>
              <a:rPr lang="ja-JP" altLang="en-US" sz="1800" b="1" dirty="0">
                <a:solidFill>
                  <a:srgbClr val="FFFFFF"/>
                </a:solidFill>
                <a:latin typeface="BIZ UDPゴシック" panose="020B0400000000000000" pitchFamily="50" charset="-128"/>
                <a:ea typeface="BIZ UDPゴシック" panose="020B0400000000000000" pitchFamily="50" charset="-128"/>
              </a:rPr>
              <a:t>育成</a:t>
            </a:r>
            <a:endParaRPr lang="en-US" altLang="ja-JP" sz="1800" b="1" dirty="0">
              <a:solidFill>
                <a:srgbClr val="FFFFFF"/>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 xmlns:a16="http://schemas.microsoft.com/office/drawing/2014/main" id="{537EFE1D-A5FF-4820-BF34-090D127C9A3A}"/>
              </a:ext>
            </a:extLst>
          </p:cNvPr>
          <p:cNvSpPr txBox="1"/>
          <p:nvPr/>
        </p:nvSpPr>
        <p:spPr>
          <a:xfrm>
            <a:off x="603811" y="5160211"/>
            <a:ext cx="1918830" cy="636539"/>
          </a:xfrm>
          <a:prstGeom prst="rect">
            <a:avLst/>
          </a:prstGeom>
          <a:noFill/>
        </p:spPr>
        <p:txBody>
          <a:bodyPr wrap="square">
            <a:spAutoFit/>
          </a:bodyPr>
          <a:lstStyle/>
          <a:p>
            <a:pPr algn="ctr" defTabSz="844083">
              <a:defRPr/>
            </a:pPr>
            <a:r>
              <a:rPr lang="ja-JP" altLang="en-US" sz="1800" b="1" dirty="0">
                <a:solidFill>
                  <a:srgbClr val="FFFFFF"/>
                </a:solidFill>
                <a:latin typeface="BIZ UDPゴシック" panose="020B0400000000000000" pitchFamily="50" charset="-128"/>
                <a:ea typeface="BIZ UDPゴシック" panose="020B0400000000000000" pitchFamily="50" charset="-128"/>
              </a:rPr>
              <a:t>地域団体への</a:t>
            </a:r>
            <a:endParaRPr lang="en-US" altLang="ja-JP" sz="1800" b="1" dirty="0">
              <a:solidFill>
                <a:srgbClr val="FFFFFF"/>
              </a:solidFill>
              <a:latin typeface="BIZ UDPゴシック" panose="020B0400000000000000" pitchFamily="50" charset="-128"/>
              <a:ea typeface="BIZ UDPゴシック" panose="020B0400000000000000" pitchFamily="50" charset="-128"/>
            </a:endParaRPr>
          </a:p>
          <a:p>
            <a:pPr algn="ctr" defTabSz="844083">
              <a:defRPr/>
            </a:pPr>
            <a:r>
              <a:rPr lang="ja-JP" altLang="en-US" sz="1800" b="1" dirty="0">
                <a:solidFill>
                  <a:srgbClr val="FFFFFF"/>
                </a:solidFill>
                <a:latin typeface="BIZ UDPゴシック" panose="020B0400000000000000" pitchFamily="50" charset="-128"/>
                <a:ea typeface="BIZ UDPゴシック" panose="020B0400000000000000" pitchFamily="50" charset="-128"/>
              </a:rPr>
              <a:t>支援</a:t>
            </a:r>
            <a:endParaRPr lang="en-US" altLang="ja-JP" sz="1800" b="1" dirty="0">
              <a:solidFill>
                <a:srgbClr val="FFFFFF"/>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 xmlns:a16="http://schemas.microsoft.com/office/drawing/2014/main" id="{C0E7CF55-EE1E-465E-9AA0-55615A70FCA7}"/>
              </a:ext>
            </a:extLst>
          </p:cNvPr>
          <p:cNvSpPr txBox="1"/>
          <p:nvPr/>
        </p:nvSpPr>
        <p:spPr>
          <a:xfrm>
            <a:off x="6421216" y="5232004"/>
            <a:ext cx="2586219" cy="636539"/>
          </a:xfrm>
          <a:prstGeom prst="rect">
            <a:avLst/>
          </a:prstGeom>
          <a:noFill/>
        </p:spPr>
        <p:txBody>
          <a:bodyPr wrap="square">
            <a:spAutoFit/>
          </a:bodyPr>
          <a:lstStyle/>
          <a:p>
            <a:pPr algn="ctr" defTabSz="844083">
              <a:defRPr/>
            </a:pPr>
            <a:r>
              <a:rPr lang="ja-JP" altLang="en-US" sz="1800" b="1" dirty="0">
                <a:solidFill>
                  <a:srgbClr val="FFFFFF"/>
                </a:solidFill>
                <a:latin typeface="BIZ UDPゴシック" panose="020B0400000000000000" pitchFamily="50" charset="-128"/>
                <a:ea typeface="BIZ UDPゴシック" panose="020B0400000000000000" pitchFamily="50" charset="-128"/>
              </a:rPr>
              <a:t>共通の結果評価の</a:t>
            </a:r>
            <a:endParaRPr lang="en-US" altLang="ja-JP" sz="1800" b="1" dirty="0">
              <a:solidFill>
                <a:srgbClr val="FFFFFF"/>
              </a:solidFill>
              <a:latin typeface="BIZ UDPゴシック" panose="020B0400000000000000" pitchFamily="50" charset="-128"/>
              <a:ea typeface="BIZ UDPゴシック" panose="020B0400000000000000" pitchFamily="50" charset="-128"/>
            </a:endParaRPr>
          </a:p>
          <a:p>
            <a:pPr algn="ctr" defTabSz="844083">
              <a:defRPr/>
            </a:pPr>
            <a:r>
              <a:rPr lang="ja-JP" altLang="en-US" sz="1800" b="1" dirty="0">
                <a:solidFill>
                  <a:srgbClr val="FFFFFF"/>
                </a:solidFill>
                <a:latin typeface="BIZ UDPゴシック" panose="020B0400000000000000" pitchFamily="50" charset="-128"/>
                <a:ea typeface="BIZ UDPゴシック" panose="020B0400000000000000" pitchFamily="50" charset="-128"/>
              </a:rPr>
              <a:t>フレームワーク</a:t>
            </a:r>
            <a:endParaRPr lang="en-US" altLang="ja-JP" sz="1800" b="1" dirty="0">
              <a:solidFill>
                <a:srgbClr val="FFFFFF"/>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 xmlns:a16="http://schemas.microsoft.com/office/drawing/2014/main" id="{25F7EDFA-983A-4EA8-BC16-233BE96E8076}"/>
              </a:ext>
            </a:extLst>
          </p:cNvPr>
          <p:cNvSpPr txBox="1"/>
          <p:nvPr/>
        </p:nvSpPr>
        <p:spPr>
          <a:xfrm>
            <a:off x="2407424" y="3349952"/>
            <a:ext cx="4309238" cy="636539"/>
          </a:xfrm>
          <a:prstGeom prst="rect">
            <a:avLst/>
          </a:prstGeom>
          <a:noFill/>
        </p:spPr>
        <p:txBody>
          <a:bodyPr wrap="square">
            <a:spAutoFit/>
          </a:bodyPr>
          <a:lstStyle/>
          <a:p>
            <a:pPr algn="ctr" defTabSz="844083">
              <a:defRPr/>
            </a:pPr>
            <a:r>
              <a:rPr lang="ja-JP" altLang="en-US" sz="1800" b="1" dirty="0">
                <a:solidFill>
                  <a:srgbClr val="FFFFFF"/>
                </a:solidFill>
                <a:latin typeface="BIZ UDPゴシック" panose="020B0400000000000000" pitchFamily="50" charset="-128"/>
                <a:ea typeface="BIZ UDPゴシック" panose="020B0400000000000000" pitchFamily="50" charset="-128"/>
              </a:rPr>
              <a:t>全ての地域組織からの</a:t>
            </a:r>
            <a:endParaRPr lang="en-US" altLang="ja-JP" sz="1800" b="1" dirty="0">
              <a:solidFill>
                <a:srgbClr val="FFFFFF"/>
              </a:solidFill>
              <a:latin typeface="BIZ UDPゴシック" panose="020B0400000000000000" pitchFamily="50" charset="-128"/>
              <a:ea typeface="BIZ UDPゴシック" panose="020B0400000000000000" pitchFamily="50" charset="-128"/>
            </a:endParaRPr>
          </a:p>
          <a:p>
            <a:pPr algn="ctr" defTabSz="844083">
              <a:defRPr/>
            </a:pPr>
            <a:r>
              <a:rPr lang="ja-JP" altLang="en-US" sz="1800" b="1" dirty="0">
                <a:solidFill>
                  <a:srgbClr val="FFFFFF"/>
                </a:solidFill>
                <a:latin typeface="BIZ UDPゴシック" panose="020B0400000000000000" pitchFamily="50" charset="-128"/>
                <a:ea typeface="BIZ UDPゴシック" panose="020B0400000000000000" pitchFamily="50" charset="-128"/>
              </a:rPr>
              <a:t>簡便な紹介体制</a:t>
            </a:r>
            <a:endParaRPr lang="en-US" altLang="ja-JP" sz="1800" b="1" dirty="0">
              <a:solidFill>
                <a:srgbClr val="FFFFFF"/>
              </a:solidFill>
              <a:latin typeface="BIZ UDPゴシック" panose="020B0400000000000000" pitchFamily="50" charset="-128"/>
              <a:ea typeface="BIZ UDPゴシック" panose="020B0400000000000000" pitchFamily="50" charset="-128"/>
            </a:endParaRPr>
          </a:p>
        </p:txBody>
      </p:sp>
      <p:cxnSp>
        <p:nvCxnSpPr>
          <p:cNvPr id="26" name="直線コネクタ 25">
            <a:extLst>
              <a:ext uri="{FF2B5EF4-FFF2-40B4-BE49-F238E27FC236}">
                <a16:creationId xmlns="" xmlns:a16="http://schemas.microsoft.com/office/drawing/2014/main" id="{40815F87-CFFF-41DF-92BD-40532E3C3A51}"/>
              </a:ext>
            </a:extLst>
          </p:cNvPr>
          <p:cNvCxnSpPr>
            <a:cxnSpLocks/>
          </p:cNvCxnSpPr>
          <p:nvPr/>
        </p:nvCxnSpPr>
        <p:spPr bwMode="auto">
          <a:xfrm>
            <a:off x="100186" y="4664630"/>
            <a:ext cx="9034387" cy="4049"/>
          </a:xfrm>
          <a:prstGeom prst="line">
            <a:avLst/>
          </a:prstGeom>
          <a:solidFill>
            <a:srgbClr val="FFFF99"/>
          </a:solidFill>
          <a:ln w="88900" cap="flat" cmpd="sng" algn="ctr">
            <a:solidFill>
              <a:srgbClr val="FFFFFF"/>
            </a:solidFill>
            <a:prstDash val="solid"/>
            <a:round/>
            <a:headEnd type="none" w="med" len="med"/>
            <a:tailEnd type="none" w="med" len="med"/>
          </a:ln>
          <a:effectLst/>
        </p:spPr>
      </p:cxnSp>
      <p:cxnSp>
        <p:nvCxnSpPr>
          <p:cNvPr id="40" name="直線コネクタ 39">
            <a:extLst>
              <a:ext uri="{FF2B5EF4-FFF2-40B4-BE49-F238E27FC236}">
                <a16:creationId xmlns="" xmlns:a16="http://schemas.microsoft.com/office/drawing/2014/main" id="{0B47D591-156A-4CCC-88C2-B4072ADF5E04}"/>
              </a:ext>
            </a:extLst>
          </p:cNvPr>
          <p:cNvCxnSpPr>
            <a:cxnSpLocks/>
          </p:cNvCxnSpPr>
          <p:nvPr/>
        </p:nvCxnSpPr>
        <p:spPr bwMode="auto">
          <a:xfrm>
            <a:off x="6045907" y="4658198"/>
            <a:ext cx="587255" cy="1612546"/>
          </a:xfrm>
          <a:prstGeom prst="line">
            <a:avLst/>
          </a:prstGeom>
          <a:solidFill>
            <a:srgbClr val="FFFF99"/>
          </a:solidFill>
          <a:ln w="88900" cap="flat" cmpd="sng" algn="ctr">
            <a:solidFill>
              <a:srgbClr val="FFFFFF"/>
            </a:solidFill>
            <a:prstDash val="solid"/>
            <a:round/>
            <a:headEnd type="none" w="med" len="med"/>
            <a:tailEnd type="none" w="med" len="med"/>
          </a:ln>
          <a:effectLst/>
        </p:spPr>
      </p:cxnSp>
      <p:cxnSp>
        <p:nvCxnSpPr>
          <p:cNvPr id="67" name="直線コネクタ 66">
            <a:extLst>
              <a:ext uri="{FF2B5EF4-FFF2-40B4-BE49-F238E27FC236}">
                <a16:creationId xmlns="" xmlns:a16="http://schemas.microsoft.com/office/drawing/2014/main" id="{C5D5DBD9-2402-45D5-B41C-6838C726EFDB}"/>
              </a:ext>
            </a:extLst>
          </p:cNvPr>
          <p:cNvCxnSpPr>
            <a:cxnSpLocks/>
          </p:cNvCxnSpPr>
          <p:nvPr/>
        </p:nvCxnSpPr>
        <p:spPr bwMode="auto">
          <a:xfrm flipH="1">
            <a:off x="6095005" y="2604883"/>
            <a:ext cx="684864" cy="1841516"/>
          </a:xfrm>
          <a:prstGeom prst="line">
            <a:avLst/>
          </a:prstGeom>
          <a:solidFill>
            <a:srgbClr val="FFFF99"/>
          </a:solidFill>
          <a:ln w="88900" cap="flat" cmpd="sng" algn="ctr">
            <a:solidFill>
              <a:srgbClr val="FFFFFF"/>
            </a:solidFill>
            <a:prstDash val="solid"/>
            <a:round/>
            <a:headEnd type="none" w="med" len="med"/>
            <a:tailEnd type="none" w="med" len="med"/>
          </a:ln>
          <a:effectLst/>
        </p:spPr>
      </p:cxnSp>
      <p:sp>
        <p:nvSpPr>
          <p:cNvPr id="5" name="四角形: 角を丸くする 4">
            <a:extLst>
              <a:ext uri="{FF2B5EF4-FFF2-40B4-BE49-F238E27FC236}">
                <a16:creationId xmlns="" xmlns:a16="http://schemas.microsoft.com/office/drawing/2014/main" id="{1C44F2A0-170F-4270-B922-2E91758622AA}"/>
              </a:ext>
            </a:extLst>
          </p:cNvPr>
          <p:cNvSpPr/>
          <p:nvPr/>
        </p:nvSpPr>
        <p:spPr bwMode="auto">
          <a:xfrm>
            <a:off x="2407424" y="4093412"/>
            <a:ext cx="4280650" cy="1319232"/>
          </a:xfrm>
          <a:prstGeom prst="roundRect">
            <a:avLst>
              <a:gd name="adj" fmla="val 37539"/>
            </a:avLst>
          </a:prstGeom>
          <a:solidFill>
            <a:srgbClr val="98BE6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sz="1600">
              <a:solidFill>
                <a:srgbClr val="000000"/>
              </a:solidFill>
              <a:effectLst>
                <a:outerShdw blurRad="38100" dist="38100" dir="2700000" algn="tl">
                  <a:srgbClr val="000000">
                    <a:alpha val="43137"/>
                  </a:srgbClr>
                </a:outerShdw>
              </a:effectLst>
              <a:latin typeface="Arial" charset="0"/>
            </a:endParaRPr>
          </a:p>
        </p:txBody>
      </p:sp>
      <p:sp>
        <p:nvSpPr>
          <p:cNvPr id="11" name="テキスト ボックス 10">
            <a:extLst>
              <a:ext uri="{FF2B5EF4-FFF2-40B4-BE49-F238E27FC236}">
                <a16:creationId xmlns="" xmlns:a16="http://schemas.microsoft.com/office/drawing/2014/main" id="{4872425B-E57D-4346-A6CF-A82F02256776}"/>
              </a:ext>
            </a:extLst>
          </p:cNvPr>
          <p:cNvSpPr txBox="1"/>
          <p:nvPr/>
        </p:nvSpPr>
        <p:spPr>
          <a:xfrm>
            <a:off x="2390101" y="4564000"/>
            <a:ext cx="4449222" cy="356813"/>
          </a:xfrm>
          <a:prstGeom prst="rect">
            <a:avLst/>
          </a:prstGeom>
          <a:noFill/>
        </p:spPr>
        <p:txBody>
          <a:bodyPr wrap="square">
            <a:spAutoFit/>
          </a:bodyPr>
          <a:lstStyle/>
          <a:p>
            <a:pPr algn="ctr" defTabSz="844083">
              <a:defRPr/>
            </a:pPr>
            <a:r>
              <a:rPr lang="ja-JP" altLang="en-US" sz="1800" b="1" dirty="0">
                <a:solidFill>
                  <a:srgbClr val="FFFFFF"/>
                </a:solidFill>
                <a:latin typeface="BIZ UDPゴシック" panose="020B0400000000000000" pitchFamily="50" charset="-128"/>
                <a:ea typeface="BIZ UDPゴシック" panose="020B0400000000000000" pitchFamily="50" charset="-128"/>
              </a:rPr>
              <a:t>連携担当者（リンクワーカー）</a:t>
            </a:r>
            <a:endParaRPr lang="en-US" altLang="ja-JP" sz="1800" b="1" dirty="0">
              <a:solidFill>
                <a:srgbClr val="FFFFFF"/>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 xmlns:a16="http://schemas.microsoft.com/office/drawing/2014/main" id="{AD838FFB-E428-4D00-8F54-D668C8A337E7}"/>
              </a:ext>
            </a:extLst>
          </p:cNvPr>
          <p:cNvSpPr txBox="1"/>
          <p:nvPr/>
        </p:nvSpPr>
        <p:spPr>
          <a:xfrm>
            <a:off x="1612365" y="4904804"/>
            <a:ext cx="5796407" cy="356813"/>
          </a:xfrm>
          <a:prstGeom prst="rect">
            <a:avLst/>
          </a:prstGeom>
          <a:noFill/>
        </p:spPr>
        <p:txBody>
          <a:bodyPr wrap="square">
            <a:spAutoFit/>
          </a:bodyPr>
          <a:lstStyle/>
          <a:p>
            <a:pPr algn="ctr" defTabSz="844083">
              <a:defRPr/>
            </a:pPr>
            <a:r>
              <a:rPr lang="ja-JP" altLang="en-US" sz="1800" b="1" dirty="0">
                <a:solidFill>
                  <a:srgbClr val="FFFFFF"/>
                </a:solidFill>
                <a:latin typeface="BIZ UDPゴシック" panose="020B0400000000000000" pitchFamily="50" charset="-128"/>
                <a:ea typeface="BIZ UDPゴシック" panose="020B0400000000000000" pitchFamily="50" charset="-128"/>
              </a:rPr>
              <a:t>プライマリ・ケアの一環としての仕組み</a:t>
            </a:r>
            <a:endParaRPr lang="en-US" altLang="ja-JP" sz="1800" b="1" dirty="0">
              <a:solidFill>
                <a:srgbClr val="FFFFFF"/>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 xmlns:a16="http://schemas.microsoft.com/office/drawing/2014/main" id="{7F3ED660-C827-48AD-8D5B-5FAE5473F057}"/>
              </a:ext>
            </a:extLst>
          </p:cNvPr>
          <p:cNvSpPr txBox="1"/>
          <p:nvPr/>
        </p:nvSpPr>
        <p:spPr>
          <a:xfrm>
            <a:off x="2255138" y="4166444"/>
            <a:ext cx="4708688" cy="400110"/>
          </a:xfrm>
          <a:prstGeom prst="rect">
            <a:avLst/>
          </a:prstGeom>
          <a:noFill/>
          <a:ln w="25400">
            <a:noFill/>
          </a:ln>
        </p:spPr>
        <p:txBody>
          <a:bodyPr wrap="square">
            <a:spAutoFit/>
          </a:bodyPr>
          <a:lstStyle/>
          <a:p>
            <a:pPr algn="ctr" defTabSz="844083">
              <a:defRPr/>
            </a:pPr>
            <a:r>
              <a:rPr lang="ja-JP" altLang="en-US" sz="2000" b="1" dirty="0">
                <a:solidFill>
                  <a:srgbClr val="000000"/>
                </a:solidFill>
                <a:latin typeface="BIZ UDPゴシック" panose="020B0400000000000000" pitchFamily="50" charset="-128"/>
                <a:ea typeface="BIZ UDPゴシック" panose="020B0400000000000000" pitchFamily="50" charset="-128"/>
              </a:rPr>
              <a:t>社会的処方</a:t>
            </a:r>
            <a:endParaRPr lang="en-US" altLang="ja-JP" sz="2000" b="1" dirty="0">
              <a:solidFill>
                <a:srgbClr val="000000"/>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 xmlns:a16="http://schemas.microsoft.com/office/drawing/2014/main" id="{D3902B1A-91FE-4BCC-9E74-0C27066BAF22}"/>
              </a:ext>
            </a:extLst>
          </p:cNvPr>
          <p:cNvSpPr txBox="1"/>
          <p:nvPr/>
        </p:nvSpPr>
        <p:spPr>
          <a:xfrm>
            <a:off x="1197511" y="2651000"/>
            <a:ext cx="6796725" cy="433965"/>
          </a:xfrm>
          <a:prstGeom prst="rect">
            <a:avLst/>
          </a:prstGeom>
          <a:noFill/>
          <a:ln w="25400">
            <a:noFill/>
          </a:ln>
        </p:spPr>
        <p:txBody>
          <a:bodyPr wrap="square">
            <a:spAutoFit/>
          </a:bodyPr>
          <a:lstStyle/>
          <a:p>
            <a:pPr algn="ctr"/>
            <a:r>
              <a:rPr lang="ja-JP" altLang="en-US" sz="2220" b="1" dirty="0">
                <a:solidFill>
                  <a:srgbClr val="000000"/>
                </a:solidFill>
                <a:latin typeface="BIZ UDPゴシック" panose="020B0400000000000000" pitchFamily="50" charset="-128"/>
                <a:ea typeface="BIZ UDPゴシック" panose="020B0400000000000000" pitchFamily="50" charset="-128"/>
              </a:rPr>
              <a:t>「社会的機能」の一つである「社会的処方」の概要</a:t>
            </a:r>
          </a:p>
        </p:txBody>
      </p:sp>
    </p:spTree>
    <p:extLst>
      <p:ext uri="{BB962C8B-B14F-4D97-AF65-F5344CB8AC3E}">
        <p14:creationId xmlns:p14="http://schemas.microsoft.com/office/powerpoint/2010/main" val="2705202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85346" name="Rectangle 2"/>
          <p:cNvSpPr>
            <a:spLocks noGrp="1" noChangeArrowheads="1"/>
          </p:cNvSpPr>
          <p:nvPr>
            <p:ph type="title" idx="4294967295"/>
          </p:nvPr>
        </p:nvSpPr>
        <p:spPr>
          <a:xfrm>
            <a:off x="340133" y="43482"/>
            <a:ext cx="8455827" cy="546100"/>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rPr>
              <a:t>認知症診断後の介入とサポートのあり方</a:t>
            </a:r>
            <a:endPar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 xmlns:a16="http://schemas.microsoft.com/office/drawing/2014/main" id="{43F9D360-8187-4B47-B8C4-BE43DCB834B9}"/>
              </a:ext>
            </a:extLst>
          </p:cNvPr>
          <p:cNvSpPr txBox="1"/>
          <p:nvPr/>
        </p:nvSpPr>
        <p:spPr>
          <a:xfrm>
            <a:off x="806918" y="4275847"/>
            <a:ext cx="8337082" cy="1908215"/>
          </a:xfrm>
          <a:prstGeom prst="rect">
            <a:avLst/>
          </a:prstGeom>
          <a:noFill/>
          <a:ln w="25400">
            <a:noFill/>
          </a:ln>
        </p:spPr>
        <p:txBody>
          <a:bodyPr wrap="square">
            <a:spAutoFit/>
          </a:bodyPr>
          <a:lstStyle/>
          <a:p>
            <a:pPr marL="447675" marR="0" lvl="0" indent="-447675" algn="l" defTabSz="779173" rtl="0" eaLnBrk="0" fontAlgn="base" latinLnBrk="0" hangingPunct="0">
              <a:lnSpc>
                <a:spcPct val="100000"/>
              </a:lnSpc>
              <a:spcBef>
                <a:spcPts val="1200"/>
              </a:spcBef>
              <a:spcAft>
                <a:spcPct val="0"/>
              </a:spcAft>
              <a:buClrTx/>
              <a:buSzTx/>
              <a:buFontTx/>
              <a:buNone/>
              <a:tabLst/>
              <a:defRPr/>
            </a:pPr>
            <a:r>
              <a:rPr kumimoji="1" lang="en-US" altLang="ja-JP" sz="22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1200" cap="none" spc="0" normalizeH="0" baseline="0" noProof="0" dirty="0">
                <a:ln>
                  <a:noFill/>
                </a:ln>
                <a:solidFill>
                  <a:srgbClr val="8AB43E"/>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早期診断と治療導入の取り組みだけでは、不十分</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7675" marR="0" lvl="0" indent="-447675" algn="l" defTabSz="779173" rtl="0" eaLnBrk="0" fontAlgn="base" latinLnBrk="0" hangingPunct="0">
              <a:lnSpc>
                <a:spcPct val="100000"/>
              </a:lnSpc>
              <a:spcBef>
                <a:spcPts val="1200"/>
              </a:spcBef>
              <a:spcAft>
                <a:spcPct val="0"/>
              </a:spcAft>
              <a:buClrTx/>
              <a:buSzTx/>
              <a:buFontTx/>
              <a:buNone/>
              <a:tabLst/>
              <a:defRPr/>
            </a:pPr>
            <a:r>
              <a:rPr kumimoji="1" lang="en-US" altLang="ja-JP" sz="22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1200" cap="none" spc="0" normalizeH="0" baseline="0" noProof="0" dirty="0">
                <a:ln>
                  <a:noFill/>
                </a:ln>
                <a:solidFill>
                  <a:srgbClr val="8AB43E"/>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本人と家族の受ける心理的打撃や将来への不安の緩和が重要</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7675" marR="0" lvl="0" indent="-447675" algn="l" defTabSz="779173" rtl="0" eaLnBrk="0" fontAlgn="base" latinLnBrk="0" hangingPunct="0">
              <a:lnSpc>
                <a:spcPct val="100000"/>
              </a:lnSpc>
              <a:spcBef>
                <a:spcPts val="1200"/>
              </a:spcBef>
              <a:spcAft>
                <a:spcPct val="0"/>
              </a:spcAft>
              <a:buClrTx/>
              <a:buSzTx/>
              <a:buFontTx/>
              <a:buNone/>
              <a:tabLst/>
              <a:defRPr/>
            </a:pPr>
            <a:r>
              <a:rPr kumimoji="1" lang="en-US" altLang="ja-JP" sz="22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1200" cap="none" spc="0" normalizeH="0" baseline="0" noProof="0" dirty="0">
                <a:ln>
                  <a:noFill/>
                </a:ln>
                <a:solidFill>
                  <a:srgbClr val="8AB43E"/>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個別性と柔軟性の高い手段での介入やサポートが必要</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7675" marR="0" lvl="0" indent="-447675" algn="l" defTabSz="779173" rtl="0" eaLnBrk="0" fontAlgn="base" latinLnBrk="0" hangingPunct="0">
              <a:lnSpc>
                <a:spcPct val="100000"/>
              </a:lnSpc>
              <a:spcBef>
                <a:spcPts val="1200"/>
              </a:spcBef>
              <a:spcAft>
                <a:spcPct val="0"/>
              </a:spcAft>
              <a:buClrTx/>
              <a:buSzTx/>
              <a:buFontTx/>
              <a:buNone/>
              <a:tabLst/>
              <a:defRPr/>
            </a:pPr>
            <a:r>
              <a:rPr kumimoji="1" lang="ja-JP" altLang="en-US" sz="22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本人や家族の話に共感し、傾聴する姿勢が必要不可欠</a:t>
            </a:r>
            <a:endPar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四角形: 角を丸くする 1">
            <a:extLst>
              <a:ext uri="{FF2B5EF4-FFF2-40B4-BE49-F238E27FC236}">
                <a16:creationId xmlns="" xmlns:a16="http://schemas.microsoft.com/office/drawing/2014/main" id="{675F0E20-89EB-4BAF-8CF2-A86DEE2A207A}"/>
              </a:ext>
            </a:extLst>
          </p:cNvPr>
          <p:cNvSpPr/>
          <p:nvPr/>
        </p:nvSpPr>
        <p:spPr bwMode="auto">
          <a:xfrm>
            <a:off x="505228" y="1280501"/>
            <a:ext cx="8159254" cy="2771892"/>
          </a:xfrm>
          <a:prstGeom prst="roundRect">
            <a:avLst>
              <a:gd name="adj" fmla="val 50000"/>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 name="テキスト ボックス 5">
            <a:extLst>
              <a:ext uri="{FF2B5EF4-FFF2-40B4-BE49-F238E27FC236}">
                <a16:creationId xmlns="" xmlns:a16="http://schemas.microsoft.com/office/drawing/2014/main" id="{83E3350A-EEB6-44E1-893B-B17D5473D1F4}"/>
              </a:ext>
            </a:extLst>
          </p:cNvPr>
          <p:cNvSpPr txBox="1"/>
          <p:nvPr/>
        </p:nvSpPr>
        <p:spPr>
          <a:xfrm>
            <a:off x="1154545" y="1353878"/>
            <a:ext cx="7005829" cy="2431435"/>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～診断後の本人や家族の不安～</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9875" marR="0" lvl="0" indent="0" algn="l" defTabSz="914400" rtl="0" eaLnBrk="0" fontAlgn="base" latinLnBrk="0" hangingPunct="0">
              <a:lnSpc>
                <a:spcPct val="100000"/>
              </a:lnSpc>
              <a:spcBef>
                <a:spcPts val="1200"/>
              </a:spcBef>
              <a:spcAft>
                <a:spcPct val="0"/>
              </a:spcAft>
              <a:buClrTx/>
              <a:buSzTx/>
              <a:buFontTx/>
              <a:buNone/>
              <a:tabLst/>
              <a:defRPr/>
            </a:pP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診断名を告げられ、薬を処方されるだけだった</a:t>
            </a: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a:p>
            <a:pPr marL="269875" marR="0" lvl="0" indent="0" algn="l" defTabSz="914400" rtl="0" eaLnBrk="0" fontAlgn="base" latinLnBrk="0" hangingPunct="0">
              <a:lnSpc>
                <a:spcPct val="100000"/>
              </a:lnSpc>
              <a:spcBef>
                <a:spcPts val="1200"/>
              </a:spcBef>
              <a:spcAft>
                <a:spcPct val="0"/>
              </a:spcAft>
              <a:buClrTx/>
              <a:buSzTx/>
              <a:buFontTx/>
              <a:buNone/>
              <a:tabLst/>
              <a:defRPr/>
            </a:pP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これからの変化や症状についての説明がなかった</a:t>
            </a: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a:p>
            <a:pPr marL="269875" marR="0" lvl="0" indent="0" algn="l" defTabSz="914400" rtl="0" eaLnBrk="0" fontAlgn="base" latinLnBrk="0" hangingPunct="0">
              <a:lnSpc>
                <a:spcPct val="100000"/>
              </a:lnSpc>
              <a:spcBef>
                <a:spcPts val="1200"/>
              </a:spcBef>
              <a:spcAft>
                <a:spcPct val="0"/>
              </a:spcAft>
              <a:buClrTx/>
              <a:buSzTx/>
              <a:buFontTx/>
              <a:buNone/>
              <a:tabLst/>
              <a:defRPr/>
            </a:pP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サポート体制や具体的な対応の情報がなかった</a:t>
            </a: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a:p>
            <a:pPr marL="269875" marR="0" lvl="0" indent="0" algn="l" defTabSz="914400" rtl="0" eaLnBrk="0" fontAlgn="base" latinLnBrk="0" hangingPunct="0">
              <a:lnSpc>
                <a:spcPct val="100000"/>
              </a:lnSpc>
              <a:spcBef>
                <a:spcPts val="1200"/>
              </a:spcBef>
              <a:spcAft>
                <a:spcPct val="0"/>
              </a:spcAft>
              <a:buClrTx/>
              <a:buSzTx/>
              <a:buFontTx/>
              <a:buNone/>
              <a:tabLst/>
              <a:defRPr/>
            </a:pP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何の支援も得られない空白の期間があった</a:t>
            </a:r>
            <a:r>
              <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ボックス 6">
            <a:extLst>
              <a:ext uri="{FF2B5EF4-FFF2-40B4-BE49-F238E27FC236}">
                <a16:creationId xmlns="" xmlns:a16="http://schemas.microsoft.com/office/drawing/2014/main" id="{7D8B5EAB-D574-4DF2-A8FE-C7DCFE28274A}"/>
              </a:ext>
            </a:extLst>
          </p:cNvPr>
          <p:cNvSpPr txBox="1"/>
          <p:nvPr/>
        </p:nvSpPr>
        <p:spPr>
          <a:xfrm>
            <a:off x="0" y="734320"/>
            <a:ext cx="1154545"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19〕</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082979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60885" y="1115662"/>
            <a:ext cx="8340787" cy="774058"/>
          </a:xfrm>
          <a:prstGeom prst="rect">
            <a:avLst/>
          </a:prstGeom>
        </p:spPr>
        <p:txBody>
          <a:bodyPr wrap="square">
            <a:spAutoFit/>
          </a:bodyPr>
          <a:lstStyle/>
          <a:p>
            <a:pPr marL="0" marR="0" lvl="0" indent="0" algn="l" defTabSz="779173" rtl="0" eaLnBrk="0" fontAlgn="base" latinLnBrk="0" hangingPunct="0">
              <a:lnSpc>
                <a:spcPct val="100000"/>
              </a:lnSpc>
              <a:spcBef>
                <a:spcPts val="1534"/>
              </a:spcBef>
              <a:spcAft>
                <a:spcPct val="0"/>
              </a:spcAft>
              <a:buClrTx/>
              <a:buSzTx/>
              <a:buFontTx/>
              <a:buNone/>
              <a:tabLst/>
              <a:defRPr/>
            </a:pPr>
            <a:r>
              <a:rPr kumimoji="1" lang="ja-JP" altLang="en-US" sz="2215"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認知症と診断された早い段階</a:t>
            </a:r>
            <a:r>
              <a:rPr kumimoji="1" lang="ja-JP" altLang="en-US" sz="221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から生活の支えや社会資源へのつながりを促し、将来計画を考えるための</a:t>
            </a:r>
            <a:r>
              <a:rPr kumimoji="1" lang="ja-JP" altLang="en-US" sz="2215"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診断後支援</a:t>
            </a:r>
            <a:r>
              <a:rPr kumimoji="1" lang="ja-JP" altLang="en-US" sz="221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が重要となる。</a:t>
            </a:r>
            <a:endParaRPr kumimoji="1" lang="en-US" altLang="ja-JP" sz="221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Rectangle 17"/>
          <p:cNvSpPr>
            <a:spLocks noChangeArrowheads="1"/>
          </p:cNvSpPr>
          <p:nvPr/>
        </p:nvSpPr>
        <p:spPr bwMode="auto">
          <a:xfrm>
            <a:off x="2686784" y="6518634"/>
            <a:ext cx="6457216"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03011" marR="0" lvl="0" indent="-303011" algn="r" defTabSz="779173" rtl="0" eaLnBrk="1" fontAlgn="base" latinLnBrk="0" hangingPunct="1">
              <a:lnSpc>
                <a:spcPct val="80000"/>
              </a:lnSpc>
              <a:spcBef>
                <a:spcPct val="2000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Scotland’s national dementia charity</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https://www.alzscot.org/</a:t>
            </a:r>
          </a:p>
        </p:txBody>
      </p:sp>
      <p:sp>
        <p:nvSpPr>
          <p:cNvPr id="9" name="正方形/長方形 8">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 name="Rectangle 4">
            <a:extLst>
              <a:ext uri="{FF2B5EF4-FFF2-40B4-BE49-F238E27FC236}">
                <a16:creationId xmlns="" xmlns:a16="http://schemas.microsoft.com/office/drawing/2014/main" id="{A6F93B78-E285-44BF-8BFC-B5EF33D7B479}"/>
              </a:ext>
            </a:extLst>
          </p:cNvPr>
          <p:cNvSpPr>
            <a:spLocks noChangeArrowheads="1"/>
          </p:cNvSpPr>
          <p:nvPr/>
        </p:nvSpPr>
        <p:spPr bwMode="auto">
          <a:xfrm>
            <a:off x="376611" y="40114"/>
            <a:ext cx="8425061" cy="5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診断後の早い段階からの支援</a:t>
            </a:r>
          </a:p>
        </p:txBody>
      </p:sp>
      <p:grpSp>
        <p:nvGrpSpPr>
          <p:cNvPr id="4" name="グループ化 3">
            <a:extLst>
              <a:ext uri="{FF2B5EF4-FFF2-40B4-BE49-F238E27FC236}">
                <a16:creationId xmlns="" xmlns:a16="http://schemas.microsoft.com/office/drawing/2014/main" id="{4ADDB676-8DA0-42B1-A8AC-E3E8A903B31F}"/>
              </a:ext>
            </a:extLst>
          </p:cNvPr>
          <p:cNvGrpSpPr/>
          <p:nvPr/>
        </p:nvGrpSpPr>
        <p:grpSpPr>
          <a:xfrm>
            <a:off x="1009378" y="1940482"/>
            <a:ext cx="7050977" cy="4488595"/>
            <a:chOff x="1159825" y="2017251"/>
            <a:chExt cx="6859340" cy="4576579"/>
          </a:xfrm>
        </p:grpSpPr>
        <p:sp>
          <p:nvSpPr>
            <p:cNvPr id="12" name="テキスト ボックス 11">
              <a:extLst>
                <a:ext uri="{FF2B5EF4-FFF2-40B4-BE49-F238E27FC236}">
                  <a16:creationId xmlns="" xmlns:a16="http://schemas.microsoft.com/office/drawing/2014/main" id="{15A3A7E3-813B-4871-83DD-4C9B3C929575}"/>
                </a:ext>
              </a:extLst>
            </p:cNvPr>
            <p:cNvSpPr txBox="1"/>
            <p:nvPr/>
          </p:nvSpPr>
          <p:spPr>
            <a:xfrm>
              <a:off x="5689142" y="4537595"/>
              <a:ext cx="2151455" cy="461665"/>
            </a:xfrm>
            <a:prstGeom prst="rect">
              <a:avLst/>
            </a:prstGeom>
            <a:noFill/>
          </p:spPr>
          <p:txBody>
            <a:bodyPr wrap="square" anchor="ctr" anchorCtr="0">
              <a:no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ピアサポート</a:t>
              </a:r>
              <a:endParaRPr kumimoji="1" lang="en-US" altLang="ja-JP" sz="20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 xmlns:a16="http://schemas.microsoft.com/office/drawing/2014/main" id="{BCB4BB16-3BCC-488C-BAD1-9B8AD721132A}"/>
                </a:ext>
              </a:extLst>
            </p:cNvPr>
            <p:cNvSpPr txBox="1"/>
            <p:nvPr/>
          </p:nvSpPr>
          <p:spPr>
            <a:xfrm>
              <a:off x="3661975" y="5250531"/>
              <a:ext cx="1845911" cy="830997"/>
            </a:xfrm>
            <a:prstGeom prst="rect">
              <a:avLst/>
            </a:prstGeom>
            <a:noFill/>
          </p:spPr>
          <p:txBody>
            <a:bodyPr wrap="square" anchor="ctr" anchorCtr="0">
              <a:no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将来のケアの計画</a:t>
              </a:r>
              <a:endParaRPr kumimoji="1" lang="en-US" altLang="ja-JP" sz="20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テキスト ボックス 13">
              <a:extLst>
                <a:ext uri="{FF2B5EF4-FFF2-40B4-BE49-F238E27FC236}">
                  <a16:creationId xmlns="" xmlns:a16="http://schemas.microsoft.com/office/drawing/2014/main" id="{48453F6E-B6F3-4655-8C11-3411024C7B27}"/>
                </a:ext>
              </a:extLst>
            </p:cNvPr>
            <p:cNvSpPr txBox="1"/>
            <p:nvPr/>
          </p:nvSpPr>
          <p:spPr>
            <a:xfrm>
              <a:off x="4780375" y="2384364"/>
              <a:ext cx="2149604" cy="1200329"/>
            </a:xfrm>
            <a:prstGeom prst="rect">
              <a:avLst/>
            </a:prstGeom>
            <a:noFill/>
          </p:spPr>
          <p:txBody>
            <a:bodyPr wrap="square" anchor="ctr" anchorCtr="0">
              <a:no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コミュニティーとのつながりを支援</a:t>
              </a:r>
              <a:endParaRPr kumimoji="1" lang="en-US" altLang="ja-JP" sz="20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テキスト ボックス 14">
              <a:extLst>
                <a:ext uri="{FF2B5EF4-FFF2-40B4-BE49-F238E27FC236}">
                  <a16:creationId xmlns="" xmlns:a16="http://schemas.microsoft.com/office/drawing/2014/main" id="{2A750843-3542-4B1F-BE9B-1F08612B20BF}"/>
                </a:ext>
              </a:extLst>
            </p:cNvPr>
            <p:cNvSpPr txBox="1"/>
            <p:nvPr/>
          </p:nvSpPr>
          <p:spPr>
            <a:xfrm>
              <a:off x="1210263" y="4041317"/>
              <a:ext cx="2315709" cy="1200329"/>
            </a:xfrm>
            <a:prstGeom prst="rect">
              <a:avLst/>
            </a:prstGeom>
            <a:noFill/>
          </p:spPr>
          <p:txBody>
            <a:bodyPr wrap="square" anchor="ctr" anchorCtr="0">
              <a:no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疾病の理解と</a:t>
              </a:r>
              <a:endParaRPr kumimoji="1" lang="en-US" altLang="ja-JP" sz="20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症状のマネジメント</a:t>
              </a:r>
              <a:endParaRPr kumimoji="1" lang="en-US" altLang="ja-JP" sz="20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テキスト ボックス 15">
              <a:extLst>
                <a:ext uri="{FF2B5EF4-FFF2-40B4-BE49-F238E27FC236}">
                  <a16:creationId xmlns="" xmlns:a16="http://schemas.microsoft.com/office/drawing/2014/main" id="{1AE5719B-A6C4-4383-BAE0-F0C30E4EDFCD}"/>
                </a:ext>
              </a:extLst>
            </p:cNvPr>
            <p:cNvSpPr txBox="1"/>
            <p:nvPr/>
          </p:nvSpPr>
          <p:spPr>
            <a:xfrm>
              <a:off x="2109733" y="2556468"/>
              <a:ext cx="2387280" cy="830997"/>
            </a:xfrm>
            <a:prstGeom prst="rect">
              <a:avLst/>
            </a:prstGeom>
            <a:noFill/>
          </p:spPr>
          <p:txBody>
            <a:bodyPr wrap="square" anchor="ctr" anchorCtr="0">
              <a:no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将来の意思決定に向けた計画</a:t>
              </a:r>
              <a:endParaRPr kumimoji="1" lang="en-US" altLang="ja-JP" sz="20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楕円 1">
              <a:extLst>
                <a:ext uri="{FF2B5EF4-FFF2-40B4-BE49-F238E27FC236}">
                  <a16:creationId xmlns="" xmlns:a16="http://schemas.microsoft.com/office/drawing/2014/main" id="{E1FFC049-2CA0-4E1E-82E8-7CDAA4DA0F7E}"/>
                </a:ext>
              </a:extLst>
            </p:cNvPr>
            <p:cNvSpPr/>
            <p:nvPr/>
          </p:nvSpPr>
          <p:spPr bwMode="auto">
            <a:xfrm>
              <a:off x="2030696" y="2024107"/>
              <a:ext cx="2683344" cy="2198255"/>
            </a:xfrm>
            <a:prstGeom prst="ellipse">
              <a:avLst/>
            </a:prstGeom>
            <a:noFill/>
            <a:ln w="57150" cap="flat" cmpd="sng" algn="ctr">
              <a:solidFill>
                <a:srgbClr val="789C3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 name="楕円 4">
              <a:extLst>
                <a:ext uri="{FF2B5EF4-FFF2-40B4-BE49-F238E27FC236}">
                  <a16:creationId xmlns="" xmlns:a16="http://schemas.microsoft.com/office/drawing/2014/main" id="{B1D76B69-CFED-4AD8-96B7-53894A029468}"/>
                </a:ext>
              </a:extLst>
            </p:cNvPr>
            <p:cNvSpPr/>
            <p:nvPr/>
          </p:nvSpPr>
          <p:spPr bwMode="auto">
            <a:xfrm>
              <a:off x="1159825" y="3572271"/>
              <a:ext cx="2683344" cy="2198255"/>
            </a:xfrm>
            <a:prstGeom prst="ellipse">
              <a:avLst/>
            </a:prstGeom>
            <a:noFill/>
            <a:ln w="57150" cap="flat" cmpd="sng" algn="ctr">
              <a:solidFill>
                <a:srgbClr val="789C3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 name="楕円 5">
              <a:extLst>
                <a:ext uri="{FF2B5EF4-FFF2-40B4-BE49-F238E27FC236}">
                  <a16:creationId xmlns="" xmlns:a16="http://schemas.microsoft.com/office/drawing/2014/main" id="{4E1AEFCF-2AAE-4A43-AA83-CC2C13E1474F}"/>
                </a:ext>
              </a:extLst>
            </p:cNvPr>
            <p:cNvSpPr/>
            <p:nvPr/>
          </p:nvSpPr>
          <p:spPr bwMode="auto">
            <a:xfrm>
              <a:off x="3219290" y="4395575"/>
              <a:ext cx="2683344" cy="2198255"/>
            </a:xfrm>
            <a:prstGeom prst="ellipse">
              <a:avLst/>
            </a:prstGeom>
            <a:noFill/>
            <a:ln w="57150" cap="flat" cmpd="sng" algn="ctr">
              <a:solidFill>
                <a:srgbClr val="789C3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7" name="楕円 6">
              <a:extLst>
                <a:ext uri="{FF2B5EF4-FFF2-40B4-BE49-F238E27FC236}">
                  <a16:creationId xmlns="" xmlns:a16="http://schemas.microsoft.com/office/drawing/2014/main" id="{CE342189-CC6C-4300-87EE-19E8597D1BF0}"/>
                </a:ext>
              </a:extLst>
            </p:cNvPr>
            <p:cNvSpPr/>
            <p:nvPr/>
          </p:nvSpPr>
          <p:spPr bwMode="auto">
            <a:xfrm>
              <a:off x="5335821" y="3657608"/>
              <a:ext cx="2683344" cy="2198255"/>
            </a:xfrm>
            <a:prstGeom prst="ellipse">
              <a:avLst/>
            </a:prstGeom>
            <a:noFill/>
            <a:ln w="57150" cap="flat" cmpd="sng" algn="ctr">
              <a:solidFill>
                <a:srgbClr val="789C3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8" name="楕円 7">
              <a:extLst>
                <a:ext uri="{FF2B5EF4-FFF2-40B4-BE49-F238E27FC236}">
                  <a16:creationId xmlns="" xmlns:a16="http://schemas.microsoft.com/office/drawing/2014/main" id="{C97CDF9E-ABCB-4619-8D73-069889CD72FD}"/>
                </a:ext>
              </a:extLst>
            </p:cNvPr>
            <p:cNvSpPr/>
            <p:nvPr/>
          </p:nvSpPr>
          <p:spPr bwMode="auto">
            <a:xfrm>
              <a:off x="4466978" y="2017251"/>
              <a:ext cx="2683344" cy="2198255"/>
            </a:xfrm>
            <a:prstGeom prst="ellipse">
              <a:avLst/>
            </a:prstGeom>
            <a:noFill/>
            <a:ln w="57150" cap="flat" cmpd="sng" algn="ctr">
              <a:solidFill>
                <a:srgbClr val="789C3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grpSp>
          <p:nvGrpSpPr>
            <p:cNvPr id="23" name="グループ化 22">
              <a:extLst>
                <a:ext uri="{FF2B5EF4-FFF2-40B4-BE49-F238E27FC236}">
                  <a16:creationId xmlns="" xmlns:a16="http://schemas.microsoft.com/office/drawing/2014/main" id="{907C0AAB-5A0D-4750-9EFA-3462B18E7855}"/>
                </a:ext>
              </a:extLst>
            </p:cNvPr>
            <p:cNvGrpSpPr/>
            <p:nvPr/>
          </p:nvGrpSpPr>
          <p:grpSpPr>
            <a:xfrm>
              <a:off x="3298176" y="3468757"/>
              <a:ext cx="2637526" cy="1304193"/>
              <a:chOff x="1248170" y="2912350"/>
              <a:chExt cx="2637526" cy="1304193"/>
            </a:xfrm>
          </p:grpSpPr>
          <p:sp>
            <p:nvSpPr>
              <p:cNvPr id="22" name="四角形: 角を丸くする 21">
                <a:extLst>
                  <a:ext uri="{FF2B5EF4-FFF2-40B4-BE49-F238E27FC236}">
                    <a16:creationId xmlns="" xmlns:a16="http://schemas.microsoft.com/office/drawing/2014/main" id="{5769E31D-5E25-4F8B-BE4F-12509E86955A}"/>
                  </a:ext>
                </a:extLst>
              </p:cNvPr>
              <p:cNvSpPr/>
              <p:nvPr/>
            </p:nvSpPr>
            <p:spPr bwMode="auto">
              <a:xfrm>
                <a:off x="1248170" y="3114603"/>
                <a:ext cx="2637526" cy="959371"/>
              </a:xfrm>
              <a:prstGeom prst="roundRect">
                <a:avLst>
                  <a:gd name="adj" fmla="val 50000"/>
                </a:avLst>
              </a:prstGeom>
              <a:solidFill>
                <a:srgbClr val="789C3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7" name="テキスト ボックス 16">
                <a:extLst>
                  <a:ext uri="{FF2B5EF4-FFF2-40B4-BE49-F238E27FC236}">
                    <a16:creationId xmlns="" xmlns:a16="http://schemas.microsoft.com/office/drawing/2014/main" id="{C019E487-9E59-4B3E-BA09-709EA31CDD41}"/>
                  </a:ext>
                </a:extLst>
              </p:cNvPr>
              <p:cNvSpPr txBox="1"/>
              <p:nvPr/>
            </p:nvSpPr>
            <p:spPr>
              <a:xfrm>
                <a:off x="1398706" y="2912350"/>
                <a:ext cx="2343014" cy="1304193"/>
              </a:xfrm>
              <a:prstGeom prst="rect">
                <a:avLst/>
              </a:prstGeom>
              <a:noFill/>
            </p:spPr>
            <p:txBody>
              <a:bodyPr wrap="square" anchor="ctr" anchorCtr="0">
                <a:no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診断後支援</a:t>
                </a:r>
                <a:endParaRPr kumimoji="1" lang="ja-JP" altLang="en-US" sz="28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grpSp>
      </p:grpSp>
      <p:sp>
        <p:nvSpPr>
          <p:cNvPr id="21" name="テキスト ボックス 20">
            <a:extLst>
              <a:ext uri="{FF2B5EF4-FFF2-40B4-BE49-F238E27FC236}">
                <a16:creationId xmlns="" xmlns:a16="http://schemas.microsoft.com/office/drawing/2014/main" id="{7D8B5EAB-D574-4DF2-A8FE-C7DCFE28274A}"/>
              </a:ext>
            </a:extLst>
          </p:cNvPr>
          <p:cNvSpPr txBox="1"/>
          <p:nvPr/>
        </p:nvSpPr>
        <p:spPr>
          <a:xfrm>
            <a:off x="0" y="734320"/>
            <a:ext cx="1229193"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66365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txBox="1">
            <a:spLocks noChangeArrowheads="1"/>
          </p:cNvSpPr>
          <p:nvPr/>
        </p:nvSpPr>
        <p:spPr bwMode="auto">
          <a:xfrm>
            <a:off x="584156" y="1217527"/>
            <a:ext cx="8184966" cy="5150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446088" indent="-446088" eaLnBrk="1" hangingPunct="1">
              <a:spcBef>
                <a:spcPts val="600"/>
              </a:spcBef>
              <a:buFont typeface="Wingdings" pitchFamily="2" charset="2"/>
              <a:buNone/>
            </a:pPr>
            <a:r>
              <a:rPr lang="en-US" altLang="ja-JP"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789C36"/>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認知症は</a:t>
            </a:r>
            <a:r>
              <a:rPr lang="ja-JP" altLang="en-US"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脳の疾患</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によって起こる</a:t>
            </a:r>
            <a:endParaRPr lang="ja-JP" altLang="en-US" sz="8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446088" indent="-446088" eaLnBrk="1" hangingPunct="1">
              <a:spcBef>
                <a:spcPts val="900"/>
              </a:spcBef>
            </a:pPr>
            <a:r>
              <a:rPr lang="ja-JP" altLang="en-US"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789C36"/>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早期発見・早期対応</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によって、可逆性の疾患の治療ができたり、進行性の認知症であっても認知機能障害の進行</a:t>
            </a:r>
            <a:r>
              <a:rPr lang="ja-JP" altLang="en-US" sz="2400" b="1">
                <a:solidFill>
                  <a:srgbClr val="000000"/>
                </a:solidFill>
                <a:latin typeface="BIZ UDPゴシック" panose="020B0400000000000000" pitchFamily="50" charset="-128"/>
                <a:ea typeface="BIZ UDPゴシック" panose="020B0400000000000000" pitchFamily="50" charset="-128"/>
                <a:cs typeface="Meiryo UI" pitchFamily="50" charset="-128"/>
              </a:rPr>
              <a:t>を遅らせることができる</a:t>
            </a:r>
            <a:endParaRPr lang="en-US" altLang="ja-JP" sz="2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446088" indent="-446088" eaLnBrk="1" hangingPunct="1">
              <a:spcBef>
                <a:spcPts val="900"/>
              </a:spcBef>
            </a:pPr>
            <a:r>
              <a:rPr lang="ja-JP" altLang="en-US"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789C36"/>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適切な治療とケア</a:t>
            </a:r>
            <a:r>
              <a:rPr lang="ja-JP" altLang="en-US" sz="2400" b="1" dirty="0">
                <a:latin typeface="BIZ UDPゴシック" panose="020B0400000000000000" pitchFamily="50" charset="-128"/>
                <a:ea typeface="BIZ UDPゴシック" panose="020B0400000000000000" pitchFamily="50" charset="-128"/>
                <a:cs typeface="Meiryo UI" pitchFamily="50" charset="-128"/>
              </a:rPr>
              <a:t>により</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本人の症状を緩和し、本人の苦痛や家族の介護負担を軽減することが期待できる</a:t>
            </a:r>
            <a:endParaRPr lang="en-US" altLang="ja-JP" sz="8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446088" indent="-446088" eaLnBrk="1" hangingPunct="1">
              <a:spcBef>
                <a:spcPts val="900"/>
              </a:spcBef>
              <a:buFont typeface="Wingdings" pitchFamily="2" charset="2"/>
              <a:buNone/>
            </a:pPr>
            <a:r>
              <a:rPr lang="ja-JP" altLang="en-US"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認知症の人が住み慣れた地域で安心して暮らすためには、</a:t>
            </a:r>
            <a:r>
              <a:rPr lang="ja-JP" altLang="en-US" sz="2400" b="1" dirty="0">
                <a:latin typeface="BIZ UDPゴシック" panose="020B0400000000000000" pitchFamily="50" charset="-128"/>
                <a:ea typeface="BIZ UDPゴシック" panose="020B0400000000000000" pitchFamily="50" charset="-128"/>
                <a:cs typeface="Meiryo UI" pitchFamily="50" charset="-128"/>
              </a:rPr>
              <a:t>認知症の人と家族を</a:t>
            </a:r>
            <a:r>
              <a:rPr lang="ja-JP" altLang="en-US"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地域全体で支えていく</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必要がある</a:t>
            </a:r>
            <a:endParaRPr lang="en-US" altLang="ja-JP" sz="2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446088" indent="-446088" eaLnBrk="1" hangingPunct="1">
              <a:spcBef>
                <a:spcPts val="900"/>
              </a:spcBef>
              <a:buFont typeface="Wingdings" pitchFamily="2" charset="2"/>
              <a:buNone/>
            </a:pPr>
            <a:r>
              <a:rPr lang="ja-JP" altLang="en-US"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8AB43E"/>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認知症の人と家族を</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地域全体で支えるサポート体制や様々な支援があり、活用が可能である</a:t>
            </a:r>
          </a:p>
          <a:p>
            <a:pPr marL="446088" indent="-446088" eaLnBrk="1" hangingPunct="1">
              <a:spcBef>
                <a:spcPts val="900"/>
              </a:spcBef>
              <a:buFont typeface="Wingdings" pitchFamily="2" charset="2"/>
              <a:buNone/>
            </a:pPr>
            <a:r>
              <a:rPr kumimoji="1" lang="en-US" altLang="ja-JP"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1200" cap="none" spc="0" normalizeH="0" baseline="0" noProof="0" dirty="0">
                <a:ln>
                  <a:noFill/>
                </a:ln>
                <a:solidFill>
                  <a:srgbClr val="8AB43E"/>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認知症は、適切な対応や治療により</a:t>
            </a: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発症を遅らせたり、</a:t>
            </a:r>
            <a:endParaRPr kumimoji="1" lang="en-US" altLang="ja-JP"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446088" indent="-446088" eaLnBrk="1" hangingPunct="1">
              <a:spcBef>
                <a:spcPts val="0"/>
              </a:spcBef>
              <a:buFont typeface="Wingdings" pitchFamily="2" charset="2"/>
              <a:buNone/>
            </a:pPr>
            <a:r>
              <a:rPr lang="ja-JP" altLang="en-US"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　　</a:t>
            </a: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進行を予防できる</a:t>
            </a:r>
            <a:endParaRPr lang="en-US" altLang="ja-JP" sz="2400" b="1" dirty="0">
              <a:solidFill>
                <a:srgbClr val="708339"/>
              </a:solidFill>
              <a:latin typeface="BIZ UDPゴシック" panose="020B0400000000000000" pitchFamily="50" charset="-128"/>
              <a:ea typeface="BIZ UDPゴシック" panose="020B0400000000000000" pitchFamily="50" charset="-128"/>
              <a:cs typeface="Meiryo UI" pitchFamily="50" charset="-128"/>
            </a:endParaRPr>
          </a:p>
        </p:txBody>
      </p:sp>
      <p:sp>
        <p:nvSpPr>
          <p:cNvPr id="8" name="正方形/長方形 7">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85346" name="Rectangle 2"/>
          <p:cNvSpPr>
            <a:spLocks noGrp="1" noChangeArrowheads="1"/>
          </p:cNvSpPr>
          <p:nvPr>
            <p:ph type="title" idx="4294967295"/>
          </p:nvPr>
        </p:nvSpPr>
        <p:spPr>
          <a:xfrm>
            <a:off x="1013408" y="78123"/>
            <a:ext cx="7169439" cy="546100"/>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認知症啓発の説明のポイント</a:t>
            </a:r>
          </a:p>
        </p:txBody>
      </p:sp>
      <p:sp>
        <p:nvSpPr>
          <p:cNvPr id="6" name="テキスト ボックス 5">
            <a:extLst>
              <a:ext uri="{FF2B5EF4-FFF2-40B4-BE49-F238E27FC236}">
                <a16:creationId xmlns="" xmlns:a16="http://schemas.microsoft.com/office/drawing/2014/main" id="{7D8B5EAB-D574-4DF2-A8FE-C7DCFE28274A}"/>
              </a:ext>
            </a:extLst>
          </p:cNvPr>
          <p:cNvSpPr txBox="1"/>
          <p:nvPr/>
        </p:nvSpPr>
        <p:spPr>
          <a:xfrm>
            <a:off x="0" y="734320"/>
            <a:ext cx="1154545"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21〕</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105513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1">
            <a:extLst>
              <a:ext uri="{FF2B5EF4-FFF2-40B4-BE49-F238E27FC236}">
                <a16:creationId xmlns="" xmlns:a16="http://schemas.microsoft.com/office/drawing/2014/main" id="{4A76418A-E05A-4556-AED0-939C18282399}"/>
              </a:ext>
            </a:extLst>
          </p:cNvPr>
          <p:cNvSpPr/>
          <p:nvPr/>
        </p:nvSpPr>
        <p:spPr bwMode="auto">
          <a:xfrm>
            <a:off x="419781" y="3148154"/>
            <a:ext cx="7919001" cy="546622"/>
          </a:xfrm>
          <a:prstGeom prst="roundRect">
            <a:avLst>
              <a:gd name="adj" fmla="val 50000"/>
            </a:avLst>
          </a:prstGeom>
          <a:solidFill>
            <a:srgbClr val="BFD0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2" name="四角形: 角を丸くする 11">
            <a:extLst>
              <a:ext uri="{FF2B5EF4-FFF2-40B4-BE49-F238E27FC236}">
                <a16:creationId xmlns="" xmlns:a16="http://schemas.microsoft.com/office/drawing/2014/main" id="{4A76418A-E05A-4556-AED0-939C18282399}"/>
              </a:ext>
            </a:extLst>
          </p:cNvPr>
          <p:cNvSpPr/>
          <p:nvPr/>
        </p:nvSpPr>
        <p:spPr bwMode="auto">
          <a:xfrm>
            <a:off x="419781" y="5110141"/>
            <a:ext cx="7919001" cy="536991"/>
          </a:xfrm>
          <a:prstGeom prst="roundRect">
            <a:avLst>
              <a:gd name="adj" fmla="val 50000"/>
            </a:avLst>
          </a:prstGeom>
          <a:solidFill>
            <a:srgbClr val="BFD0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2" name="四角形: 角を丸くする 11">
            <a:extLst>
              <a:ext uri="{FF2B5EF4-FFF2-40B4-BE49-F238E27FC236}">
                <a16:creationId xmlns="" xmlns:a16="http://schemas.microsoft.com/office/drawing/2014/main" id="{4A76418A-E05A-4556-AED0-939C18282399}"/>
              </a:ext>
            </a:extLst>
          </p:cNvPr>
          <p:cNvSpPr/>
          <p:nvPr/>
        </p:nvSpPr>
        <p:spPr bwMode="auto">
          <a:xfrm>
            <a:off x="419781" y="1207769"/>
            <a:ext cx="7919001" cy="554633"/>
          </a:xfrm>
          <a:prstGeom prst="roundRect">
            <a:avLst>
              <a:gd name="adj" fmla="val 50000"/>
            </a:avLst>
          </a:prstGeom>
          <a:solidFill>
            <a:srgbClr val="BFD09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7" name="正方形/長方形 16">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72034" name="Rectangle 2"/>
          <p:cNvSpPr>
            <a:spLocks noGrp="1" noChangeArrowheads="1"/>
          </p:cNvSpPr>
          <p:nvPr>
            <p:ph type="title" idx="4294967295"/>
          </p:nvPr>
        </p:nvSpPr>
        <p:spPr>
          <a:xfrm>
            <a:off x="469152" y="24660"/>
            <a:ext cx="8229600" cy="574930"/>
          </a:xfrm>
        </p:spPr>
        <p:txBody>
          <a:bodyPr/>
          <a:lstStyle/>
          <a:p>
            <a:pPr algn="ct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認知症の予防の考え方</a:t>
            </a:r>
          </a:p>
        </p:txBody>
      </p:sp>
      <p:sp>
        <p:nvSpPr>
          <p:cNvPr id="11" name="テキスト ボックス 10">
            <a:extLst>
              <a:ext uri="{FF2B5EF4-FFF2-40B4-BE49-F238E27FC236}">
                <a16:creationId xmlns="" xmlns:a16="http://schemas.microsoft.com/office/drawing/2014/main" id="{5F23E08F-2521-460C-8BD5-C77DA659A13B}"/>
              </a:ext>
            </a:extLst>
          </p:cNvPr>
          <p:cNvSpPr txBox="1"/>
          <p:nvPr/>
        </p:nvSpPr>
        <p:spPr>
          <a:xfrm>
            <a:off x="1085338" y="5731124"/>
            <a:ext cx="7450189" cy="773176"/>
          </a:xfrm>
          <a:prstGeom prst="rect">
            <a:avLst/>
          </a:prstGeom>
          <a:noFill/>
        </p:spPr>
        <p:txBody>
          <a:bodyPr wrap="square">
            <a:spAutoFit/>
          </a:bodyPr>
          <a:lstStyle/>
          <a:p>
            <a:pPr marL="361950" marR="0" lvl="0" indent="-361950" algn="l" defTabSz="914400" rtl="0" eaLnBrk="0" fontAlgn="base" latinLnBrk="0" hangingPunct="0">
              <a:lnSpc>
                <a:spcPct val="100000"/>
              </a:lnSpc>
              <a:spcBef>
                <a:spcPct val="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重症化予防、機能維持、行動・心理症状の予防・対応</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認知症バリアフリー、不安の除去と安心・安全な生活の確保</a:t>
            </a:r>
          </a:p>
        </p:txBody>
      </p:sp>
      <p:sp>
        <p:nvSpPr>
          <p:cNvPr id="15" name="テキスト ボックス 14">
            <a:extLst>
              <a:ext uri="{FF2B5EF4-FFF2-40B4-BE49-F238E27FC236}">
                <a16:creationId xmlns="" xmlns:a16="http://schemas.microsoft.com/office/drawing/2014/main" id="{70EFC49D-FE5B-40A6-BF91-AA822DB46348}"/>
              </a:ext>
            </a:extLst>
          </p:cNvPr>
          <p:cNvSpPr txBox="1"/>
          <p:nvPr/>
        </p:nvSpPr>
        <p:spPr>
          <a:xfrm>
            <a:off x="533117" y="1208600"/>
            <a:ext cx="8065911" cy="4575939"/>
          </a:xfrm>
          <a:prstGeom prst="rect">
            <a:avLst/>
          </a:prstGeom>
          <a:noFill/>
        </p:spPr>
        <p:txBody>
          <a:bodyPr wrap="square">
            <a:spAutoFit/>
          </a:bodyPr>
          <a:lstStyle/>
          <a:p>
            <a:pPr marL="1612900" marR="0" lvl="0" indent="-1612900" algn="l" defTabSz="914400" rtl="0" eaLnBrk="0" fontAlgn="base" latinLnBrk="0" hangingPunct="0">
              <a:lnSpc>
                <a:spcPct val="100000"/>
              </a:lnSpc>
              <a:spcBef>
                <a:spcPts val="780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一次予防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（認知症の発症遅延や発症リスク低減）</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612900" marR="0" lvl="0" indent="-1612900" algn="l" defTabSz="914400" rtl="0" eaLnBrk="0" fontAlgn="base" latinLnBrk="0" hangingPunct="0">
              <a:lnSpc>
                <a:spcPct val="100000"/>
              </a:lnSpc>
              <a:spcBef>
                <a:spcPts val="1200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二次予防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（早期発見・早期対応）</a:t>
            </a:r>
          </a:p>
          <a:p>
            <a:pPr marL="1612900" marR="0" lvl="0" indent="-1612900" algn="l" defTabSz="914400" rtl="0" eaLnBrk="0" fontAlgn="base" latinLnBrk="0" hangingPunct="0">
              <a:lnSpc>
                <a:spcPct val="100000"/>
              </a:lnSpc>
              <a:spcBef>
                <a:spcPts val="1200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三次予防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（認知症の進行の予防と進行遅延）</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テキスト ボックス 20">
            <a:extLst>
              <a:ext uri="{FF2B5EF4-FFF2-40B4-BE49-F238E27FC236}">
                <a16:creationId xmlns="" xmlns:a16="http://schemas.microsoft.com/office/drawing/2014/main" id="{3F87F782-2A8D-44B6-9BCC-33096984677B}"/>
              </a:ext>
            </a:extLst>
          </p:cNvPr>
          <p:cNvSpPr txBox="1"/>
          <p:nvPr/>
        </p:nvSpPr>
        <p:spPr>
          <a:xfrm>
            <a:off x="1097538" y="1816779"/>
            <a:ext cx="7437989" cy="1151874"/>
          </a:xfrm>
          <a:prstGeom prst="rect">
            <a:avLst/>
          </a:prstGeom>
          <a:noFill/>
        </p:spPr>
        <p:txBody>
          <a:bodyPr wrap="square">
            <a:spAutoFit/>
          </a:bodyPr>
          <a:lstStyle/>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運動不足の改善と糖尿病や高血圧症等の生活習慣病の予防</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社会参加による社会的孤立の解消や役割の保持</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介護予防の事業や健康増進事業と連携</a:t>
            </a:r>
          </a:p>
        </p:txBody>
      </p:sp>
      <p:sp>
        <p:nvSpPr>
          <p:cNvPr id="23" name="テキスト ボックス 22">
            <a:extLst>
              <a:ext uri="{FF2B5EF4-FFF2-40B4-BE49-F238E27FC236}">
                <a16:creationId xmlns="" xmlns:a16="http://schemas.microsoft.com/office/drawing/2014/main" id="{86DA9598-FB55-44D0-9993-8FBF44C1E134}"/>
              </a:ext>
            </a:extLst>
          </p:cNvPr>
          <p:cNvSpPr txBox="1"/>
          <p:nvPr/>
        </p:nvSpPr>
        <p:spPr>
          <a:xfrm>
            <a:off x="1085586" y="3778767"/>
            <a:ext cx="7437989" cy="1151874"/>
          </a:xfrm>
          <a:prstGeom prst="rect">
            <a:avLst/>
          </a:prstGeom>
          <a:noFill/>
        </p:spPr>
        <p:txBody>
          <a:bodyPr wrap="square">
            <a:spAutoFit/>
          </a:bodyPr>
          <a:lstStyle/>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かかりつけ医、保健師、管理栄養士等による健康相談</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認知症初期集中支援チームによる訪問活動</a:t>
            </a:r>
            <a:endParaRPr kumimoji="1" lang="en-US" altLang="ja-JP"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1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かかりつけ医や地域包括支援センター等と連携</a:t>
            </a:r>
          </a:p>
        </p:txBody>
      </p:sp>
      <p:sp>
        <p:nvSpPr>
          <p:cNvPr id="14" name="テキスト ボックス 13">
            <a:extLst>
              <a:ext uri="{FF2B5EF4-FFF2-40B4-BE49-F238E27FC236}">
                <a16:creationId xmlns="" xmlns:a16="http://schemas.microsoft.com/office/drawing/2014/main" id="{7D8B5EAB-D574-4DF2-A8FE-C7DCFE28274A}"/>
              </a:ext>
            </a:extLst>
          </p:cNvPr>
          <p:cNvSpPr txBox="1"/>
          <p:nvPr/>
        </p:nvSpPr>
        <p:spPr>
          <a:xfrm>
            <a:off x="0" y="734320"/>
            <a:ext cx="12441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22〕</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928852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864894" y="1399515"/>
            <a:ext cx="7957648" cy="2954655"/>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ts val="360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認知症に対する誤解と偏見が根強い</a:t>
            </a:r>
          </a:p>
          <a:p>
            <a:pPr marL="0" marR="0" lvl="0" indent="0" algn="l" defTabSz="844083" rtl="0" eaLnBrk="1" fontAlgn="base" latinLnBrk="0" hangingPunct="1">
              <a:lnSpc>
                <a:spcPct val="100000"/>
              </a:lnSpc>
              <a:spcBef>
                <a:spcPts val="360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早期の診断や鑑別診断が難しい場合がある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1" fontAlgn="base" latinLnBrk="0" hangingPunct="1">
              <a:lnSpc>
                <a:spcPct val="100000"/>
              </a:lnSpc>
              <a:spcBef>
                <a:spcPts val="360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増加する患者さんに対し専門医療機関が少ない</a:t>
            </a:r>
          </a:p>
          <a:p>
            <a:pPr marL="0" marR="0" lvl="0" indent="0" algn="l" defTabSz="844083" rtl="0" eaLnBrk="1" fontAlgn="base" latinLnBrk="0" hangingPunct="1">
              <a:lnSpc>
                <a:spcPct val="100000"/>
              </a:lnSpc>
              <a:spcBef>
                <a:spcPts val="360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医療のみでの対応には限界がある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Rectangle 9"/>
          <p:cNvSpPr>
            <a:spLocks noChangeArrowheads="1"/>
          </p:cNvSpPr>
          <p:nvPr/>
        </p:nvSpPr>
        <p:spPr bwMode="auto">
          <a:xfrm>
            <a:off x="1705275" y="1808311"/>
            <a:ext cx="6551794" cy="2954655"/>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ts val="3600"/>
              </a:spcBef>
              <a:spcAft>
                <a:spcPct val="0"/>
              </a:spcAft>
              <a:buClrTx/>
              <a:buSzTx/>
              <a:buFontTx/>
              <a:buNone/>
              <a:tabLst/>
              <a:defRPr/>
            </a:pP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 地域や医療現場での啓発や気づき</a:t>
            </a:r>
            <a:endParaRPr kumimoji="1" lang="en-US" altLang="ja-JP"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1" fontAlgn="base" latinLnBrk="0" hangingPunct="1">
              <a:lnSpc>
                <a:spcPct val="100000"/>
              </a:lnSpc>
              <a:spcBef>
                <a:spcPts val="3600"/>
              </a:spcBef>
              <a:spcAft>
                <a:spcPct val="0"/>
              </a:spcAft>
              <a:buClrTx/>
              <a:buSzTx/>
              <a:buFontTx/>
              <a:buNone/>
              <a:tabLst/>
              <a:defRPr/>
            </a:pP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 医師の専門性を生かした医療連携</a:t>
            </a:r>
            <a:endParaRPr kumimoji="1" lang="en-US" altLang="ja-JP"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083" rtl="0" eaLnBrk="1" fontAlgn="base" latinLnBrk="0" hangingPunct="1">
              <a:lnSpc>
                <a:spcPct val="100000"/>
              </a:lnSpc>
              <a:spcBef>
                <a:spcPts val="3600"/>
              </a:spcBef>
              <a:spcAft>
                <a:spcPct val="0"/>
              </a:spcAft>
              <a:buClrTx/>
              <a:buSzTx/>
              <a:buFontTx/>
              <a:buNone/>
              <a:tabLst/>
              <a:defRPr/>
            </a:pP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 かかりつけ医での治療の継続と医療連携</a:t>
            </a:r>
          </a:p>
          <a:p>
            <a:pPr marL="0" marR="0" lvl="0" indent="0" algn="l" defTabSz="844083" rtl="0" eaLnBrk="1" fontAlgn="base" latinLnBrk="0" hangingPunct="1">
              <a:lnSpc>
                <a:spcPct val="100000"/>
              </a:lnSpc>
              <a:spcBef>
                <a:spcPts val="3600"/>
              </a:spcBef>
              <a:spcAft>
                <a:spcPct val="0"/>
              </a:spcAft>
              <a:buClrTx/>
              <a:buSzTx/>
              <a:buFontTx/>
              <a:buNone/>
              <a:tabLst/>
              <a:defRPr/>
            </a:pP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 歯科医師、薬剤師、介護、行政、地域との連携</a:t>
            </a:r>
            <a:endParaRPr kumimoji="1" lang="en-US" altLang="ja-JP"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Rectangle 9"/>
          <p:cNvSpPr>
            <a:spLocks noChangeArrowheads="1"/>
          </p:cNvSpPr>
          <p:nvPr/>
        </p:nvSpPr>
        <p:spPr bwMode="auto">
          <a:xfrm>
            <a:off x="864894" y="5193237"/>
            <a:ext cx="7957648" cy="1328569"/>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60363" marR="0" lvl="0" indent="-360363" algn="l" defTabSz="844083" rtl="0" eaLnBrk="1" fontAlgn="base" latinLnBrk="0" hangingPunct="1">
              <a:lnSpc>
                <a:spcPct val="100000"/>
              </a:lnSpc>
              <a:spcBef>
                <a:spcPts val="500"/>
              </a:spcBef>
              <a:spcAft>
                <a:spcPct val="0"/>
              </a:spcAft>
              <a:buClrTx/>
              <a:buSzTx/>
              <a:buFontTx/>
              <a:buNone/>
              <a:tabLst/>
              <a:defRPr/>
            </a:pP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〇 認知症の早期発見・早期対応の重要性の理解</a:t>
            </a:r>
            <a:endParaRPr kumimoji="1" lang="en-US" altLang="ja-JP"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endParaRPr>
          </a:p>
          <a:p>
            <a:pPr marL="360363" marR="0" lvl="0" indent="-360363" algn="l" defTabSz="844083" rtl="0" eaLnBrk="1" fontAlgn="base" latinLnBrk="0" hangingPunct="1">
              <a:lnSpc>
                <a:spcPct val="100000"/>
              </a:lnSpc>
              <a:spcBef>
                <a:spcPts val="500"/>
              </a:spcBef>
              <a:spcAft>
                <a:spcPct val="0"/>
              </a:spcAft>
              <a:buClrTx/>
              <a:buSzTx/>
              <a:buFontTx/>
              <a:buNone/>
              <a:tabLst/>
              <a:defRPr/>
            </a:pP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〇 認知症の診断、治療、ケア、連携に関する知識の習得</a:t>
            </a:r>
            <a:endParaRPr kumimoji="1" lang="en-US" altLang="ja-JP"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endParaRPr>
          </a:p>
          <a:p>
            <a:pPr marL="360363" marR="0" lvl="0" indent="-360363" algn="l" defTabSz="844083" rtl="0" eaLnBrk="1" fontAlgn="base" latinLnBrk="0" hangingPunct="1">
              <a:lnSpc>
                <a:spcPct val="100000"/>
              </a:lnSpc>
              <a:spcBef>
                <a:spcPts val="500"/>
              </a:spcBef>
              <a:spcAft>
                <a:spcPct val="0"/>
              </a:spcAft>
              <a:buClrTx/>
              <a:buSzTx/>
              <a:buFontTx/>
              <a:buNone/>
              <a:tabLst/>
              <a:defRPr/>
            </a:pP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rPr>
              <a:t>〇 認知症の人と家族を支える方法の理解と地域での実践</a:t>
            </a:r>
            <a:endParaRPr kumimoji="1" lang="en-US" altLang="ja-JP"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二等辺三角形 9"/>
          <p:cNvSpPr/>
          <p:nvPr/>
        </p:nvSpPr>
        <p:spPr>
          <a:xfrm flipV="1">
            <a:off x="3644975" y="4852681"/>
            <a:ext cx="1527527" cy="250841"/>
          </a:xfrm>
          <a:prstGeom prst="triangle">
            <a:avLst>
              <a:gd name="adj" fmla="val 47933"/>
            </a:avLst>
          </a:prstGeom>
          <a:solidFill>
            <a:srgbClr val="789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正方形/長方形 10">
            <a:extLst>
              <a:ext uri="{FF2B5EF4-FFF2-40B4-BE49-F238E27FC236}">
                <a16:creationId xmlns="" xmlns:a16="http://schemas.microsoft.com/office/drawing/2014/main" id="{41893292-D4D8-4DB8-87A4-0AAB15B8AE4C}"/>
              </a:ext>
            </a:extLst>
          </p:cNvPr>
          <p:cNvSpPr/>
          <p:nvPr/>
        </p:nvSpPr>
        <p:spPr>
          <a:xfrm>
            <a:off x="0" y="2876"/>
            <a:ext cx="9144000" cy="987844"/>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5" name="Rectangle 2">
            <a:extLst>
              <a:ext uri="{FF2B5EF4-FFF2-40B4-BE49-F238E27FC236}">
                <a16:creationId xmlns="" xmlns:a16="http://schemas.microsoft.com/office/drawing/2014/main" id="{7F560B8C-B2B3-4B90-9531-38651001DD9F}"/>
              </a:ext>
            </a:extLst>
          </p:cNvPr>
          <p:cNvSpPr txBox="1">
            <a:spLocks noChangeArrowheads="1"/>
          </p:cNvSpPr>
          <p:nvPr/>
        </p:nvSpPr>
        <p:spPr bwMode="auto">
          <a:xfrm>
            <a:off x="457200" y="45756"/>
            <a:ext cx="8229600" cy="84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かかりつけ医に期待される役割</a:t>
            </a:r>
            <a:endParaRPr kumimoji="1" lang="en-US" altLang="ja-JP" sz="24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～認知症医療の特殊性と望まれる対応～</a:t>
            </a:r>
          </a:p>
        </p:txBody>
      </p:sp>
      <p:sp>
        <p:nvSpPr>
          <p:cNvPr id="14" name="テキスト ボックス 13">
            <a:extLst>
              <a:ext uri="{FF2B5EF4-FFF2-40B4-BE49-F238E27FC236}">
                <a16:creationId xmlns="" xmlns:a16="http://schemas.microsoft.com/office/drawing/2014/main" id="{7D8B5EAB-D574-4DF2-A8FE-C7DCFE28274A}"/>
              </a:ext>
            </a:extLst>
          </p:cNvPr>
          <p:cNvSpPr txBox="1"/>
          <p:nvPr/>
        </p:nvSpPr>
        <p:spPr>
          <a:xfrm>
            <a:off x="0" y="987986"/>
            <a:ext cx="12441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lang="en-US" altLang="ja-JP" sz="1600" b="1" dirty="0">
                <a:solidFill>
                  <a:srgbClr val="000000"/>
                </a:solidFill>
                <a:latin typeface="BIZ UDPゴシック" panose="020B0400000000000000" pitchFamily="50" charset="-128"/>
                <a:ea typeface="BIZ UDPゴシック" panose="020B0400000000000000" pitchFamily="50" charset="-128"/>
              </a:rPr>
              <a:t>23</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322496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708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147" name="Text Box 3"/>
          <p:cNvSpPr txBox="1">
            <a:spLocks noChangeArrowheads="1"/>
          </p:cNvSpPr>
          <p:nvPr/>
        </p:nvSpPr>
        <p:spPr bwMode="auto">
          <a:xfrm>
            <a:off x="942181" y="68503"/>
            <a:ext cx="72596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認知症対応力向上研修の目的</a:t>
            </a:r>
          </a:p>
        </p:txBody>
      </p:sp>
      <p:sp>
        <p:nvSpPr>
          <p:cNvPr id="2" name="Text Box 4">
            <a:extLst>
              <a:ext uri="{FF2B5EF4-FFF2-40B4-BE49-F238E27FC236}">
                <a16:creationId xmlns="" xmlns:a16="http://schemas.microsoft.com/office/drawing/2014/main" id="{9E6A11C6-884A-4653-AA9F-257002A987EB}"/>
              </a:ext>
            </a:extLst>
          </p:cNvPr>
          <p:cNvSpPr txBox="1">
            <a:spLocks noChangeArrowheads="1"/>
          </p:cNvSpPr>
          <p:nvPr/>
        </p:nvSpPr>
        <p:spPr bwMode="auto">
          <a:xfrm>
            <a:off x="800828" y="1406800"/>
            <a:ext cx="7818516" cy="506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t"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514350" marR="0" lvl="0" indent="-514350" algn="l" defTabSz="909638" rtl="0" eaLnBrk="1" fontAlgn="base" latinLnBrk="0" hangingPunct="1">
              <a:lnSpc>
                <a:spcPct val="100000"/>
              </a:lnSpc>
              <a:spcBef>
                <a:spcPts val="1800"/>
              </a:spcBef>
              <a:spcAft>
                <a:spcPct val="0"/>
              </a:spcAft>
              <a:buClrTx/>
              <a:buSzTx/>
              <a:buFont typeface="+mj-lt"/>
              <a:buAutoNum type="arabicPeriod"/>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認知症の人や家族を支えるための</a:t>
            </a: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かかりつけ医の  役割</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を理解する。</a:t>
            </a:r>
          </a:p>
          <a:p>
            <a:pPr marL="514350" marR="0" lvl="0" indent="-514350" algn="l" defTabSz="909638" rtl="0" eaLnBrk="1" fontAlgn="base" latinLnBrk="0" hangingPunct="1">
              <a:lnSpc>
                <a:spcPct val="100000"/>
              </a:lnSpc>
              <a:spcBef>
                <a:spcPts val="1800"/>
              </a:spcBef>
              <a:spcAft>
                <a:spcPct val="0"/>
              </a:spcAft>
              <a:buClrTx/>
              <a:buSzTx/>
              <a:buFont typeface="+mj-lt"/>
              <a:buAutoNum type="arabicPeriod"/>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認知症の本人の視点を重視した</a:t>
            </a: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アプローチ</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について理解する。</a:t>
            </a:r>
          </a:p>
          <a:p>
            <a:pPr marL="514350" marR="0" lvl="0" indent="-514350" algn="l" defTabSz="909638" rtl="0" eaLnBrk="1" fontAlgn="base" latinLnBrk="0" hangingPunct="1">
              <a:lnSpc>
                <a:spcPct val="100000"/>
              </a:lnSpc>
              <a:spcBef>
                <a:spcPts val="1800"/>
              </a:spcBef>
              <a:spcAft>
                <a:spcPct val="0"/>
              </a:spcAft>
              <a:buClrTx/>
              <a:buSzTx/>
              <a:buFont typeface="+mj-lt"/>
              <a:buAutoNum type="arabicPeriod"/>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認知症の</a:t>
            </a: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早期発見・早期対応の重要性</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を理解する。</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514350" marR="0" lvl="0" indent="-514350" algn="l" defTabSz="909638" rtl="0" eaLnBrk="1" fontAlgn="base" latinLnBrk="0" hangingPunct="1">
              <a:lnSpc>
                <a:spcPct val="100000"/>
              </a:lnSpc>
              <a:spcBef>
                <a:spcPts val="1800"/>
              </a:spcBef>
              <a:spcAft>
                <a:spcPct val="0"/>
              </a:spcAft>
              <a:buClr>
                <a:srgbClr val="000000"/>
              </a:buClr>
              <a:buSzTx/>
              <a:buFont typeface="+mj-lt"/>
              <a:buAutoNum type="arabicPeriod"/>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認知症の</a:t>
            </a: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診断・治療の基本とケアの原則</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を理解する。</a:t>
            </a:r>
          </a:p>
          <a:p>
            <a:pPr marL="514350" marR="0" lvl="0" indent="-514350" algn="l" defTabSz="909638" rtl="0" eaLnBrk="1" fontAlgn="base" latinLnBrk="0" hangingPunct="1">
              <a:lnSpc>
                <a:spcPct val="100000"/>
              </a:lnSpc>
              <a:spcBef>
                <a:spcPts val="1800"/>
              </a:spcBef>
              <a:spcAft>
                <a:spcPct val="0"/>
              </a:spcAft>
              <a:buClrTx/>
              <a:buSzTx/>
              <a:buFont typeface="+mj-lt"/>
              <a:buAutoNum type="arabicPeriod"/>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認知症の人と家族への</a:t>
            </a: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支援の現状と制度</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を理解する。</a:t>
            </a:r>
          </a:p>
          <a:p>
            <a:pPr marL="514350" marR="0" lvl="0" indent="-514350" algn="l" defTabSz="909638" rtl="0" eaLnBrk="1" fontAlgn="base" latinLnBrk="0" hangingPunct="1">
              <a:lnSpc>
                <a:spcPct val="100000"/>
              </a:lnSpc>
              <a:spcBef>
                <a:spcPts val="1800"/>
              </a:spcBef>
              <a:spcAft>
                <a:spcPct val="0"/>
              </a:spcAft>
              <a:buClrTx/>
              <a:buSzTx/>
              <a:buFont typeface="+mj-lt"/>
              <a:buAutoNum type="arabicPeriod"/>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認知症の人や家族を支えるための医療機関、介護事業者、地域が</a:t>
            </a:r>
            <a:r>
              <a:rPr kumimoji="1" lang="ja-JP" altLang="en-US" sz="2400" b="1" i="0" u="none" strike="noStrike" kern="1200" cap="none" spc="0" normalizeH="0" baseline="0" noProof="0" dirty="0">
                <a:ln>
                  <a:noFill/>
                </a:ln>
                <a:solidFill>
                  <a:srgbClr val="708339"/>
                </a:solidFill>
                <a:effectLst/>
                <a:uLnTx/>
                <a:uFillTx/>
                <a:latin typeface="BIZ UDPゴシック" panose="020B0400000000000000" pitchFamily="50" charset="-128"/>
                <a:ea typeface="BIZ UDPゴシック" panose="020B0400000000000000" pitchFamily="50" charset="-128"/>
                <a:cs typeface="Meiryo UI" pitchFamily="50" charset="-128"/>
              </a:rPr>
              <a:t>連携した生活支援の重要性</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を理解する。</a:t>
            </a:r>
          </a:p>
        </p:txBody>
      </p:sp>
      <p:sp>
        <p:nvSpPr>
          <p:cNvPr id="7" name="テキスト ボックス 6">
            <a:extLst>
              <a:ext uri="{FF2B5EF4-FFF2-40B4-BE49-F238E27FC236}">
                <a16:creationId xmlns="" xmlns:a16="http://schemas.microsoft.com/office/drawing/2014/main" id="{7D8B5EAB-D574-4DF2-A8FE-C7DCFE28274A}"/>
              </a:ext>
            </a:extLst>
          </p:cNvPr>
          <p:cNvSpPr txBox="1"/>
          <p:nvPr/>
        </p:nvSpPr>
        <p:spPr>
          <a:xfrm>
            <a:off x="1" y="734320"/>
            <a:ext cx="107929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71315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EEC8"/>
        </a:solidFill>
        <a:effectLst/>
      </p:bgPr>
    </p:bg>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185703" y="3279421"/>
            <a:ext cx="6772593" cy="6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600" b="1" dirty="0">
                <a:latin typeface="BIZ UDPゴシック" panose="020B0400000000000000" pitchFamily="50" charset="-128"/>
                <a:ea typeface="BIZ UDPゴシック" panose="020B0400000000000000" pitchFamily="50" charset="-128"/>
                <a:cs typeface="Meiryo UI" pitchFamily="50" charset="-128"/>
              </a:rPr>
              <a:t>認知症の人の視点に立ってみる</a:t>
            </a:r>
          </a:p>
        </p:txBody>
      </p:sp>
      <p:sp>
        <p:nvSpPr>
          <p:cNvPr id="9219" name="Text Box 4"/>
          <p:cNvSpPr txBox="1">
            <a:spLocks noChangeArrowheads="1"/>
          </p:cNvSpPr>
          <p:nvPr/>
        </p:nvSpPr>
        <p:spPr bwMode="auto">
          <a:xfrm>
            <a:off x="3244850" y="2211137"/>
            <a:ext cx="2679700" cy="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800" b="1" dirty="0">
                <a:latin typeface="BIZ UDPゴシック" panose="020B0400000000000000" pitchFamily="50" charset="-128"/>
                <a:ea typeface="BIZ UDPゴシック" panose="020B0400000000000000" pitchFamily="50" charset="-128"/>
                <a:cs typeface="Meiryo UI" pitchFamily="50" charset="-128"/>
              </a:rPr>
              <a:t>［動画 ❶］</a:t>
            </a:r>
          </a:p>
        </p:txBody>
      </p:sp>
      <p:sp>
        <p:nvSpPr>
          <p:cNvPr id="4" name="正方形/長方形 3"/>
          <p:cNvSpPr/>
          <p:nvPr/>
        </p:nvSpPr>
        <p:spPr bwMode="auto">
          <a:xfrm>
            <a:off x="121920" y="121920"/>
            <a:ext cx="8900160" cy="6614160"/>
          </a:xfrm>
          <a:prstGeom prst="rect">
            <a:avLst/>
          </a:prstGeom>
          <a:noFill/>
          <a:ln w="63500" cap="flat" cmpd="sng" algn="ctr">
            <a:solidFill>
              <a:srgbClr val="B96563"/>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6" name="テキスト ボックス 5">
            <a:extLst>
              <a:ext uri="{FF2B5EF4-FFF2-40B4-BE49-F238E27FC236}">
                <a16:creationId xmlns="" xmlns:a16="http://schemas.microsoft.com/office/drawing/2014/main" id="{7D8B5EAB-D574-4DF2-A8FE-C7DCFE28274A}"/>
              </a:ext>
            </a:extLst>
          </p:cNvPr>
          <p:cNvSpPr txBox="1"/>
          <p:nvPr/>
        </p:nvSpPr>
        <p:spPr>
          <a:xfrm>
            <a:off x="121920" y="132688"/>
            <a:ext cx="1063783"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テキスト ボックス 9">
            <a:extLst>
              <a:ext uri="{FF2B5EF4-FFF2-40B4-BE49-F238E27FC236}">
                <a16:creationId xmlns="" xmlns:a16="http://schemas.microsoft.com/office/drawing/2014/main" id="{1064E83A-885D-4866-BBE0-221783C3EFCC}"/>
              </a:ext>
            </a:extLst>
          </p:cNvPr>
          <p:cNvSpPr txBox="1"/>
          <p:nvPr/>
        </p:nvSpPr>
        <p:spPr>
          <a:xfrm>
            <a:off x="300643" y="6379780"/>
            <a:ext cx="8773898" cy="291170"/>
          </a:xfrm>
          <a:prstGeom prst="rect">
            <a:avLst/>
          </a:prstGeom>
          <a:noFill/>
        </p:spPr>
        <p:txBody>
          <a:bodyPr wrap="square">
            <a:spAutoFit/>
          </a:bodyPr>
          <a:lstStyle/>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「日本における認知症の高齢者人口の将来推計に関する研究」平成</a:t>
            </a:r>
            <a:r>
              <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26</a:t>
            </a: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年度厚生労働科学研究費補助金特別研究事業</a:t>
            </a:r>
          </a:p>
        </p:txBody>
      </p:sp>
      <p:sp>
        <p:nvSpPr>
          <p:cNvPr id="8" name="正方形/長方形 7">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正方形/長方形 10">
            <a:extLst>
              <a:ext uri="{FF2B5EF4-FFF2-40B4-BE49-F238E27FC236}">
                <a16:creationId xmlns="" xmlns:a16="http://schemas.microsoft.com/office/drawing/2014/main" id="{012CAE00-0672-437D-9493-342095332CE1}"/>
              </a:ext>
            </a:extLst>
          </p:cNvPr>
          <p:cNvSpPr/>
          <p:nvPr/>
        </p:nvSpPr>
        <p:spPr>
          <a:xfrm>
            <a:off x="300643" y="61015"/>
            <a:ext cx="8750626"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認知症高齢者数の推移</a:t>
            </a:r>
          </a:p>
        </p:txBody>
      </p:sp>
      <p:graphicFrame>
        <p:nvGraphicFramePr>
          <p:cNvPr id="9" name="グラフ 8"/>
          <p:cNvGraphicFramePr>
            <a:graphicFrameLocks/>
          </p:cNvGraphicFramePr>
          <p:nvPr>
            <p:extLst>
              <p:ext uri="{D42A27DB-BD31-4B8C-83A1-F6EECF244321}">
                <p14:modId xmlns:p14="http://schemas.microsoft.com/office/powerpoint/2010/main" val="373617739"/>
              </p:ext>
            </p:extLst>
          </p:nvPr>
        </p:nvGraphicFramePr>
        <p:xfrm>
          <a:off x="879385" y="1421390"/>
          <a:ext cx="7616414" cy="4632028"/>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a:extLst>
              <a:ext uri="{FF2B5EF4-FFF2-40B4-BE49-F238E27FC236}">
                <a16:creationId xmlns="" xmlns:a16="http://schemas.microsoft.com/office/drawing/2014/main" id="{1064E83A-885D-4866-BBE0-221783C3EFCC}"/>
              </a:ext>
            </a:extLst>
          </p:cNvPr>
          <p:cNvSpPr txBox="1"/>
          <p:nvPr/>
        </p:nvSpPr>
        <p:spPr>
          <a:xfrm>
            <a:off x="880282" y="1149620"/>
            <a:ext cx="7854287" cy="291170"/>
          </a:xfrm>
          <a:prstGeom prst="rect">
            <a:avLst/>
          </a:prstGeom>
          <a:noFill/>
        </p:spPr>
        <p:txBody>
          <a:bodyPr wrap="square">
            <a:spAutoFit/>
          </a:bodyPr>
          <a:lstStyle/>
          <a:p>
            <a:pPr marL="0" marR="0" lvl="0" indent="0" defTabSz="844083"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（万人）                                                                                                                             （</a:t>
            </a:r>
            <a:r>
              <a:rPr kumimoji="1" lang="en-US" altLang="ja-JP"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92"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p:txBody>
      </p:sp>
      <p:sp>
        <p:nvSpPr>
          <p:cNvPr id="12" name="テキスト ボックス 11">
            <a:extLst>
              <a:ext uri="{FF2B5EF4-FFF2-40B4-BE49-F238E27FC236}">
                <a16:creationId xmlns="" xmlns:a16="http://schemas.microsoft.com/office/drawing/2014/main" id="{7D8B5EAB-D574-4DF2-A8FE-C7DCFE28274A}"/>
              </a:ext>
            </a:extLst>
          </p:cNvPr>
          <p:cNvSpPr txBox="1"/>
          <p:nvPr/>
        </p:nvSpPr>
        <p:spPr>
          <a:xfrm>
            <a:off x="0" y="734320"/>
            <a:ext cx="1034321" cy="347520"/>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490205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47871" y="1626781"/>
            <a:ext cx="8531837" cy="4985953"/>
          </a:xfrm>
          <a:prstGeom prst="roundRect">
            <a:avLst>
              <a:gd name="adj" fmla="val 3918"/>
            </a:avLst>
          </a:prstGeom>
          <a:gradFill flip="none" rotWithShape="1">
            <a:gsLst>
              <a:gs pos="0">
                <a:schemeClr val="accent6">
                  <a:lumMod val="0"/>
                  <a:lumOff val="100000"/>
                </a:schemeClr>
              </a:gs>
              <a:gs pos="77000">
                <a:schemeClr val="accent6">
                  <a:lumMod val="0"/>
                  <a:lumOff val="100000"/>
                </a:schemeClr>
              </a:gs>
              <a:gs pos="100000">
                <a:srgbClr val="789C36"/>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1330978" y="2686209"/>
            <a:ext cx="6698458" cy="3598651"/>
          </a:xfrm>
          <a:prstGeom prst="ellipse">
            <a:avLst/>
          </a:prstGeom>
        </p:spPr>
        <p:style>
          <a:lnRef idx="2">
            <a:schemeClr val="accent3"/>
          </a:lnRef>
          <a:fillRef idx="1">
            <a:schemeClr val="lt1"/>
          </a:fillRef>
          <a:effectRef idx="0">
            <a:schemeClr val="accent3"/>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9" name="円/楕円 68"/>
          <p:cNvSpPr/>
          <p:nvPr/>
        </p:nvSpPr>
        <p:spPr>
          <a:xfrm>
            <a:off x="6572906" y="3007986"/>
            <a:ext cx="1750794" cy="677390"/>
          </a:xfrm>
          <a:prstGeom prst="ellipse">
            <a:avLst/>
          </a:prstGeom>
        </p:spPr>
        <p:style>
          <a:lnRef idx="1">
            <a:schemeClr val="accent6"/>
          </a:lnRef>
          <a:fillRef idx="2">
            <a:schemeClr val="accent6"/>
          </a:fillRef>
          <a:effectRef idx="1">
            <a:schemeClr val="accent6"/>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1" name="テキスト ボックス 40"/>
          <p:cNvSpPr txBox="1"/>
          <p:nvPr/>
        </p:nvSpPr>
        <p:spPr>
          <a:xfrm>
            <a:off x="1669606" y="3278930"/>
            <a:ext cx="1016085" cy="318448"/>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en-US" altLang="ja-JP" sz="1505" b="1" i="0" u="none" strike="noStrike" kern="1200" cap="none" spc="-94"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9" name="角丸四角形 58"/>
          <p:cNvSpPr/>
          <p:nvPr/>
        </p:nvSpPr>
        <p:spPr>
          <a:xfrm>
            <a:off x="7488386" y="6191729"/>
            <a:ext cx="1034717" cy="313912"/>
          </a:xfrm>
          <a:prstGeom prst="roundRect">
            <a:avLst/>
          </a:prstGeom>
          <a:ln>
            <a:prstDash val="solid"/>
          </a:ln>
        </p:spPr>
        <p:style>
          <a:lnRef idx="2">
            <a:schemeClr val="accent3"/>
          </a:lnRef>
          <a:fillRef idx="1">
            <a:schemeClr val="lt1"/>
          </a:fillRef>
          <a:effectRef idx="0">
            <a:schemeClr val="accent3"/>
          </a:effectRef>
          <a:fontRef idx="minor">
            <a:schemeClr val="dk1"/>
          </a:fontRef>
        </p:style>
        <p:txBody>
          <a:bodyPr lIns="86000" tIns="43003" rIns="86000" bIns="43003" rtlCol="0" anchor="ctr"/>
          <a:lstStyle/>
          <a:p>
            <a:pPr marL="164270" marR="0" lvl="0" indent="-164270" algn="ctr" defTabSz="430088" rtl="0" eaLnBrk="1" fontAlgn="auto" latinLnBrk="0" hangingPunct="1">
              <a:lnSpc>
                <a:spcPct val="100000"/>
              </a:lnSpc>
              <a:spcBef>
                <a:spcPts val="0"/>
              </a:spcBef>
              <a:spcAft>
                <a:spcPts val="0"/>
              </a:spcAft>
              <a:buClrTx/>
              <a:buSzTx/>
              <a:buFontTx/>
              <a:buNone/>
              <a:tabLst/>
              <a:defRPr/>
            </a:pPr>
            <a:r>
              <a:rPr kumimoji="0" lang="ja-JP" altLang="en-US" sz="1129"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市町村</a:t>
            </a:r>
          </a:p>
        </p:txBody>
      </p:sp>
      <p:sp>
        <p:nvSpPr>
          <p:cNvPr id="48" name="円/楕円 47"/>
          <p:cNvSpPr/>
          <p:nvPr/>
        </p:nvSpPr>
        <p:spPr>
          <a:xfrm>
            <a:off x="5072604" y="3007986"/>
            <a:ext cx="2000529" cy="677390"/>
          </a:xfrm>
          <a:prstGeom prst="ellipse">
            <a:avLst/>
          </a:prstGeom>
        </p:spPr>
        <p:style>
          <a:lnRef idx="1">
            <a:schemeClr val="accent6"/>
          </a:lnRef>
          <a:fillRef idx="2">
            <a:schemeClr val="accent6"/>
          </a:fillRef>
          <a:effectRef idx="1">
            <a:schemeClr val="accent6"/>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8" name="図 17" descr="build32.wmf"/>
          <p:cNvPicPr>
            <a:picLocks noChangeAspect="1"/>
          </p:cNvPicPr>
          <p:nvPr/>
        </p:nvPicPr>
        <p:blipFill>
          <a:blip r:embed="rId3" cstate="print"/>
          <a:stretch>
            <a:fillRect/>
          </a:stretch>
        </p:blipFill>
        <p:spPr>
          <a:xfrm>
            <a:off x="7163975" y="2748493"/>
            <a:ext cx="722027" cy="505250"/>
          </a:xfrm>
          <a:prstGeom prst="rect">
            <a:avLst/>
          </a:prstGeom>
        </p:spPr>
      </p:pic>
      <p:pic>
        <p:nvPicPr>
          <p:cNvPr id="6" name="図 5" descr="health_0166.wmf"/>
          <p:cNvPicPr>
            <a:picLocks noChangeAspect="1"/>
          </p:cNvPicPr>
          <p:nvPr/>
        </p:nvPicPr>
        <p:blipFill>
          <a:blip r:embed="rId4" cstate="print"/>
          <a:stretch>
            <a:fillRect/>
          </a:stretch>
        </p:blipFill>
        <p:spPr>
          <a:xfrm>
            <a:off x="7576093" y="2935245"/>
            <a:ext cx="617925" cy="436651"/>
          </a:xfrm>
          <a:prstGeom prst="rect">
            <a:avLst/>
          </a:prstGeom>
        </p:spPr>
      </p:pic>
      <p:pic>
        <p:nvPicPr>
          <p:cNvPr id="32" name="図 31" descr="build34.wmf"/>
          <p:cNvPicPr>
            <a:picLocks noChangeAspect="1"/>
          </p:cNvPicPr>
          <p:nvPr/>
        </p:nvPicPr>
        <p:blipFill>
          <a:blip r:embed="rId5" cstate="print"/>
          <a:stretch>
            <a:fillRect/>
          </a:stretch>
        </p:blipFill>
        <p:spPr>
          <a:xfrm>
            <a:off x="5961034" y="2668848"/>
            <a:ext cx="611878" cy="535041"/>
          </a:xfrm>
          <a:prstGeom prst="rect">
            <a:avLst/>
          </a:prstGeom>
        </p:spPr>
      </p:pic>
      <p:pic>
        <p:nvPicPr>
          <p:cNvPr id="9" name="図 8" descr="health_0047.wmf"/>
          <p:cNvPicPr>
            <a:picLocks noChangeAspect="1"/>
          </p:cNvPicPr>
          <p:nvPr/>
        </p:nvPicPr>
        <p:blipFill>
          <a:blip r:embed="rId6" cstate="print"/>
          <a:stretch>
            <a:fillRect/>
          </a:stretch>
        </p:blipFill>
        <p:spPr>
          <a:xfrm>
            <a:off x="6448253" y="2829577"/>
            <a:ext cx="499827" cy="517104"/>
          </a:xfrm>
          <a:prstGeom prst="rect">
            <a:avLst/>
          </a:prstGeom>
        </p:spPr>
      </p:pic>
      <p:sp>
        <p:nvSpPr>
          <p:cNvPr id="58" name="正方形/長方形 57"/>
          <p:cNvSpPr/>
          <p:nvPr/>
        </p:nvSpPr>
        <p:spPr>
          <a:xfrm>
            <a:off x="2530740" y="2530309"/>
            <a:ext cx="665642" cy="274468"/>
          </a:xfrm>
          <a:prstGeom prst="rect">
            <a:avLst/>
          </a:prstGeom>
        </p:spPr>
        <p:txBody>
          <a:bodyPr wrap="none">
            <a:noAutofit/>
          </a:bodyPr>
          <a:lstStyle/>
          <a:p>
            <a:pPr marL="0" marR="0" lvl="0" indent="0" algn="l" defTabSz="859917"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医　療</a:t>
            </a:r>
            <a:endParaRPr kumimoji="0" lang="ja-JP" altLang="en-US" sz="1400"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2" name="テキスト ボックス 41"/>
          <p:cNvSpPr txBox="1"/>
          <p:nvPr/>
        </p:nvSpPr>
        <p:spPr>
          <a:xfrm>
            <a:off x="6300834" y="2537339"/>
            <a:ext cx="1584221" cy="302289"/>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介護・障害福祉</a:t>
            </a:r>
            <a:endParaRPr kumimoji="0" lang="en-US" altLang="ja-JP"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1" name="円/楕円 80"/>
          <p:cNvSpPr/>
          <p:nvPr/>
        </p:nvSpPr>
        <p:spPr>
          <a:xfrm>
            <a:off x="1101683" y="3278942"/>
            <a:ext cx="1719529" cy="474173"/>
          </a:xfrm>
          <a:prstGeom prst="ellipse">
            <a:avLst/>
          </a:prstGeom>
        </p:spPr>
        <p:style>
          <a:lnRef idx="1">
            <a:schemeClr val="accent1"/>
          </a:lnRef>
          <a:fillRef idx="2">
            <a:schemeClr val="accent1"/>
          </a:fillRef>
          <a:effectRef idx="1">
            <a:schemeClr val="accent1"/>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61" name="Picture 2" descr="C:\Users\YCHXX\AppData\Local\Microsoft\Windows\Temporary Internet Files\Content.IE5\CTBVOFOZ\MC900239657[1].wmf"/>
          <p:cNvPicPr>
            <a:picLocks noChangeAspect="1" noChangeArrowheads="1"/>
          </p:cNvPicPr>
          <p:nvPr/>
        </p:nvPicPr>
        <p:blipFill>
          <a:blip r:embed="rId7" cstate="print"/>
          <a:srcRect/>
          <a:stretch>
            <a:fillRect/>
          </a:stretch>
        </p:blipFill>
        <p:spPr bwMode="auto">
          <a:xfrm>
            <a:off x="1195470" y="3278950"/>
            <a:ext cx="435990" cy="372520"/>
          </a:xfrm>
          <a:prstGeom prst="rect">
            <a:avLst/>
          </a:prstGeom>
          <a:noFill/>
        </p:spPr>
      </p:pic>
      <p:sp>
        <p:nvSpPr>
          <p:cNvPr id="83" name="テキスト ボックス 82"/>
          <p:cNvSpPr txBox="1"/>
          <p:nvPr/>
        </p:nvSpPr>
        <p:spPr>
          <a:xfrm>
            <a:off x="7323247" y="3414428"/>
            <a:ext cx="1138546" cy="782036"/>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■施設・居住系サービス</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・介護老人福祉施設</a:t>
            </a:r>
            <a:endParaRPr kumimoji="0" lang="en-US" altLang="ja-JP" sz="753" b="0" i="0" u="none" strike="noStrike" kern="1200" cap="none" spc="-94" normalizeH="0" baseline="0" noProof="0" dirty="0">
              <a:ln>
                <a:noFill/>
              </a:ln>
              <a:solidFill>
                <a:prstClr val="black"/>
              </a:solidFill>
              <a:effectLst/>
              <a:uLnTx/>
              <a:uFillTx/>
              <a:latin typeface="Calibri"/>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・介護老人保健施設</a:t>
            </a:r>
            <a:endParaRPr kumimoji="0" lang="en-US" altLang="ja-JP" sz="753" b="0" i="0" u="none" strike="noStrike" kern="1200" cap="none" spc="-94" normalizeH="0" baseline="0" noProof="0" dirty="0">
              <a:ln>
                <a:noFill/>
              </a:ln>
              <a:solidFill>
                <a:prstClr val="black"/>
              </a:solidFill>
              <a:effectLst/>
              <a:uLnTx/>
              <a:uFillTx/>
              <a:latin typeface="Calibri"/>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・特定施設入所者生活介護</a:t>
            </a:r>
            <a:endParaRPr kumimoji="0" lang="en-US" altLang="ja-JP" sz="753" b="0" i="0" u="none" strike="noStrike" kern="1200" cap="none" spc="-94" normalizeH="0" baseline="0" noProof="0" dirty="0">
              <a:ln>
                <a:noFill/>
              </a:ln>
              <a:solidFill>
                <a:prstClr val="black"/>
              </a:solidFill>
              <a:effectLst/>
              <a:uLnTx/>
              <a:uFillTx/>
              <a:latin typeface="Calibri"/>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　　　　　　　　　　　　　　　　等</a:t>
            </a:r>
            <a:endParaRPr kumimoji="0" lang="en-US" altLang="ja-JP" sz="753" b="0" i="0" u="none" strike="noStrike" kern="1200" cap="none" spc="-94" normalizeH="0" baseline="0" noProof="0" dirty="0">
              <a:ln>
                <a:noFill/>
              </a:ln>
              <a:solidFill>
                <a:prstClr val="black"/>
              </a:solidFill>
              <a:effectLst/>
              <a:uLnTx/>
              <a:uFillTx/>
              <a:latin typeface="Calibri"/>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84" name="円/楕円 83"/>
          <p:cNvSpPr/>
          <p:nvPr/>
        </p:nvSpPr>
        <p:spPr>
          <a:xfrm>
            <a:off x="2184455" y="3222434"/>
            <a:ext cx="5083292" cy="2492143"/>
          </a:xfrm>
          <a:prstGeom prst="ellipse">
            <a:avLst/>
          </a:prstGeom>
          <a:noFill/>
          <a:ln>
            <a:solidFill>
              <a:schemeClr val="accent6"/>
            </a:solidFill>
          </a:ln>
        </p:spPr>
        <p:style>
          <a:lnRef idx="2">
            <a:schemeClr val="accent3"/>
          </a:lnRef>
          <a:fillRef idx="1">
            <a:schemeClr val="lt1"/>
          </a:fillRef>
          <a:effectRef idx="0">
            <a:schemeClr val="accent3"/>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5" name="角丸四角形 84"/>
          <p:cNvSpPr/>
          <p:nvPr/>
        </p:nvSpPr>
        <p:spPr>
          <a:xfrm>
            <a:off x="7488386" y="5853025"/>
            <a:ext cx="1045345" cy="280367"/>
          </a:xfrm>
          <a:prstGeom prst="roundRect">
            <a:avLst/>
          </a:prstGeom>
          <a:ln>
            <a:solidFill>
              <a:schemeClr val="accent6"/>
            </a:solidFill>
            <a:prstDash val="solid"/>
          </a:ln>
        </p:spPr>
        <p:style>
          <a:lnRef idx="2">
            <a:schemeClr val="accent3"/>
          </a:lnRef>
          <a:fillRef idx="1">
            <a:schemeClr val="lt1"/>
          </a:fillRef>
          <a:effectRef idx="0">
            <a:schemeClr val="accent3"/>
          </a:effectRef>
          <a:fontRef idx="minor">
            <a:schemeClr val="dk1"/>
          </a:fontRef>
        </p:style>
        <p:txBody>
          <a:bodyPr lIns="86000" tIns="43003" rIns="86000" bIns="43003" rtlCol="0" anchor="ctr"/>
          <a:lstStyle/>
          <a:p>
            <a:pPr marL="164270" marR="0" lvl="0" indent="-164270" algn="ctr" defTabSz="430088" rtl="0" eaLnBrk="1" fontAlgn="auto" latinLnBrk="0" hangingPunct="1">
              <a:lnSpc>
                <a:spcPct val="100000"/>
              </a:lnSpc>
              <a:spcBef>
                <a:spcPts val="0"/>
              </a:spcBef>
              <a:spcAft>
                <a:spcPts val="0"/>
              </a:spcAft>
              <a:buClrTx/>
              <a:buSzTx/>
              <a:buFontTx/>
              <a:buNone/>
              <a:tabLst/>
              <a:defRPr/>
            </a:pPr>
            <a:r>
              <a:rPr kumimoji="0" lang="ja-JP" altLang="en-US" sz="1129"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日常生活圏域</a:t>
            </a:r>
          </a:p>
        </p:txBody>
      </p:sp>
      <p:sp>
        <p:nvSpPr>
          <p:cNvPr id="88" name="テキスト ボックス 87"/>
          <p:cNvSpPr txBox="1"/>
          <p:nvPr/>
        </p:nvSpPr>
        <p:spPr>
          <a:xfrm>
            <a:off x="6260270" y="3211211"/>
            <a:ext cx="1013859" cy="680663"/>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847" b="0" i="0" u="none" strike="noStrike" kern="1200" cap="none" spc="-94" normalizeH="0" baseline="0" noProof="0" dirty="0">
                <a:ln>
                  <a:noFill/>
                </a:ln>
                <a:solidFill>
                  <a:prstClr val="black"/>
                </a:solidFill>
                <a:effectLst/>
                <a:uLnTx/>
                <a:uFillTx/>
                <a:latin typeface="ＭＳ Ｐゴシック"/>
                <a:ea typeface="ＭＳ Ｐゴシック"/>
                <a:cs typeface="+mn-cs"/>
              </a:rPr>
              <a:t>（障害福祉サービス）</a:t>
            </a:r>
            <a:endParaRPr kumimoji="0" lang="en-US" altLang="ja-JP" sz="847"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　・居宅介護・生活介護</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　・短期入所</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　・就労継続支援</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　・自立訓練　　　　等</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89" name="円/楕円 88"/>
          <p:cNvSpPr/>
          <p:nvPr/>
        </p:nvSpPr>
        <p:spPr>
          <a:xfrm>
            <a:off x="3634077" y="5439462"/>
            <a:ext cx="1188039" cy="605807"/>
          </a:xfrm>
          <a:prstGeom prst="ellipse">
            <a:avLst/>
          </a:prstGeom>
        </p:spPr>
        <p:style>
          <a:lnRef idx="1">
            <a:schemeClr val="accent4"/>
          </a:lnRef>
          <a:fillRef idx="2">
            <a:schemeClr val="accent4"/>
          </a:fillRef>
          <a:effectRef idx="1">
            <a:schemeClr val="accent4"/>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5" name="テキスト ボックス 94"/>
          <p:cNvSpPr txBox="1"/>
          <p:nvPr/>
        </p:nvSpPr>
        <p:spPr>
          <a:xfrm>
            <a:off x="3584667" y="5853031"/>
            <a:ext cx="799754" cy="666172"/>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・認知症カフェ</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・本人ミーティング</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・家族会　</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・チームオレンジなど</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77" name="左カーブ矢印 76"/>
          <p:cNvSpPr/>
          <p:nvPr/>
        </p:nvSpPr>
        <p:spPr>
          <a:xfrm rot="11904644" flipH="1">
            <a:off x="3936365" y="3501900"/>
            <a:ext cx="239374" cy="828927"/>
          </a:xfrm>
          <a:prstGeom prst="curvedLeftArrow">
            <a:avLst>
              <a:gd name="adj1" fmla="val 25000"/>
              <a:gd name="adj2" fmla="val 50000"/>
              <a:gd name="adj3" fmla="val 27949"/>
            </a:avLst>
          </a:prstGeom>
        </p:spPr>
        <p:style>
          <a:lnRef idx="1">
            <a:schemeClr val="accent3"/>
          </a:lnRef>
          <a:fillRef idx="3">
            <a:schemeClr val="accent3"/>
          </a:fillRef>
          <a:effectRef idx="2">
            <a:schemeClr val="accent3"/>
          </a:effectRef>
          <a:fontRef idx="minor">
            <a:schemeClr val="lt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2" name="右カーブ矢印 81"/>
          <p:cNvSpPr/>
          <p:nvPr/>
        </p:nvSpPr>
        <p:spPr>
          <a:xfrm rot="11259375" flipH="1">
            <a:off x="5023543" y="3400774"/>
            <a:ext cx="285996" cy="872509"/>
          </a:xfrm>
          <a:prstGeom prst="curvedRightArrow">
            <a:avLst/>
          </a:prstGeom>
        </p:spPr>
        <p:style>
          <a:lnRef idx="1">
            <a:schemeClr val="accent3"/>
          </a:lnRef>
          <a:fillRef idx="3">
            <a:schemeClr val="accent3"/>
          </a:fillRef>
          <a:effectRef idx="2">
            <a:schemeClr val="accent3"/>
          </a:effectRef>
          <a:fontRef idx="minor">
            <a:schemeClr val="lt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8" name="左カーブ矢印 97"/>
          <p:cNvSpPr/>
          <p:nvPr/>
        </p:nvSpPr>
        <p:spPr>
          <a:xfrm rot="2277901">
            <a:off x="5901261" y="3621637"/>
            <a:ext cx="233647" cy="969026"/>
          </a:xfrm>
          <a:prstGeom prst="curvedLeftArrow">
            <a:avLst/>
          </a:prstGeom>
        </p:spPr>
        <p:style>
          <a:lnRef idx="1">
            <a:schemeClr val="accent6"/>
          </a:lnRef>
          <a:fillRef idx="3">
            <a:schemeClr val="accent6"/>
          </a:fillRef>
          <a:effectRef idx="2">
            <a:schemeClr val="accent6"/>
          </a:effectRef>
          <a:fontRef idx="minor">
            <a:schemeClr val="lt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9" name="右カーブ矢印 98"/>
          <p:cNvSpPr/>
          <p:nvPr/>
        </p:nvSpPr>
        <p:spPr>
          <a:xfrm rot="19699395">
            <a:off x="3075630" y="3374166"/>
            <a:ext cx="196547" cy="1073818"/>
          </a:xfrm>
          <a:prstGeom prst="curvedRightArrow">
            <a:avLst/>
          </a:prstGeom>
        </p:spPr>
        <p:style>
          <a:lnRef idx="1">
            <a:schemeClr val="accent6"/>
          </a:lnRef>
          <a:fillRef idx="3">
            <a:schemeClr val="accent6"/>
          </a:fillRef>
          <a:effectRef idx="2">
            <a:schemeClr val="accent6"/>
          </a:effectRef>
          <a:fontRef idx="minor">
            <a:schemeClr val="lt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0" name="右カーブ矢印 99"/>
          <p:cNvSpPr/>
          <p:nvPr/>
        </p:nvSpPr>
        <p:spPr>
          <a:xfrm rot="10111577">
            <a:off x="5602147" y="4469115"/>
            <a:ext cx="223914" cy="1028803"/>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1" name="左カーブ矢印 100"/>
          <p:cNvSpPr/>
          <p:nvPr/>
        </p:nvSpPr>
        <p:spPr>
          <a:xfrm flipH="1">
            <a:off x="3981440" y="4565992"/>
            <a:ext cx="215392" cy="773453"/>
          </a:xfrm>
          <a:prstGeom prst="curvedLeftArrow">
            <a:avLst/>
          </a:prstGeom>
        </p:spPr>
        <p:style>
          <a:lnRef idx="1">
            <a:schemeClr val="accent3"/>
          </a:lnRef>
          <a:fillRef idx="3">
            <a:schemeClr val="accent3"/>
          </a:fillRef>
          <a:effectRef idx="2">
            <a:schemeClr val="accent3"/>
          </a:effectRef>
          <a:fontRef idx="minor">
            <a:schemeClr val="lt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0" name="テキスト ボックス 89"/>
          <p:cNvSpPr txBox="1"/>
          <p:nvPr/>
        </p:nvSpPr>
        <p:spPr>
          <a:xfrm>
            <a:off x="451675" y="5518472"/>
            <a:ext cx="1516235" cy="302289"/>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社会参加・就労</a:t>
            </a:r>
            <a:endParaRPr kumimoji="0" lang="en-US" altLang="ja-JP"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0" name="円/楕円 69"/>
          <p:cNvSpPr/>
          <p:nvPr/>
        </p:nvSpPr>
        <p:spPr>
          <a:xfrm>
            <a:off x="1143858" y="2804769"/>
            <a:ext cx="1739882" cy="474173"/>
          </a:xfrm>
          <a:prstGeom prst="ellipse">
            <a:avLst/>
          </a:prstGeom>
        </p:spPr>
        <p:style>
          <a:lnRef idx="1">
            <a:schemeClr val="accent1"/>
          </a:lnRef>
          <a:fillRef idx="2">
            <a:schemeClr val="accent1"/>
          </a:fillRef>
          <a:effectRef idx="1">
            <a:schemeClr val="accent1"/>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5" name="円/楕円 34"/>
          <p:cNvSpPr/>
          <p:nvPr/>
        </p:nvSpPr>
        <p:spPr>
          <a:xfrm>
            <a:off x="2584633" y="2940247"/>
            <a:ext cx="1799782" cy="657165"/>
          </a:xfrm>
          <a:prstGeom prst="ellipse">
            <a:avLst/>
          </a:prstGeom>
        </p:spPr>
        <p:style>
          <a:lnRef idx="1">
            <a:schemeClr val="accent1"/>
          </a:lnRef>
          <a:fillRef idx="2">
            <a:schemeClr val="accent1"/>
          </a:fillRef>
          <a:effectRef idx="1">
            <a:schemeClr val="accent1"/>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3" name="図 12" descr="doctor4_3.gif"/>
          <p:cNvPicPr>
            <a:picLocks noChangeAspect="1"/>
          </p:cNvPicPr>
          <p:nvPr/>
        </p:nvPicPr>
        <p:blipFill>
          <a:blip r:embed="rId8" cstate="print"/>
          <a:stretch>
            <a:fillRect/>
          </a:stretch>
        </p:blipFill>
        <p:spPr>
          <a:xfrm>
            <a:off x="2950054" y="2775603"/>
            <a:ext cx="558964" cy="638817"/>
          </a:xfrm>
          <a:prstGeom prst="rect">
            <a:avLst/>
          </a:prstGeom>
        </p:spPr>
      </p:pic>
      <p:pic>
        <p:nvPicPr>
          <p:cNvPr id="14" name="図 13" descr="doctor_illust07_02.gif"/>
          <p:cNvPicPr>
            <a:picLocks noChangeAspect="1"/>
          </p:cNvPicPr>
          <p:nvPr/>
        </p:nvPicPr>
        <p:blipFill>
          <a:blip r:embed="rId9" cstate="print"/>
          <a:stretch>
            <a:fillRect/>
          </a:stretch>
        </p:blipFill>
        <p:spPr>
          <a:xfrm>
            <a:off x="3325223" y="2737030"/>
            <a:ext cx="558966" cy="670758"/>
          </a:xfrm>
          <a:prstGeom prst="rect">
            <a:avLst/>
          </a:prstGeom>
        </p:spPr>
      </p:pic>
      <p:sp>
        <p:nvSpPr>
          <p:cNvPr id="62" name="正方形/長方形 61"/>
          <p:cNvSpPr/>
          <p:nvPr/>
        </p:nvSpPr>
        <p:spPr>
          <a:xfrm>
            <a:off x="2952979" y="3346681"/>
            <a:ext cx="1387662" cy="541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日常の医療：</a:t>
            </a:r>
            <a:endParaRPr kumimoji="0" lang="en-US" altLang="ja-JP"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・かかりつけ医、有床診療所</a:t>
            </a:r>
            <a:endParaRPr kumimoji="0" lang="en-US" altLang="ja-JP"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・地域の連携病院</a:t>
            </a:r>
            <a:endParaRPr kumimoji="0" lang="en-US" altLang="ja-JP"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・歯科医療、薬局</a:t>
            </a:r>
          </a:p>
        </p:txBody>
      </p:sp>
      <p:pic>
        <p:nvPicPr>
          <p:cNvPr id="1026" name="Picture 2" descr="C:\Users\KNXVS\AppData\Local\Microsoft\Windows\Temporary Internet Files\Content.IE5\ADV5CF2Q\MC900426352[1].wmf"/>
          <p:cNvPicPr>
            <a:picLocks noChangeAspect="1" noChangeArrowheads="1"/>
          </p:cNvPicPr>
          <p:nvPr/>
        </p:nvPicPr>
        <p:blipFill>
          <a:blip r:embed="rId10" cstate="print"/>
          <a:srcRect/>
          <a:stretch>
            <a:fillRect/>
          </a:stretch>
        </p:blipFill>
        <p:spPr bwMode="auto">
          <a:xfrm>
            <a:off x="2128830" y="2737030"/>
            <a:ext cx="379737" cy="310748"/>
          </a:xfrm>
          <a:prstGeom prst="rect">
            <a:avLst/>
          </a:prstGeom>
          <a:noFill/>
        </p:spPr>
      </p:pic>
      <p:pic>
        <p:nvPicPr>
          <p:cNvPr id="64" name="図 63" descr="小規模building03_cl2.png"/>
          <p:cNvPicPr>
            <a:picLocks noChangeAspect="1"/>
          </p:cNvPicPr>
          <p:nvPr/>
        </p:nvPicPr>
        <p:blipFill>
          <a:blip r:embed="rId11" cstate="print"/>
          <a:stretch>
            <a:fillRect/>
          </a:stretch>
        </p:blipFill>
        <p:spPr>
          <a:xfrm>
            <a:off x="1664279" y="2466074"/>
            <a:ext cx="469116" cy="567323"/>
          </a:xfrm>
          <a:prstGeom prst="rect">
            <a:avLst/>
          </a:prstGeom>
        </p:spPr>
      </p:pic>
      <p:sp>
        <p:nvSpPr>
          <p:cNvPr id="63" name="正方形/長方形 62"/>
          <p:cNvSpPr/>
          <p:nvPr/>
        </p:nvSpPr>
        <p:spPr>
          <a:xfrm>
            <a:off x="1300503" y="2872508"/>
            <a:ext cx="1334446" cy="423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病院：</a:t>
            </a:r>
            <a:endParaRPr kumimoji="0" lang="en-US" altLang="ja-JP"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急性期、回復期、慢性期</a:t>
            </a:r>
            <a:endParaRPr kumimoji="0" lang="en-US" altLang="ja-JP"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8" name="円/楕円 37"/>
          <p:cNvSpPr/>
          <p:nvPr/>
        </p:nvSpPr>
        <p:spPr>
          <a:xfrm>
            <a:off x="3446494" y="4024080"/>
            <a:ext cx="2196677" cy="718363"/>
          </a:xfrm>
          <a:prstGeom prst="ellipse">
            <a:avLst/>
          </a:prstGeom>
        </p:spPr>
        <p:style>
          <a:lnRef idx="1">
            <a:schemeClr val="accent2"/>
          </a:lnRef>
          <a:fillRef idx="2">
            <a:schemeClr val="accent2"/>
          </a:fillRef>
          <a:effectRef idx="1">
            <a:schemeClr val="accent2"/>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20" name="図 19" descr="building02_house1_cl.wmf"/>
          <p:cNvPicPr>
            <a:picLocks noChangeAspect="1"/>
          </p:cNvPicPr>
          <p:nvPr/>
        </p:nvPicPr>
        <p:blipFill>
          <a:blip r:embed="rId12" cstate="print"/>
          <a:stretch>
            <a:fillRect/>
          </a:stretch>
        </p:blipFill>
        <p:spPr>
          <a:xfrm>
            <a:off x="3759137" y="4024072"/>
            <a:ext cx="812869" cy="495661"/>
          </a:xfrm>
          <a:prstGeom prst="rect">
            <a:avLst/>
          </a:prstGeom>
        </p:spPr>
      </p:pic>
      <p:pic>
        <p:nvPicPr>
          <p:cNvPr id="3" name="図 2" descr="health_0150.wmf"/>
          <p:cNvPicPr>
            <a:picLocks noChangeAspect="1"/>
          </p:cNvPicPr>
          <p:nvPr/>
        </p:nvPicPr>
        <p:blipFill>
          <a:blip r:embed="rId13" cstate="print"/>
          <a:stretch>
            <a:fillRect/>
          </a:stretch>
        </p:blipFill>
        <p:spPr>
          <a:xfrm>
            <a:off x="5079529" y="3956333"/>
            <a:ext cx="180282" cy="619809"/>
          </a:xfrm>
          <a:prstGeom prst="rect">
            <a:avLst/>
          </a:prstGeom>
        </p:spPr>
      </p:pic>
      <p:pic>
        <p:nvPicPr>
          <p:cNvPr id="8" name="図 7" descr="health_0180.wmf"/>
          <p:cNvPicPr>
            <a:picLocks noChangeAspect="1"/>
          </p:cNvPicPr>
          <p:nvPr/>
        </p:nvPicPr>
        <p:blipFill>
          <a:blip r:embed="rId14" cstate="print"/>
          <a:stretch>
            <a:fillRect/>
          </a:stretch>
        </p:blipFill>
        <p:spPr>
          <a:xfrm>
            <a:off x="4418824" y="4024080"/>
            <a:ext cx="715934" cy="576586"/>
          </a:xfrm>
          <a:prstGeom prst="rect">
            <a:avLst/>
          </a:prstGeom>
        </p:spPr>
      </p:pic>
      <p:pic>
        <p:nvPicPr>
          <p:cNvPr id="106" name="Picture 6" descr="集合している人たちのイラスト（お年寄り）"/>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25122" y="5243374"/>
            <a:ext cx="709184" cy="702210"/>
          </a:xfrm>
          <a:prstGeom prst="rect">
            <a:avLst/>
          </a:prstGeom>
          <a:noFill/>
          <a:extLst>
            <a:ext uri="{909E8E84-426E-40DD-AFC4-6F175D3DCCD1}">
              <a14:hiddenFill xmlns:a14="http://schemas.microsoft.com/office/drawing/2010/main">
                <a:solidFill>
                  <a:srgbClr val="FFFFFF"/>
                </a:solidFill>
              </a14:hiddenFill>
            </a:ext>
          </a:extLst>
        </p:spPr>
      </p:pic>
      <p:pic>
        <p:nvPicPr>
          <p:cNvPr id="107" name="図 106" descr="health_0179.wmf"/>
          <p:cNvPicPr>
            <a:picLocks noChangeAspect="1"/>
          </p:cNvPicPr>
          <p:nvPr/>
        </p:nvPicPr>
        <p:blipFill>
          <a:blip r:embed="rId16" cstate="print"/>
          <a:stretch>
            <a:fillRect/>
          </a:stretch>
        </p:blipFill>
        <p:spPr>
          <a:xfrm>
            <a:off x="5238563" y="2742194"/>
            <a:ext cx="771594" cy="469009"/>
          </a:xfrm>
          <a:prstGeom prst="rect">
            <a:avLst/>
          </a:prstGeom>
        </p:spPr>
      </p:pic>
      <p:sp>
        <p:nvSpPr>
          <p:cNvPr id="110" name="正方形/長方形 109"/>
          <p:cNvSpPr/>
          <p:nvPr/>
        </p:nvSpPr>
        <p:spPr>
          <a:xfrm>
            <a:off x="487248" y="4471356"/>
            <a:ext cx="1221586" cy="274468"/>
          </a:xfrm>
          <a:prstGeom prst="rect">
            <a:avLst/>
          </a:prstGeom>
        </p:spPr>
        <p:txBody>
          <a:bodyPr wrap="none">
            <a:noAutofit/>
          </a:bodyPr>
          <a:lstStyle/>
          <a:p>
            <a:pPr marL="0" marR="0" lvl="0" indent="0" algn="l" defTabSz="859917"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相談・援助</a:t>
            </a:r>
            <a:endParaRPr kumimoji="0" lang="ja-JP" altLang="en-US" sz="1400"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9" name="テキスト ボックス 38"/>
          <p:cNvSpPr txBox="1"/>
          <p:nvPr/>
        </p:nvSpPr>
        <p:spPr>
          <a:xfrm>
            <a:off x="5071745" y="3051933"/>
            <a:ext cx="1686286" cy="1158614"/>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847" b="0" i="0" u="none" strike="noStrike" kern="1200" cap="none" spc="-94" normalizeH="0" baseline="0" noProof="0" dirty="0">
                <a:ln>
                  <a:noFill/>
                </a:ln>
                <a:solidFill>
                  <a:prstClr val="black"/>
                </a:solidFill>
                <a:effectLst/>
                <a:uLnTx/>
                <a:uFillTx/>
                <a:latin typeface="ＭＳ Ｐゴシック"/>
                <a:ea typeface="ＭＳ Ｐゴシック"/>
                <a:cs typeface="+mn-cs"/>
              </a:rPr>
              <a:t>■在宅系サービス</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847" b="0" i="0" u="none" strike="noStrike" kern="1200" cap="none" spc="-94" normalizeH="0" baseline="0" noProof="0" dirty="0">
                <a:ln>
                  <a:noFill/>
                </a:ln>
                <a:solidFill>
                  <a:prstClr val="black"/>
                </a:solidFill>
                <a:effectLst/>
                <a:uLnTx/>
                <a:uFillTx/>
                <a:latin typeface="ＭＳ Ｐゴシック"/>
                <a:ea typeface="ＭＳ Ｐゴシック"/>
                <a:cs typeface="+mn-cs"/>
              </a:rPr>
              <a:t>　（介護保険サービス）</a:t>
            </a:r>
            <a:endParaRPr kumimoji="0" lang="en-US" altLang="ja-JP" sz="847"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　　・訪問介護　・訪問看護　</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　　・通所介護　</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　　・小規模多機能型居宅介護</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　　・</a:t>
            </a: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短期入所生活介護</a:t>
            </a:r>
            <a:endParaRPr kumimoji="0" lang="en-US" altLang="ja-JP" sz="753" b="0" i="0" u="none" strike="noStrike" kern="1200" cap="none" spc="-94" normalizeH="0" baseline="0" noProof="0" dirty="0">
              <a:ln>
                <a:noFill/>
              </a:ln>
              <a:solidFill>
                <a:prstClr val="black"/>
              </a:solidFill>
              <a:effectLst/>
              <a:uLnTx/>
              <a:uFillTx/>
              <a:latin typeface="Calibri"/>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　　・</a:t>
            </a:r>
            <a:r>
              <a:rPr kumimoji="0" lang="en-US" altLang="ja-JP" sz="753" b="0" i="0" u="none" strike="noStrike" kern="1200" cap="none" spc="-94" normalizeH="0" baseline="0" noProof="0" dirty="0">
                <a:ln>
                  <a:noFill/>
                </a:ln>
                <a:solidFill>
                  <a:prstClr val="black"/>
                </a:solidFill>
                <a:effectLst/>
                <a:uLnTx/>
                <a:uFillTx/>
                <a:latin typeface="Calibri"/>
                <a:ea typeface="ＭＳ Ｐゴシック"/>
                <a:cs typeface="+mn-cs"/>
              </a:rPr>
              <a:t>24</a:t>
            </a: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時間対応の訪問サービス</a:t>
            </a:r>
            <a:endParaRPr kumimoji="0" lang="en-US" altLang="ja-JP" sz="753" b="0" i="0" u="none" strike="noStrike" kern="1200" cap="none" spc="-94" normalizeH="0" baseline="0" noProof="0" dirty="0">
              <a:ln>
                <a:noFill/>
              </a:ln>
              <a:solidFill>
                <a:prstClr val="black"/>
              </a:solidFill>
              <a:effectLst/>
              <a:uLnTx/>
              <a:uFillTx/>
              <a:latin typeface="Calibri"/>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　　・看護小規模多機能型居宅介護</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　　・介護予防サービス　 　　　　　　　　　</a:t>
            </a: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等</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65" name="テキスト ボックス 64"/>
          <p:cNvSpPr txBox="1"/>
          <p:nvPr/>
        </p:nvSpPr>
        <p:spPr>
          <a:xfrm>
            <a:off x="4075966" y="4498252"/>
            <a:ext cx="1656796" cy="434442"/>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・自宅</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・サービス付き高齢者向け住宅付</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a:ea typeface="ＭＳ Ｐゴシック"/>
                <a:cs typeface="+mn-cs"/>
              </a:rPr>
              <a:t>・グループホーム　等</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44" name="テキスト ボックス 43"/>
          <p:cNvSpPr txBox="1"/>
          <p:nvPr/>
        </p:nvSpPr>
        <p:spPr>
          <a:xfrm>
            <a:off x="4134104" y="3708853"/>
            <a:ext cx="1084889" cy="302289"/>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本人･家族</a:t>
            </a:r>
            <a:endParaRPr kumimoji="0" lang="en-US" altLang="ja-JP"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9" name="円/楕円 78"/>
          <p:cNvSpPr/>
          <p:nvPr/>
        </p:nvSpPr>
        <p:spPr>
          <a:xfrm>
            <a:off x="4634533" y="5446591"/>
            <a:ext cx="1000454" cy="560672"/>
          </a:xfrm>
          <a:prstGeom prst="ellipse">
            <a:avLst/>
          </a:prstGeom>
        </p:spPr>
        <p:style>
          <a:lnRef idx="1">
            <a:schemeClr val="accent4"/>
          </a:lnRef>
          <a:fillRef idx="2">
            <a:schemeClr val="accent4"/>
          </a:fillRef>
          <a:effectRef idx="1">
            <a:schemeClr val="accent4"/>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05" name="Picture 8" descr="防犯パトロール"/>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385322" y="5312251"/>
            <a:ext cx="522385" cy="608513"/>
          </a:xfrm>
          <a:prstGeom prst="rect">
            <a:avLst/>
          </a:prstGeom>
          <a:noFill/>
          <a:extLst>
            <a:ext uri="{909E8E84-426E-40DD-AFC4-6F175D3DCCD1}">
              <a14:hiddenFill xmlns:a14="http://schemas.microsoft.com/office/drawing/2010/main">
                <a:solidFill>
                  <a:srgbClr val="FFFFFF"/>
                </a:solidFill>
              </a14:hiddenFill>
            </a:ext>
          </a:extLst>
        </p:spPr>
      </p:pic>
      <p:sp>
        <p:nvSpPr>
          <p:cNvPr id="72" name="円/楕円 71"/>
          <p:cNvSpPr/>
          <p:nvPr/>
        </p:nvSpPr>
        <p:spPr>
          <a:xfrm>
            <a:off x="5381289" y="5399078"/>
            <a:ext cx="1129092" cy="589426"/>
          </a:xfrm>
          <a:prstGeom prst="ellipse">
            <a:avLst/>
          </a:prstGeom>
        </p:spPr>
        <p:style>
          <a:lnRef idx="1">
            <a:schemeClr val="accent4"/>
          </a:lnRef>
          <a:fillRef idx="2">
            <a:schemeClr val="accent4"/>
          </a:fillRef>
          <a:effectRef idx="1">
            <a:schemeClr val="accent4"/>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04" name="Picture 2" descr="オレンジバンドをつける人々のイラスト"/>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447397" y="5378860"/>
            <a:ext cx="562755" cy="49839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descr="health_0183.wmf"/>
          <p:cNvPicPr>
            <a:picLocks noChangeAspect="1"/>
          </p:cNvPicPr>
          <p:nvPr/>
        </p:nvPicPr>
        <p:blipFill>
          <a:blip r:embed="rId19" cstate="print"/>
          <a:stretch>
            <a:fillRect/>
          </a:stretch>
        </p:blipFill>
        <p:spPr>
          <a:xfrm>
            <a:off x="5973693" y="5378852"/>
            <a:ext cx="536688" cy="486630"/>
          </a:xfrm>
          <a:prstGeom prst="rect">
            <a:avLst/>
          </a:prstGeom>
        </p:spPr>
      </p:pic>
      <p:pic>
        <p:nvPicPr>
          <p:cNvPr id="109" name="図 108" descr="health_0153.wmf"/>
          <p:cNvPicPr>
            <a:picLocks noChangeAspect="1"/>
          </p:cNvPicPr>
          <p:nvPr/>
        </p:nvPicPr>
        <p:blipFill>
          <a:blip r:embed="rId20" cstate="print"/>
          <a:stretch>
            <a:fillRect/>
          </a:stretch>
        </p:blipFill>
        <p:spPr>
          <a:xfrm>
            <a:off x="5076401" y="5430416"/>
            <a:ext cx="433530" cy="490348"/>
          </a:xfrm>
          <a:prstGeom prst="rect">
            <a:avLst/>
          </a:prstGeom>
        </p:spPr>
      </p:pic>
      <p:pic>
        <p:nvPicPr>
          <p:cNvPr id="108" name="Picture 5" descr="C:\Documents and Settings\nao\Local Settings\Temporary Internet Files\Content.IE5\TEYYXPF4\MC900343525[1].wmf"/>
          <p:cNvPicPr>
            <a:picLocks noChangeAspect="1" noChangeArrowheads="1"/>
          </p:cNvPicPr>
          <p:nvPr/>
        </p:nvPicPr>
        <p:blipFill>
          <a:blip r:embed="rId21" cstate="print"/>
          <a:srcRect/>
          <a:stretch>
            <a:fillRect/>
          </a:stretch>
        </p:blipFill>
        <p:spPr bwMode="auto">
          <a:xfrm>
            <a:off x="4112320" y="5300094"/>
            <a:ext cx="1022437" cy="552932"/>
          </a:xfrm>
          <a:prstGeom prst="rect">
            <a:avLst/>
          </a:prstGeom>
          <a:noFill/>
        </p:spPr>
      </p:pic>
      <p:sp>
        <p:nvSpPr>
          <p:cNvPr id="115" name="テキスト ボックス 114"/>
          <p:cNvSpPr txBox="1"/>
          <p:nvPr/>
        </p:nvSpPr>
        <p:spPr>
          <a:xfrm>
            <a:off x="4272479" y="5853026"/>
            <a:ext cx="799754" cy="318576"/>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・老人クラブ</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・自治会　など</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116" name="テキスト ボックス 115"/>
          <p:cNvSpPr txBox="1"/>
          <p:nvPr/>
        </p:nvSpPr>
        <p:spPr>
          <a:xfrm>
            <a:off x="4897762" y="5853033"/>
            <a:ext cx="799754" cy="434442"/>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・介護予防</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・認知症予防</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・サロン　など</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117" name="テキスト ボックス 116"/>
          <p:cNvSpPr txBox="1"/>
          <p:nvPr/>
        </p:nvSpPr>
        <p:spPr>
          <a:xfrm>
            <a:off x="5503321" y="5853030"/>
            <a:ext cx="2116935" cy="550306"/>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・認知症サポーター</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　（住民、商店会、金融機関、交通機関など）・</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・見守り、</a:t>
            </a:r>
            <a:r>
              <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rPr>
              <a:t>SOS</a:t>
            </a: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ネットワーク</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・ボランティア　など</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43" name="テキスト ボックス 42"/>
          <p:cNvSpPr txBox="1"/>
          <p:nvPr/>
        </p:nvSpPr>
        <p:spPr>
          <a:xfrm>
            <a:off x="7087311" y="4136760"/>
            <a:ext cx="1175062" cy="302289"/>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権利擁護</a:t>
            </a:r>
            <a:endParaRPr kumimoji="0" lang="en-US" altLang="ja-JP"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8" name="テキスト ボックス 117"/>
          <p:cNvSpPr txBox="1"/>
          <p:nvPr/>
        </p:nvSpPr>
        <p:spPr>
          <a:xfrm>
            <a:off x="6767198" y="4389677"/>
            <a:ext cx="2112510" cy="217134"/>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847" b="0" i="0" u="none" strike="noStrike" kern="1200" cap="none" spc="-94" normalizeH="0" baseline="0" noProof="0" dirty="0">
                <a:ln>
                  <a:noFill/>
                </a:ln>
                <a:solidFill>
                  <a:prstClr val="black"/>
                </a:solidFill>
                <a:effectLst/>
                <a:uLnTx/>
                <a:uFillTx/>
                <a:latin typeface="ＭＳ Ｐゴシック"/>
                <a:ea typeface="ＭＳ Ｐゴシック"/>
                <a:cs typeface="+mn-cs"/>
              </a:rPr>
              <a:t>（日常生活自立支援事業、成年後見制度　等）</a:t>
            </a:r>
            <a:endParaRPr kumimoji="0" lang="en-US" altLang="ja-JP" sz="847"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120" name="円/楕円 119"/>
          <p:cNvSpPr/>
          <p:nvPr/>
        </p:nvSpPr>
        <p:spPr>
          <a:xfrm>
            <a:off x="7573360" y="4741353"/>
            <a:ext cx="1205852" cy="657726"/>
          </a:xfrm>
          <a:prstGeom prst="ellipse">
            <a:avLst/>
          </a:prstGeom>
        </p:spPr>
        <p:style>
          <a:lnRef idx="1">
            <a:schemeClr val="dk1"/>
          </a:lnRef>
          <a:fillRef idx="2">
            <a:schemeClr val="dk1"/>
          </a:fillRef>
          <a:effectRef idx="1">
            <a:schemeClr val="dk1"/>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9" name="円/楕円 118"/>
          <p:cNvSpPr/>
          <p:nvPr/>
        </p:nvSpPr>
        <p:spPr>
          <a:xfrm>
            <a:off x="6823582" y="4741353"/>
            <a:ext cx="1205852" cy="681676"/>
          </a:xfrm>
          <a:prstGeom prst="ellipse">
            <a:avLst/>
          </a:prstGeom>
        </p:spPr>
        <p:style>
          <a:lnRef idx="1">
            <a:schemeClr val="dk1"/>
          </a:lnRef>
          <a:fillRef idx="2">
            <a:schemeClr val="dk1"/>
          </a:fillRef>
          <a:effectRef idx="1">
            <a:schemeClr val="dk1"/>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11" name="Picture 10" descr="サラリーマンの会議のイラスト"/>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135667" y="4516950"/>
            <a:ext cx="625283" cy="726424"/>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0" descr="弁護士のイラスト"/>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004914" y="4565984"/>
            <a:ext cx="318792" cy="644860"/>
          </a:xfrm>
          <a:prstGeom prst="rect">
            <a:avLst/>
          </a:prstGeom>
          <a:noFill/>
          <a:extLst>
            <a:ext uri="{909E8E84-426E-40DD-AFC4-6F175D3DCCD1}">
              <a14:hiddenFill xmlns:a14="http://schemas.microsoft.com/office/drawing/2010/main">
                <a:solidFill>
                  <a:srgbClr val="FFFFFF"/>
                </a:solidFill>
              </a14:hiddenFill>
            </a:ext>
          </a:extLst>
        </p:spPr>
      </p:pic>
      <p:sp>
        <p:nvSpPr>
          <p:cNvPr id="121" name="テキスト ボックス 120"/>
          <p:cNvSpPr txBox="1"/>
          <p:nvPr/>
        </p:nvSpPr>
        <p:spPr>
          <a:xfrm>
            <a:off x="7010610" y="5195868"/>
            <a:ext cx="1018830" cy="434442"/>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・社会福祉協議会</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・成年後見支援センター</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・リーガルサポート　など</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122" name="テキスト ボックス 121"/>
          <p:cNvSpPr txBox="1"/>
          <p:nvPr/>
        </p:nvSpPr>
        <p:spPr>
          <a:xfrm>
            <a:off x="8123084" y="5107904"/>
            <a:ext cx="700847" cy="434442"/>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・弁護士</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・司法書士</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・裁判所　など</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74" name="テキスト ボックス 73"/>
          <p:cNvSpPr txBox="1"/>
          <p:nvPr/>
        </p:nvSpPr>
        <p:spPr>
          <a:xfrm>
            <a:off x="4425171" y="5010479"/>
            <a:ext cx="1518760" cy="302289"/>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地域の支え合い</a:t>
            </a:r>
            <a:endParaRPr kumimoji="0" lang="en-US" altLang="ja-JP" sz="1400" b="1" i="0" u="none" strike="noStrike" kern="1200" cap="none" spc="-94"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3" name="円/楕円 122"/>
          <p:cNvSpPr/>
          <p:nvPr/>
        </p:nvSpPr>
        <p:spPr>
          <a:xfrm>
            <a:off x="1320529" y="4769201"/>
            <a:ext cx="1205852" cy="681676"/>
          </a:xfrm>
          <a:prstGeom prst="ellipse">
            <a:avLst/>
          </a:prstGeom>
        </p:spPr>
        <p:style>
          <a:lnRef idx="1">
            <a:schemeClr val="accent5"/>
          </a:lnRef>
          <a:fillRef idx="2">
            <a:schemeClr val="accent5"/>
          </a:fillRef>
          <a:effectRef idx="1">
            <a:schemeClr val="accent5"/>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4" name="円/楕円 123"/>
          <p:cNvSpPr/>
          <p:nvPr/>
        </p:nvSpPr>
        <p:spPr>
          <a:xfrm>
            <a:off x="2240639" y="4769201"/>
            <a:ext cx="1205852" cy="681676"/>
          </a:xfrm>
          <a:prstGeom prst="ellipse">
            <a:avLst/>
          </a:prstGeom>
        </p:spPr>
        <p:style>
          <a:lnRef idx="1">
            <a:schemeClr val="accent5"/>
          </a:lnRef>
          <a:fillRef idx="2">
            <a:schemeClr val="accent5"/>
          </a:fillRef>
          <a:effectRef idx="1">
            <a:schemeClr val="accent5"/>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12" name="Picture 6" descr="http://4.bp.blogspot.com/-WMX1lVsfkSU/UYiN4_jzsXI/AAAAAAAARUw/BI1rc65Gwq4/s800/kaigi.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722309" y="4546606"/>
            <a:ext cx="599125" cy="696776"/>
          </a:xfrm>
          <a:prstGeom prst="rect">
            <a:avLst/>
          </a:prstGeom>
          <a:noFill/>
          <a:extLst>
            <a:ext uri="{909E8E84-426E-40DD-AFC4-6F175D3DCCD1}">
              <a14:hiddenFill xmlns:a14="http://schemas.microsoft.com/office/drawing/2010/main">
                <a:solidFill>
                  <a:srgbClr val="FFFFFF"/>
                </a:solidFill>
              </a14:hiddenFill>
            </a:ext>
          </a:extLst>
        </p:spPr>
      </p:pic>
      <p:sp>
        <p:nvSpPr>
          <p:cNvPr id="94" name="テキスト ボックス 93"/>
          <p:cNvSpPr txBox="1"/>
          <p:nvPr/>
        </p:nvSpPr>
        <p:spPr>
          <a:xfrm>
            <a:off x="2329635" y="5215534"/>
            <a:ext cx="1313098" cy="434442"/>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・地域包括支援センター</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・ケアマネジャー</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・認知症地域支援推進員　等</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73" name="テキスト ボックス 72"/>
          <p:cNvSpPr txBox="1"/>
          <p:nvPr/>
        </p:nvSpPr>
        <p:spPr>
          <a:xfrm>
            <a:off x="1182356" y="5080056"/>
            <a:ext cx="1326211" cy="434442"/>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・市町村（行政窓口）</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・基幹相談支援センター（障害）</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・地域生活支援拠点　等</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125" name="円/楕円 124"/>
          <p:cNvSpPr/>
          <p:nvPr/>
        </p:nvSpPr>
        <p:spPr>
          <a:xfrm>
            <a:off x="632720" y="5820782"/>
            <a:ext cx="1913627" cy="681676"/>
          </a:xfrm>
          <a:prstGeom prst="ellipse">
            <a:avLst/>
          </a:prstGeom>
        </p:spPr>
        <p:style>
          <a:lnRef idx="1">
            <a:schemeClr val="accent3"/>
          </a:lnRef>
          <a:fillRef idx="2">
            <a:schemeClr val="accent3"/>
          </a:fillRef>
          <a:effectRef idx="1">
            <a:schemeClr val="accent3"/>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02" name="Picture 10" descr="相談・説明のイラスト"/>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896404" y="5767969"/>
            <a:ext cx="674695" cy="635900"/>
          </a:xfrm>
          <a:prstGeom prst="rect">
            <a:avLst/>
          </a:prstGeom>
          <a:noFill/>
          <a:extLst>
            <a:ext uri="{909E8E84-426E-40DD-AFC4-6F175D3DCCD1}">
              <a14:hiddenFill xmlns:a14="http://schemas.microsoft.com/office/drawing/2010/main">
                <a:solidFill>
                  <a:srgbClr val="FFFFFF"/>
                </a:solidFill>
              </a14:hiddenFill>
            </a:ext>
          </a:extLst>
        </p:spPr>
      </p:pic>
      <p:sp>
        <p:nvSpPr>
          <p:cNvPr id="87" name="テキスト ボックス 86"/>
          <p:cNvSpPr txBox="1"/>
          <p:nvPr/>
        </p:nvSpPr>
        <p:spPr>
          <a:xfrm>
            <a:off x="632720" y="5799119"/>
            <a:ext cx="1438151" cy="782036"/>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・若年性認知症コ－ディネーター</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・精神保健福祉センター</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・障害者就業・生活支援センター</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・ハローワーク　</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・企業</a:t>
            </a: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・ヒアサポート活動　等</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sp>
        <p:nvSpPr>
          <p:cNvPr id="126" name="円/楕円 125"/>
          <p:cNvSpPr/>
          <p:nvPr/>
        </p:nvSpPr>
        <p:spPr>
          <a:xfrm>
            <a:off x="1413468" y="3619867"/>
            <a:ext cx="1608406" cy="1332843"/>
          </a:xfrm>
          <a:prstGeom prst="ellipse">
            <a:avLst/>
          </a:prstGeom>
          <a:solidFill>
            <a:schemeClr val="accent6">
              <a:tint val="50000"/>
              <a:satMod val="300000"/>
              <a:alpha val="33000"/>
            </a:schemeClr>
          </a:solidFill>
        </p:spPr>
        <p:style>
          <a:lnRef idx="1">
            <a:schemeClr val="accent6"/>
          </a:lnRef>
          <a:fillRef idx="2">
            <a:schemeClr val="accent6"/>
          </a:fillRef>
          <a:effectRef idx="1">
            <a:schemeClr val="accent6"/>
          </a:effectRef>
          <a:fontRef idx="minor">
            <a:schemeClr val="dk1"/>
          </a:fontRef>
        </p:style>
        <p:txBody>
          <a:bodyPr lIns="86000" tIns="43003" rIns="86000" bIns="43003"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endParaRPr kumimoji="0" lang="ja-JP" altLang="en-US" sz="169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91" name="Picture 14"/>
          <p:cNvPicPr>
            <a:picLocks noChangeArrowheads="1"/>
          </p:cNvPicPr>
          <p:nvPr/>
        </p:nvPicPr>
        <p:blipFill>
          <a:blip r:embed="rId26" cstate="print"/>
          <a:srcRect/>
          <a:stretch>
            <a:fillRect/>
          </a:stretch>
        </p:blipFill>
        <p:spPr bwMode="auto">
          <a:xfrm flipH="1">
            <a:off x="1820759" y="3924445"/>
            <a:ext cx="400881" cy="506064"/>
          </a:xfrm>
          <a:prstGeom prst="rect">
            <a:avLst/>
          </a:prstGeom>
          <a:noFill/>
          <a:ln w="25400">
            <a:noFill/>
            <a:prstDash val="sysDash"/>
            <a:miter lim="800000"/>
            <a:headEnd/>
            <a:tailEnd/>
          </a:ln>
          <a:effectLst/>
        </p:spPr>
      </p:pic>
      <p:pic>
        <p:nvPicPr>
          <p:cNvPr id="114" name="Picture 13" descr="http://4.bp.blogspot.com/-NzTc6DAUG1E/V0QnmI3mTWI/AAAAAAAA684/OgG0_PJiyBAFzfA2OtslLwNMZmo8AzmzwCLcB/s800/school_sansyamendan.png"/>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68024" t="-3864" b="3864"/>
          <a:stretch/>
        </p:blipFill>
        <p:spPr bwMode="auto">
          <a:xfrm flipH="1">
            <a:off x="2092747" y="3820855"/>
            <a:ext cx="290767" cy="609651"/>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5" descr="http://3.bp.blogspot.com/-qg77VZduUQk/V2ub12BzJmI/AAAAAAAA7sk/6jW0yuZUngkXKin5Yp0HvUrmh8iBIwmlgCLcB/s800/houmon_shinryou_shifuku.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flipH="1">
            <a:off x="2223696" y="3893797"/>
            <a:ext cx="472454" cy="536717"/>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p:cNvSpPr txBox="1"/>
          <p:nvPr/>
        </p:nvSpPr>
        <p:spPr>
          <a:xfrm>
            <a:off x="1579709" y="4387267"/>
            <a:ext cx="1313092" cy="202657"/>
          </a:xfrm>
          <a:prstGeom prst="rect">
            <a:avLst/>
          </a:prstGeom>
          <a:noFill/>
        </p:spPr>
        <p:txBody>
          <a:bodyPr wrap="square" lIns="86000" tIns="43003" rIns="86000" bIns="43003" rtlCol="0">
            <a:spAutoFit/>
          </a:bodyP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ＭＳ Ｐゴシック"/>
                <a:ea typeface="ＭＳ Ｐゴシック"/>
                <a:cs typeface="+mn-cs"/>
              </a:rPr>
              <a:t>認知症初期集中支援チーム</a:t>
            </a:r>
            <a:endParaRPr kumimoji="0" lang="en-US" altLang="ja-JP" sz="753" b="0" i="0" u="none" strike="noStrike" kern="1200" cap="none" spc="-94" normalizeH="0" baseline="0" noProof="0" dirty="0">
              <a:ln>
                <a:noFill/>
              </a:ln>
              <a:solidFill>
                <a:prstClr val="black"/>
              </a:solidFill>
              <a:effectLst/>
              <a:uLnTx/>
              <a:uFillTx/>
              <a:latin typeface="ＭＳ Ｐゴシック"/>
              <a:ea typeface="ＭＳ Ｐゴシック"/>
              <a:cs typeface="+mn-cs"/>
            </a:endParaRPr>
          </a:p>
        </p:txBody>
      </p:sp>
      <p:pic>
        <p:nvPicPr>
          <p:cNvPr id="86" name="図 85" descr="person_0290.wmf"/>
          <p:cNvPicPr>
            <a:picLocks noChangeAspect="1"/>
          </p:cNvPicPr>
          <p:nvPr/>
        </p:nvPicPr>
        <p:blipFill>
          <a:blip r:embed="rId29" cstate="print"/>
          <a:stretch>
            <a:fillRect/>
          </a:stretch>
        </p:blipFill>
        <p:spPr>
          <a:xfrm flipH="1">
            <a:off x="2396535" y="4633723"/>
            <a:ext cx="299616" cy="605700"/>
          </a:xfrm>
          <a:prstGeom prst="rect">
            <a:avLst/>
          </a:prstGeom>
        </p:spPr>
      </p:pic>
      <p:pic>
        <p:nvPicPr>
          <p:cNvPr id="66" name="図 65" descr="building03_cl2.wmf"/>
          <p:cNvPicPr>
            <a:picLocks noChangeAspect="1"/>
          </p:cNvPicPr>
          <p:nvPr/>
        </p:nvPicPr>
        <p:blipFill>
          <a:blip r:embed="rId30" cstate="print"/>
          <a:stretch>
            <a:fillRect/>
          </a:stretch>
        </p:blipFill>
        <p:spPr>
          <a:xfrm flipH="1">
            <a:off x="1508112" y="4645575"/>
            <a:ext cx="501936" cy="462329"/>
          </a:xfrm>
          <a:prstGeom prst="rect">
            <a:avLst/>
          </a:prstGeom>
        </p:spPr>
      </p:pic>
      <p:sp>
        <p:nvSpPr>
          <p:cNvPr id="60" name="正方形/長方形 59"/>
          <p:cNvSpPr/>
          <p:nvPr/>
        </p:nvSpPr>
        <p:spPr>
          <a:xfrm>
            <a:off x="1695700" y="3278942"/>
            <a:ext cx="1426678" cy="541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・専門医療機関</a:t>
            </a:r>
            <a:endParaRPr kumimoji="0" lang="en-US" altLang="ja-JP"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（認知症疾患医療センター等）</a:t>
            </a:r>
            <a:endParaRPr kumimoji="0" lang="en-US" altLang="ja-JP"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30088" rtl="0" eaLnBrk="1" fontAlgn="auto" latinLnBrk="0" hangingPunct="1">
              <a:lnSpc>
                <a:spcPct val="100000"/>
              </a:lnSpc>
              <a:spcBef>
                <a:spcPts val="0"/>
              </a:spcBef>
              <a:spcAft>
                <a:spcPts val="0"/>
              </a:spcAft>
              <a:buClrTx/>
              <a:buSzTx/>
              <a:buFontTx/>
              <a:buNone/>
              <a:tabLst/>
              <a:defRPr/>
            </a:pPr>
            <a:r>
              <a:rPr kumimoji="0" lang="ja-JP" altLang="en-US"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・認知症サポート医</a:t>
            </a:r>
            <a:endParaRPr kumimoji="0" lang="en-US" altLang="ja-JP" sz="753" b="0" i="0" u="none" strike="noStrike" kern="1200" cap="none" spc="-94"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29" name="図 128"/>
          <p:cNvPicPr>
            <a:picLocks noChangeAspect="1"/>
          </p:cNvPicPr>
          <p:nvPr/>
        </p:nvPicPr>
        <p:blipFill>
          <a:blip r:embed="rId31" cstate="print">
            <a:extLst>
              <a:ext uri="{BEBA8EAE-BF5A-486C-A8C5-ECC9F3942E4B}">
                <a14:imgProps xmlns:a14="http://schemas.microsoft.com/office/drawing/2010/main">
                  <a14:imgLayer r:embed="rId32">
                    <a14:imgEffect>
                      <a14:backgroundRemoval t="0" b="100000" l="0" r="100000">
                        <a14:foregroundMark x1="90347" y1="93814" x2="90347" y2="93814"/>
                        <a14:foregroundMark x1="91506" y1="89691" x2="91506" y2="89691"/>
                        <a14:foregroundMark x1="92278" y1="83505" x2="92278" y2="83505"/>
                        <a14:foregroundMark x1="92278" y1="81959" x2="92278" y2="81959"/>
                        <a14:foregroundMark x1="96525" y1="80928" x2="96525" y2="80928"/>
                        <a14:foregroundMark x1="96525" y1="80928" x2="96525" y2="80928"/>
                        <a14:foregroundMark x1="90347" y1="83505" x2="90347" y2="83505"/>
                      </a14:backgroundRemoval>
                    </a14:imgEffect>
                  </a14:imgLayer>
                </a14:imgProps>
              </a:ext>
              <a:ext uri="{28A0092B-C50C-407E-A947-70E740481C1C}">
                <a14:useLocalDpi xmlns:a14="http://schemas.microsoft.com/office/drawing/2010/main" val="0"/>
              </a:ext>
            </a:extLst>
          </a:blip>
          <a:stretch>
            <a:fillRect/>
          </a:stretch>
        </p:blipFill>
        <p:spPr>
          <a:xfrm>
            <a:off x="3171272" y="5832756"/>
            <a:ext cx="415865" cy="311497"/>
          </a:xfrm>
          <a:prstGeom prst="rect">
            <a:avLst/>
          </a:prstGeom>
        </p:spPr>
      </p:pic>
      <p:sp>
        <p:nvSpPr>
          <p:cNvPr id="92" name="正方形/長方形 91">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7" name="テキスト ボックス 126">
            <a:extLst>
              <a:ext uri="{FF2B5EF4-FFF2-40B4-BE49-F238E27FC236}">
                <a16:creationId xmlns="" xmlns:a16="http://schemas.microsoft.com/office/drawing/2014/main" id="{B9502400-BA6D-45A1-BA9C-E48FBC5A8BBF}"/>
              </a:ext>
            </a:extLst>
          </p:cNvPr>
          <p:cNvSpPr txBox="1"/>
          <p:nvPr/>
        </p:nvSpPr>
        <p:spPr>
          <a:xfrm>
            <a:off x="247241" y="83026"/>
            <a:ext cx="8576690" cy="584775"/>
          </a:xfrm>
          <a:prstGeom prst="rect">
            <a:avLst/>
          </a:prstGeom>
          <a:noFill/>
          <a:ln>
            <a:noFill/>
          </a:ln>
        </p:spPr>
        <p:txBody>
          <a:bodyPr wrap="square" rtlCol="0" anchor="ctr">
            <a:spAutoFit/>
          </a:bodyPr>
          <a:lstStyle/>
          <a:p>
            <a:pPr marL="0" marR="0" lvl="0" indent="0" algn="ctr" defTabSz="644809"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認知症施策の推進について</a:t>
            </a:r>
          </a:p>
        </p:txBody>
      </p:sp>
      <p:sp>
        <p:nvSpPr>
          <p:cNvPr id="7" name="角丸四角形 6"/>
          <p:cNvSpPr/>
          <p:nvPr/>
        </p:nvSpPr>
        <p:spPr>
          <a:xfrm>
            <a:off x="347870" y="1054265"/>
            <a:ext cx="8531838" cy="1468732"/>
          </a:xfrm>
          <a:prstGeom prst="roundRect">
            <a:avLst>
              <a:gd name="adj" fmla="val 50000"/>
            </a:avLst>
          </a:prstGeom>
          <a:solidFill>
            <a:srgbClr val="EAB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86810" y="1116213"/>
            <a:ext cx="7846828" cy="1384995"/>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　高齢化の進展に伴い、団塊の世代が７５歳以上となる２０２５年には、認知症の人は約７００万人</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（６５歳以上高齢者の約５人に１人）となる見込み。</a:t>
            </a:r>
          </a:p>
          <a:p>
            <a:r>
              <a:rPr lang="ja-JP" altLang="en-US" sz="1400" dirty="0">
                <a:latin typeface="BIZ UDPゴシック" panose="020B0400000000000000" pitchFamily="50" charset="-128"/>
                <a:ea typeface="BIZ UDPゴシック" panose="020B0400000000000000" pitchFamily="50" charset="-128"/>
              </a:rPr>
              <a:t>○　認知症の人を単に支えられる側と考えるのではなく、認知症の人が認知症とともによりよく</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生きていくことができるような環境整備が必要。</a:t>
            </a:r>
          </a:p>
          <a:p>
            <a:r>
              <a:rPr lang="ja-JP" altLang="en-US" sz="1400" dirty="0">
                <a:latin typeface="BIZ UDPゴシック" panose="020B0400000000000000" pitchFamily="50" charset="-128"/>
                <a:ea typeface="BIZ UDPゴシック" panose="020B0400000000000000" pitchFamily="50" charset="-128"/>
              </a:rPr>
              <a:t>○　２０２５年に向け、認知症の人の意思が尊重され、できる限り住み慣れた地域のよい環境で自分</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らしく暮らし続けることができる社会の実現を目指す。</a:t>
            </a:r>
          </a:p>
        </p:txBody>
      </p:sp>
      <p:sp>
        <p:nvSpPr>
          <p:cNvPr id="93" name="テキスト ボックス 92">
            <a:extLst>
              <a:ext uri="{FF2B5EF4-FFF2-40B4-BE49-F238E27FC236}">
                <a16:creationId xmlns="" xmlns:a16="http://schemas.microsoft.com/office/drawing/2014/main" id="{7D8B5EAB-D574-4DF2-A8FE-C7DCFE28274A}"/>
              </a:ext>
            </a:extLst>
          </p:cNvPr>
          <p:cNvSpPr txBox="1"/>
          <p:nvPr/>
        </p:nvSpPr>
        <p:spPr>
          <a:xfrm>
            <a:off x="0" y="734319"/>
            <a:ext cx="1101683" cy="339915"/>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4〕</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622059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1362323" y="3725854"/>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角丸四角形 11"/>
          <p:cNvSpPr/>
          <p:nvPr/>
        </p:nvSpPr>
        <p:spPr>
          <a:xfrm>
            <a:off x="1362323" y="3180141"/>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4" name="角丸四角形 13"/>
          <p:cNvSpPr/>
          <p:nvPr/>
        </p:nvSpPr>
        <p:spPr>
          <a:xfrm>
            <a:off x="1362323" y="5826984"/>
            <a:ext cx="6660579" cy="478133"/>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 name="角丸四角形 14"/>
          <p:cNvSpPr/>
          <p:nvPr/>
        </p:nvSpPr>
        <p:spPr>
          <a:xfrm>
            <a:off x="1362322" y="5026263"/>
            <a:ext cx="6660579" cy="699674"/>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角丸四角形 10"/>
          <p:cNvSpPr/>
          <p:nvPr/>
        </p:nvSpPr>
        <p:spPr>
          <a:xfrm>
            <a:off x="1362323" y="2644919"/>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3" name="AutoShape 9" descr="50%"/>
          <p:cNvSpPr>
            <a:spLocks noChangeArrowheads="1"/>
          </p:cNvSpPr>
          <p:nvPr/>
        </p:nvSpPr>
        <p:spPr bwMode="auto">
          <a:xfrm>
            <a:off x="793308" y="2445256"/>
            <a:ext cx="397540" cy="3962153"/>
          </a:xfrm>
          <a:prstGeom prst="roundRect">
            <a:avLst>
              <a:gd name="adj" fmla="val 50000"/>
            </a:avLst>
          </a:prstGeom>
          <a:noFill/>
          <a:ln w="9525">
            <a:noFill/>
            <a:round/>
            <a:headEnd/>
            <a:tailEnd/>
          </a:ln>
        </p:spPr>
        <p:txBody>
          <a:bodyPr vert="eaVert" lIns="91334" tIns="45666" rIns="91334" bIns="45666" anchor="ct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1" lang="ja-JP" altLang="en-US" sz="1800" b="1" i="0" u="none" strike="noStrike" kern="1200" cap="none" spc="0" normalizeH="0" baseline="0" noProof="0" dirty="0">
                <a:ln>
                  <a:noFill/>
                </a:ln>
                <a:solidFill>
                  <a:srgbClr val="92403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具体的な施策の５つの柱　</a:t>
            </a:r>
          </a:p>
        </p:txBody>
      </p:sp>
      <p:sp>
        <p:nvSpPr>
          <p:cNvPr id="10" name="テキスト ボックス 9"/>
          <p:cNvSpPr txBox="1"/>
          <p:nvPr/>
        </p:nvSpPr>
        <p:spPr>
          <a:xfrm>
            <a:off x="1514042" y="2698503"/>
            <a:ext cx="6919577" cy="3606115"/>
          </a:xfrm>
          <a:prstGeom prst="rect">
            <a:avLst/>
          </a:prstGeom>
          <a:noFill/>
          <a:ln cmpd="dbl">
            <a:noFill/>
          </a:ln>
        </p:spPr>
        <p:txBody>
          <a:bodyPr wrap="square" rtlCol="0">
            <a:spAutoFit/>
          </a:bodyPr>
          <a:lstStyle/>
          <a:p>
            <a:pPr marL="263525" marR="0" lvl="0" indent="-263525" algn="l" defTabSz="914400" rtl="0" eaLnBrk="0" fontAlgn="base" latinLnBrk="0" hangingPunct="0">
              <a:lnSpc>
                <a:spcPts val="2400"/>
              </a:lnSpc>
              <a:spcBef>
                <a:spcPts val="6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① 普及啓発・本人発信支援</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400"/>
              </a:lnSpc>
              <a:spcBef>
                <a:spcPts val="18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② 予防</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400"/>
              </a:lnSpc>
              <a:spcBef>
                <a:spcPts val="18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③ 医療・ケア・介護サービス・介護者への支援</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400"/>
              </a:lnSpc>
              <a:spcBef>
                <a:spcPts val="1000"/>
              </a:spcBef>
              <a:spcAft>
                <a:spcPct val="0"/>
              </a:spcAft>
              <a:buClrTx/>
              <a:buSzTx/>
              <a:buFontTx/>
              <a:buNone/>
              <a:tabLst/>
              <a:defRPr/>
            </a:pPr>
            <a:r>
              <a:rPr kumimoji="1" lang="ja-JP" altLang="en-US" sz="1700" b="1" i="0" u="none" strike="noStrike" kern="1200" cap="none" spc="0" normalizeH="0" baseline="0" noProof="0" dirty="0">
                <a:ln>
                  <a:noFill/>
                </a:ln>
                <a:solidFill>
                  <a:srgbClr val="92403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▶▶早期発見・早期対応、医療体制の整備</a:t>
            </a:r>
            <a:endParaRPr kumimoji="1" lang="en-US" altLang="ja-JP" sz="1700" b="1" i="0" u="none" strike="noStrike" kern="1200" cap="none" spc="0" normalizeH="0" baseline="0" noProof="0" dirty="0">
              <a:ln>
                <a:noFill/>
              </a:ln>
              <a:solidFill>
                <a:srgbClr val="92403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400"/>
              </a:lnSpc>
              <a:spcBef>
                <a:spcPts val="300"/>
              </a:spcBef>
              <a:spcAft>
                <a:spcPct val="0"/>
              </a:spcAft>
              <a:buClrTx/>
              <a:buSzTx/>
              <a:buFontTx/>
              <a:buNone/>
              <a:tabLst/>
              <a:defRPr/>
            </a:pPr>
            <a:r>
              <a:rPr kumimoji="1" lang="ja-JP" altLang="en-US" sz="1700" b="1" i="0" u="none" strike="noStrike" kern="1200" cap="none" spc="0" normalizeH="0" baseline="0" noProof="0" dirty="0">
                <a:ln>
                  <a:noFill/>
                </a:ln>
                <a:solidFill>
                  <a:srgbClr val="92403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▶▶医療従事者等の認知症対応力向上の促進</a:t>
            </a:r>
            <a:endParaRPr kumimoji="1" lang="en-US" altLang="ja-JP" sz="1700" b="1" i="0" u="none" strike="noStrike" kern="1200" cap="none" spc="0" normalizeH="0" baseline="0" noProof="0" dirty="0">
              <a:ln>
                <a:noFill/>
              </a:ln>
              <a:solidFill>
                <a:srgbClr val="92403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400"/>
              </a:lnSpc>
              <a:spcBef>
                <a:spcPts val="18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④ 認知症バリアフリーの推進・若年性認知症の人</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21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800" b="1" i="0" u="none" strike="noStrike" kern="1200" cap="none" spc="0" normalizeH="0" baseline="0" noProof="0" dirty="0" err="1">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への</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支援・社会参加支援</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marR="0" lvl="0" indent="-263525" algn="l" defTabSz="914400" rtl="0" eaLnBrk="0" fontAlgn="base" latinLnBrk="0" hangingPunct="0">
              <a:lnSpc>
                <a:spcPts val="1600"/>
              </a:lnSpc>
              <a:spcBef>
                <a:spcPts val="240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⑤ 研究開発・産業促進・国際展開</a:t>
            </a:r>
            <a:endParaRPr kumimoji="1" lang="en-US" altLang="ja-JP"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角丸四角形 6"/>
          <p:cNvSpPr/>
          <p:nvPr/>
        </p:nvSpPr>
        <p:spPr>
          <a:xfrm>
            <a:off x="707702" y="1499539"/>
            <a:ext cx="7817005" cy="98243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認知症の発症を遅らせ、認知症になっても希望をもって日常生活を過ごせる</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社会を目指し認知症の人や家族の視点を重視しながら</a:t>
            </a:r>
            <a:r>
              <a:rPr kumimoji="1"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「共生」と「予防」</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を車の</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9388"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両輪として施策を推進</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4" name="AutoShape 9" descr="50%"/>
          <p:cNvSpPr>
            <a:spLocks noChangeArrowheads="1"/>
          </p:cNvSpPr>
          <p:nvPr/>
        </p:nvSpPr>
        <p:spPr bwMode="auto">
          <a:xfrm>
            <a:off x="899339" y="1105326"/>
            <a:ext cx="4324093" cy="360040"/>
          </a:xfrm>
          <a:prstGeom prst="roundRect">
            <a:avLst>
              <a:gd name="adj" fmla="val 12528"/>
            </a:avLst>
          </a:prstGeom>
          <a:noFill/>
          <a:ln w="9525">
            <a:noFill/>
            <a:round/>
            <a:headEnd/>
            <a:tailEnd/>
          </a:ln>
        </p:spPr>
        <p:txBody>
          <a:bodyPr lIns="91334" tIns="45666" rIns="91334" bIns="45666" anchor="ct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1" lang="ja-JP" altLang="en-US" sz="1800" b="1" i="0" u="none" strike="noStrike" kern="1200" cap="none" spc="0" normalizeH="0" baseline="0" noProof="0" dirty="0">
                <a:ln>
                  <a:noFill/>
                </a:ln>
                <a:solidFill>
                  <a:srgbClr val="92403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基本的考え方</a:t>
            </a:r>
          </a:p>
        </p:txBody>
      </p:sp>
      <p:sp>
        <p:nvSpPr>
          <p:cNvPr id="18" name="AutoShape 9" descr="50%"/>
          <p:cNvSpPr>
            <a:spLocks noChangeArrowheads="1"/>
          </p:cNvSpPr>
          <p:nvPr/>
        </p:nvSpPr>
        <p:spPr bwMode="auto">
          <a:xfrm>
            <a:off x="7193998" y="2517893"/>
            <a:ext cx="397650" cy="3889516"/>
          </a:xfrm>
          <a:prstGeom prst="roundRect">
            <a:avLst>
              <a:gd name="adj" fmla="val 50000"/>
            </a:avLst>
          </a:prstGeom>
          <a:solidFill>
            <a:schemeClr val="accent1">
              <a:lumMod val="50000"/>
            </a:schemeClr>
          </a:solidFill>
          <a:ln w="41275">
            <a:solidFill>
              <a:schemeClr val="bg1"/>
            </a:solidFill>
            <a:round/>
            <a:headEnd/>
            <a:tailEnd/>
          </a:ln>
        </p:spPr>
        <p:txBody>
          <a:bodyPr vert="eaVert" lIns="91334" tIns="45666" rIns="91334" bIns="45666" anchor="ct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認知症の人や家族の視点の重視　</a:t>
            </a:r>
          </a:p>
        </p:txBody>
      </p:sp>
      <p:sp>
        <p:nvSpPr>
          <p:cNvPr id="19" name="正方形/長方形 18">
            <a:extLst>
              <a:ext uri="{FF2B5EF4-FFF2-40B4-BE49-F238E27FC236}">
                <a16:creationId xmlns="" xmlns:a16="http://schemas.microsoft.com/office/drawing/2014/main" id="{ABC560C8-CB4D-455F-B439-30B6A543679D}"/>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 xmlns:a16="http://schemas.microsoft.com/office/drawing/2014/main" id="{0971CB5A-8F95-4627-A8B3-7DBAEF9E5122}"/>
              </a:ext>
            </a:extLst>
          </p:cNvPr>
          <p:cNvSpPr txBox="1"/>
          <p:nvPr/>
        </p:nvSpPr>
        <p:spPr>
          <a:xfrm>
            <a:off x="3457452" y="6496092"/>
            <a:ext cx="5638735" cy="338554"/>
          </a:xfrm>
          <a:prstGeom prst="rect">
            <a:avLst/>
          </a:prstGeom>
          <a:noFill/>
          <a:ln cmpd="dbl">
            <a:noFill/>
          </a:ln>
        </p:spPr>
        <p:txBody>
          <a:bodyPr wrap="square" rtlCol="0">
            <a:spAutoFit/>
          </a:bodyPr>
          <a:lstStyle/>
          <a:p>
            <a:pPr marL="0" marR="0" lvl="0" indent="0" algn="r" defTabSz="914400" rtl="0" eaLnBrk="0" fontAlgn="base" latinLnBrk="0" hangingPunct="0">
              <a:spcBef>
                <a:spcPct val="0"/>
              </a:spcBef>
              <a:spcAft>
                <a:spcPct val="0"/>
              </a:spcAft>
              <a:buClrTx/>
              <a:buSzTx/>
              <a:buFontTx/>
              <a:buNone/>
              <a:tabLst/>
              <a:defRPr/>
            </a:pPr>
            <a:r>
              <a:rPr kumimoji="1" lang="ja-JP" altLang="en-US" sz="16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令和元年</a:t>
            </a:r>
            <a:r>
              <a:rPr kumimoji="1" lang="en-US" altLang="ja-JP" sz="16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6</a:t>
            </a:r>
            <a:r>
              <a:rPr kumimoji="1" lang="ja-JP" altLang="en-US" sz="16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月</a:t>
            </a:r>
            <a:r>
              <a:rPr kumimoji="1" lang="en-US" altLang="ja-JP" sz="16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18</a:t>
            </a:r>
            <a:r>
              <a:rPr kumimoji="1" lang="ja-JP" altLang="en-US" sz="16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日認知症施策推進関係閣僚会議決定</a:t>
            </a:r>
          </a:p>
        </p:txBody>
      </p:sp>
      <p:sp>
        <p:nvSpPr>
          <p:cNvPr id="4" name="テキスト ボックス 3"/>
          <p:cNvSpPr txBox="1"/>
          <p:nvPr/>
        </p:nvSpPr>
        <p:spPr>
          <a:xfrm>
            <a:off x="1314893" y="109828"/>
            <a:ext cx="6514399" cy="502702"/>
          </a:xfrm>
          <a:prstGeom prst="rect">
            <a:avLst/>
          </a:prstGeom>
          <a:noFill/>
          <a:ln cmpd="dbl">
            <a:noFill/>
          </a:ln>
        </p:spPr>
        <p:txBody>
          <a:bodyPr wrap="square" rtlCol="0">
            <a:spAutoFit/>
          </a:bodyPr>
          <a:lstStyle/>
          <a:p>
            <a:pPr marL="0" marR="0" lvl="0" indent="0" algn="ctr" defTabSz="914400" rtl="0" eaLnBrk="0" fontAlgn="base" latinLnBrk="0" hangingPunct="0">
              <a:lnSpc>
                <a:spcPts val="32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認知症施策推進大綱の概要</a:t>
            </a:r>
          </a:p>
        </p:txBody>
      </p:sp>
      <p:sp>
        <p:nvSpPr>
          <p:cNvPr id="17" name="テキスト ボックス 16">
            <a:extLst>
              <a:ext uri="{FF2B5EF4-FFF2-40B4-BE49-F238E27FC236}">
                <a16:creationId xmlns="" xmlns:a16="http://schemas.microsoft.com/office/drawing/2014/main" id="{7D8B5EAB-D574-4DF2-A8FE-C7DCFE28274A}"/>
              </a:ext>
            </a:extLst>
          </p:cNvPr>
          <p:cNvSpPr txBox="1"/>
          <p:nvPr/>
        </p:nvSpPr>
        <p:spPr>
          <a:xfrm>
            <a:off x="0" y="734320"/>
            <a:ext cx="1049311"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lang="en-US" altLang="ja-JP" sz="1600" b="1" dirty="0">
                <a:solidFill>
                  <a:srgbClr val="000000"/>
                </a:solidFill>
                <a:latin typeface="BIZ UDPゴシック" panose="020B0400000000000000" pitchFamily="50" charset="-128"/>
                <a:ea typeface="BIZ UDPゴシック" panose="020B0400000000000000" pitchFamily="50" charset="-128"/>
              </a:rPr>
              <a:t>5</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541405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nvGraphicFramePr>
        <p:xfrm>
          <a:off x="193312" y="1064304"/>
          <a:ext cx="8757374" cy="4696416"/>
        </p:xfrm>
        <a:graphic>
          <a:graphicData uri="http://schemas.openxmlformats.org/drawingml/2006/table">
            <a:tbl>
              <a:tblPr firstRow="1" bandRow="1">
                <a:tableStyleId>{5C22544A-7EE6-4342-B048-85BDC9FD1C3A}</a:tableStyleId>
              </a:tblPr>
              <a:tblGrid>
                <a:gridCol w="845989">
                  <a:extLst>
                    <a:ext uri="{9D8B030D-6E8A-4147-A177-3AD203B41FA5}">
                      <a16:colId xmlns="" xmlns:a16="http://schemas.microsoft.com/office/drawing/2014/main" val="20000"/>
                    </a:ext>
                  </a:extLst>
                </a:gridCol>
                <a:gridCol w="1582277">
                  <a:extLst>
                    <a:ext uri="{9D8B030D-6E8A-4147-A177-3AD203B41FA5}">
                      <a16:colId xmlns="" xmlns:a16="http://schemas.microsoft.com/office/drawing/2014/main" val="20001"/>
                    </a:ext>
                  </a:extLst>
                </a:gridCol>
                <a:gridCol w="1582277">
                  <a:extLst>
                    <a:ext uri="{9D8B030D-6E8A-4147-A177-3AD203B41FA5}">
                      <a16:colId xmlns="" xmlns:a16="http://schemas.microsoft.com/office/drawing/2014/main" val="20002"/>
                    </a:ext>
                  </a:extLst>
                </a:gridCol>
                <a:gridCol w="1582277">
                  <a:extLst>
                    <a:ext uri="{9D8B030D-6E8A-4147-A177-3AD203B41FA5}">
                      <a16:colId xmlns="" xmlns:a16="http://schemas.microsoft.com/office/drawing/2014/main" val="20003"/>
                    </a:ext>
                  </a:extLst>
                </a:gridCol>
                <a:gridCol w="1582277">
                  <a:extLst>
                    <a:ext uri="{9D8B030D-6E8A-4147-A177-3AD203B41FA5}">
                      <a16:colId xmlns="" xmlns:a16="http://schemas.microsoft.com/office/drawing/2014/main" val="20004"/>
                    </a:ext>
                  </a:extLst>
                </a:gridCol>
                <a:gridCol w="1582277">
                  <a:extLst>
                    <a:ext uri="{9D8B030D-6E8A-4147-A177-3AD203B41FA5}">
                      <a16:colId xmlns="" xmlns:a16="http://schemas.microsoft.com/office/drawing/2014/main" val="20005"/>
                    </a:ext>
                  </a:extLst>
                </a:gridCol>
              </a:tblGrid>
              <a:tr h="520656">
                <a:tc>
                  <a:txBody>
                    <a:bodyPr/>
                    <a:lstStyle/>
                    <a:p>
                      <a:pPr algn="ctr"/>
                      <a:endParaRPr kumimoji="1" lang="ja-JP" altLang="en-US" sz="18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75000"/>
                      </a:schemeClr>
                    </a:solidFill>
                  </a:tcPr>
                </a:tc>
                <a:tc>
                  <a:txBody>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かかりつけ医</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1974F"/>
                    </a:solidFill>
                  </a:tcPr>
                </a:tc>
                <a:tc>
                  <a:txBody>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歯科医師</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3959F"/>
                    </a:solidFill>
                  </a:tcPr>
                </a:tc>
                <a:tc>
                  <a:txBody>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薬剤師</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B7B41"/>
                    </a:solidFill>
                  </a:tcPr>
                </a:tc>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病院勤務の</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医療従事者</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看護職員</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D63C9"/>
                    </a:solidFill>
                  </a:tcPr>
                </a:tc>
                <a:extLst>
                  <a:ext uri="{0D108BD9-81ED-4DB2-BD59-A6C34878D82A}">
                    <a16:rowId xmlns="" xmlns:a16="http://schemas.microsoft.com/office/drawing/2014/main" val="10000"/>
                  </a:ext>
                </a:extLst>
              </a:tr>
              <a:tr h="523272">
                <a:tc>
                  <a:txBody>
                    <a:bodyPr/>
                    <a:lstStyle/>
                    <a:p>
                      <a:pPr>
                        <a:lnSpc>
                          <a:spcPct val="100000"/>
                        </a:lnSpc>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開始年度</a:t>
                      </a: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lnSpc>
                          <a:spcPct val="1000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平成</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18</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年度</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0E7D1"/>
                    </a:solidFill>
                  </a:tcPr>
                </a:tc>
                <a:tc>
                  <a:txBody>
                    <a:bodyPr/>
                    <a:lstStyle/>
                    <a:p>
                      <a:pPr algn="ctr">
                        <a:lnSpc>
                          <a:spcPct val="1000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平成</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28</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年度</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9EAED"/>
                    </a:solidFill>
                  </a:tcPr>
                </a:tc>
                <a:tc>
                  <a:txBody>
                    <a:bodyPr/>
                    <a:lstStyle/>
                    <a:p>
                      <a:pPr algn="ctr">
                        <a:lnSpc>
                          <a:spcPct val="1000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平成</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28</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年度</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1D9BD"/>
                    </a:solidFill>
                  </a:tcPr>
                </a:tc>
                <a:tc>
                  <a:txBody>
                    <a:bodyPr/>
                    <a:lstStyle/>
                    <a:p>
                      <a:pPr algn="ctr">
                        <a:lnSpc>
                          <a:spcPct val="1000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平成</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25</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年度</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lnSpc>
                          <a:spcPct val="1000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平成</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28</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年度</a:t>
                      </a: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CC8EE"/>
                    </a:solidFill>
                  </a:tcPr>
                </a:tc>
                <a:extLst>
                  <a:ext uri="{0D108BD9-81ED-4DB2-BD59-A6C34878D82A}">
                    <a16:rowId xmlns="" xmlns:a16="http://schemas.microsoft.com/office/drawing/2014/main" val="10001"/>
                  </a:ext>
                </a:extLst>
              </a:tr>
              <a:tr h="665448">
                <a:tc>
                  <a:txBody>
                    <a:bodyPr/>
                    <a:lstStyle/>
                    <a:p>
                      <a:pPr>
                        <a:lnSpc>
                          <a:spcPct val="100000"/>
                        </a:lnSpc>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受講対象</a:t>
                      </a: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lnSpc>
                          <a:spcPct val="1000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医師</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（かかりつけ医）</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0E7D1"/>
                    </a:solidFill>
                  </a:tcPr>
                </a:tc>
                <a:tc>
                  <a:txBody>
                    <a:bodyPr/>
                    <a:lstStyle/>
                    <a:p>
                      <a:pPr algn="ctr">
                        <a:lnSpc>
                          <a:spcPct val="1000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歯科医師</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9EAED"/>
                    </a:solidFill>
                  </a:tcPr>
                </a:tc>
                <a:tc>
                  <a:txBody>
                    <a:bodyPr/>
                    <a:lstStyle/>
                    <a:p>
                      <a:pPr algn="ctr">
                        <a:lnSpc>
                          <a:spcPct val="1000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薬剤師</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1D9BD"/>
                    </a:solidFill>
                  </a:tcPr>
                </a:tc>
                <a:tc>
                  <a:txBody>
                    <a:bodyPr/>
                    <a:lstStyle/>
                    <a:p>
                      <a:pPr algn="ctr">
                        <a:lnSpc>
                          <a:spcPct val="1000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病院勤務の</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医療従事者</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lnSpc>
                          <a:spcPct val="1000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指導的役割の</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看護職員</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CC8EE"/>
                    </a:solidFill>
                  </a:tcPr>
                </a:tc>
                <a:extLst>
                  <a:ext uri="{0D108BD9-81ED-4DB2-BD59-A6C34878D82A}">
                    <a16:rowId xmlns="" xmlns:a16="http://schemas.microsoft.com/office/drawing/2014/main" val="10003"/>
                  </a:ext>
                </a:extLst>
              </a:tr>
              <a:tr h="2403917">
                <a:tc rowSpan="2">
                  <a:txBody>
                    <a:bodyPr/>
                    <a:lstStyle/>
                    <a:p>
                      <a:pPr>
                        <a:lnSpc>
                          <a:spcPct val="100000"/>
                        </a:lnSpc>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標準的</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カリキュ</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ラム </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l">
                        <a:lnSpc>
                          <a:spcPct val="100000"/>
                        </a:lnSpc>
                        <a:spcAft>
                          <a:spcPts val="60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講義 </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210</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分</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nSpc>
                          <a:spcPts val="2100"/>
                        </a:lnSpc>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  ①役割・姿勢（</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30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nSpc>
                          <a:spcPts val="2100"/>
                        </a:lnSpc>
                        <a:spcBef>
                          <a:spcPts val="200"/>
                        </a:spcBef>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  ②基本知識（</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60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nSpc>
                          <a:spcPts val="2100"/>
                        </a:lnSpc>
                        <a:spcBef>
                          <a:spcPts val="200"/>
                        </a:spcBef>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  ③診療における  </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nSpc>
                          <a:spcPts val="1600"/>
                        </a:lnSpc>
                        <a:spcBef>
                          <a:spcPts val="0"/>
                        </a:spcBef>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    実践（</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60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nSpc>
                          <a:spcPts val="2100"/>
                        </a:lnSpc>
                        <a:spcBef>
                          <a:spcPts val="200"/>
                        </a:spcBef>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  ④地域・生活に  </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nSpc>
                          <a:spcPts val="1600"/>
                        </a:lnSpc>
                        <a:spcBef>
                          <a:spcPts val="0"/>
                        </a:spcBef>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    おける実践（</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60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nSpc>
                          <a:spcPts val="1300"/>
                        </a:lnSpc>
                        <a:spcBef>
                          <a:spcPts val="0"/>
                        </a:spcBef>
                      </a:pP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0E7D1"/>
                    </a:solidFill>
                  </a:tcPr>
                </a:tc>
                <a:tc>
                  <a:txBody>
                    <a:bodyPr/>
                    <a:lstStyle/>
                    <a:p>
                      <a:pPr algn="l">
                        <a:lnSpc>
                          <a:spcPct val="100000"/>
                        </a:lnSpc>
                        <a:spcAft>
                          <a:spcPts val="60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講義 </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210</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分</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nSpc>
                          <a:spcPts val="2100"/>
                        </a:lnSpc>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  ①基本知識（</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30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nSpc>
                          <a:spcPts val="2100"/>
                        </a:lnSpc>
                        <a:spcBef>
                          <a:spcPts val="200"/>
                        </a:spcBef>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  ②かかりつけ歯科</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nSpc>
                          <a:spcPts val="1500"/>
                        </a:lnSpc>
                        <a:spcBef>
                          <a:spcPts val="200"/>
                        </a:spcBef>
                      </a:pPr>
                      <a:r>
                        <a:rPr kumimoji="1" lang="en-US" altLang="ja-JP" sz="12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医の役割（</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90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nSpc>
                          <a:spcPts val="2100"/>
                        </a:lnSpc>
                        <a:spcBef>
                          <a:spcPts val="200"/>
                        </a:spcBef>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  ③連携と制度（</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90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Bef>
                          <a:spcPts val="200"/>
                        </a:spcBef>
                      </a:pP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Bef>
                          <a:spcPts val="200"/>
                        </a:spcBef>
                      </a:pP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Bef>
                          <a:spcPts val="200"/>
                        </a:spcBef>
                      </a:pP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9EAED"/>
                    </a:solidFill>
                  </a:tcPr>
                </a:tc>
                <a:tc>
                  <a:txBody>
                    <a:bodyPr/>
                    <a:lstStyle/>
                    <a:p>
                      <a:pPr algn="l">
                        <a:lnSpc>
                          <a:spcPct val="100000"/>
                        </a:lnSpc>
                        <a:spcAft>
                          <a:spcPts val="60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講義</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210</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分</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nSpc>
                          <a:spcPts val="21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①基本知識（</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30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2100"/>
                        </a:lnSpc>
                        <a:spcBef>
                          <a:spcPts val="200"/>
                        </a:spcBef>
                        <a:spcAft>
                          <a:spcPts val="0"/>
                        </a:spcAft>
                        <a:buClrTx/>
                        <a:buSzTx/>
                        <a:buFontTx/>
                        <a:buNone/>
                        <a:tabLst/>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  ②対応力（</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90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nSpc>
                          <a:spcPts val="1500"/>
                        </a:lnSpc>
                        <a:spcBef>
                          <a:spcPts val="200"/>
                        </a:spcBef>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    （薬学的管理／</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nSpc>
                          <a:spcPts val="1500"/>
                        </a:lnSpc>
                        <a:spcBef>
                          <a:spcPts val="200"/>
                        </a:spcBef>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     気づき・連携 </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nSpc>
                          <a:spcPts val="2100"/>
                        </a:lnSpc>
                        <a:spcBef>
                          <a:spcPts val="200"/>
                        </a:spcBef>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  ③制度等（</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90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nSpc>
                          <a:spcPts val="1500"/>
                        </a:lnSpc>
                        <a:spcBef>
                          <a:spcPts val="200"/>
                        </a:spcBef>
                      </a:pP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nSpc>
                          <a:spcPts val="1500"/>
                        </a:lnSpc>
                        <a:spcBef>
                          <a:spcPts val="200"/>
                        </a:spcBef>
                      </a:pP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1D9BD"/>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講義 </a:t>
                      </a:r>
                      <a:r>
                        <a:rPr kumimoji="1" lang="en-US" altLang="ja-JP"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90</a:t>
                      </a:r>
                      <a:r>
                        <a:rPr kumimoji="1" lang="ja-JP" altLang="en-US"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分</a:t>
                      </a:r>
                      <a:endParaRPr kumimoji="1" lang="en-US" altLang="ja-JP"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21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①目的（</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15</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2100"/>
                        </a:lnSpc>
                        <a:spcBef>
                          <a:spcPts val="20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②対応力（</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60</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2100"/>
                        </a:lnSpc>
                        <a:spcBef>
                          <a:spcPts val="20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③連携等（</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15</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2100"/>
                        </a:lnSpc>
                        <a:spcBef>
                          <a:spcPts val="200"/>
                        </a:spcBef>
                        <a:spcAft>
                          <a:spcPts val="0"/>
                        </a:spcAft>
                        <a:buClrTx/>
                        <a:buSzTx/>
                        <a:buFontTx/>
                        <a:buNone/>
                        <a:tabLst/>
                        <a:defRPr/>
                      </a:pP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講義 １，０８０分</a:t>
                      </a:r>
                      <a:endParaRPr kumimoji="1" lang="en-US" altLang="ja-JP"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21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①基本知識（</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180</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2100"/>
                        </a:lnSpc>
                        <a:spcBef>
                          <a:spcPts val="20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②対応力向上</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500"/>
                        </a:lnSpc>
                        <a:spcBef>
                          <a:spcPts val="20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講義（</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330</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500"/>
                        </a:lnSpc>
                        <a:spcBef>
                          <a:spcPts val="20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演習（</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150</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2100"/>
                        </a:lnSpc>
                        <a:spcBef>
                          <a:spcPts val="20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③マネジメント</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500"/>
                        </a:lnSpc>
                        <a:spcBef>
                          <a:spcPts val="20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講義（</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180</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1500"/>
                        </a:lnSpc>
                        <a:spcBef>
                          <a:spcPts val="20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演習（</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240</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CC8EE"/>
                    </a:solidFill>
                  </a:tcPr>
                </a:tc>
                <a:extLst>
                  <a:ext uri="{0D108BD9-81ED-4DB2-BD59-A6C34878D82A}">
                    <a16:rowId xmlns="" xmlns:a16="http://schemas.microsoft.com/office/drawing/2014/main" val="10004"/>
                  </a:ext>
                </a:extLst>
              </a:tr>
              <a:tr h="583123">
                <a:tc vMerge="1">
                  <a:txBody>
                    <a:bodyPr/>
                    <a:lstStyle/>
                    <a:p>
                      <a:endParaRPr lang="ja-JP" altLang="en-US"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CEC3"/>
                    </a:solidFill>
                  </a:tcPr>
                </a:tc>
                <a:tc gridSpan="3">
                  <a:txBody>
                    <a:bodyPr/>
                    <a:lstStyle/>
                    <a:p>
                      <a:pPr algn="ctr">
                        <a:lnSpc>
                          <a:spcPct val="100000"/>
                        </a:lnSpc>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        演習（任意）   動画教材あり  </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令和</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年度～）  </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     </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hMerge="1">
                  <a:txBody>
                    <a:bodyPr/>
                    <a:lstStyle/>
                    <a:p>
                      <a:pPr algn="l">
                        <a:lnSpc>
                          <a:spcPct val="100000"/>
                        </a:lnSpc>
                      </a:pP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CEC3"/>
                    </a:solidFill>
                  </a:tcPr>
                </a:tc>
                <a:tc hMerge="1">
                  <a:txBody>
                    <a:bodyPr/>
                    <a:lstStyle/>
                    <a:p>
                      <a:pPr algn="l">
                        <a:lnSpc>
                          <a:spcPct val="100000"/>
                        </a:lnSpc>
                      </a:pP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CEC3"/>
                    </a:solidFill>
                  </a:tcPr>
                </a:tc>
                <a:tc>
                  <a:txBody>
                    <a:bodyPr/>
                    <a:lstStyle/>
                    <a:p>
                      <a:pPr algn="ctr">
                        <a:lnSpc>
                          <a:spcPct val="1000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演習（任意）</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algn="ctr">
                        <a:lnSpc>
                          <a:spcPct val="100000"/>
                        </a:lnSpc>
                        <a:spcBef>
                          <a:spcPts val="200"/>
                        </a:spcBef>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スライド教材あり</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演習（必修）</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20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（上記に含まれる）</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CC8EE"/>
                    </a:solidFill>
                  </a:tcPr>
                </a:tc>
                <a:extLst>
                  <a:ext uri="{0D108BD9-81ED-4DB2-BD59-A6C34878D82A}">
                    <a16:rowId xmlns="" xmlns:a16="http://schemas.microsoft.com/office/drawing/2014/main" val="10005"/>
                  </a:ext>
                </a:extLst>
              </a:tr>
            </a:tbl>
          </a:graphicData>
        </a:graphic>
      </p:graphicFrame>
      <p:sp>
        <p:nvSpPr>
          <p:cNvPr id="17" name="正方形/長方形 16">
            <a:extLst>
              <a:ext uri="{FF2B5EF4-FFF2-40B4-BE49-F238E27FC236}">
                <a16:creationId xmlns="" xmlns:a16="http://schemas.microsoft.com/office/drawing/2014/main" id="{C48C3792-A848-4254-AFF4-ED5FBEB12029}"/>
              </a:ext>
            </a:extLst>
          </p:cNvPr>
          <p:cNvSpPr/>
          <p:nvPr/>
        </p:nvSpPr>
        <p:spPr>
          <a:xfrm>
            <a:off x="0" y="2875"/>
            <a:ext cx="9144000" cy="710695"/>
          </a:xfrm>
          <a:prstGeom prst="rect">
            <a:avLst/>
          </a:prstGeom>
          <a:solidFill>
            <a:srgbClr val="6D803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18" name="Text Box 3">
            <a:extLst>
              <a:ext uri="{FF2B5EF4-FFF2-40B4-BE49-F238E27FC236}">
                <a16:creationId xmlns="" xmlns:a16="http://schemas.microsoft.com/office/drawing/2014/main" id="{934653D6-00D3-447F-AB56-9F34CC2032B5}"/>
              </a:ext>
            </a:extLst>
          </p:cNvPr>
          <p:cNvSpPr txBox="1">
            <a:spLocks noChangeArrowheads="1"/>
          </p:cNvSpPr>
          <p:nvPr/>
        </p:nvSpPr>
        <p:spPr bwMode="auto">
          <a:xfrm>
            <a:off x="942181" y="68503"/>
            <a:ext cx="72596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a:spcBef>
                <a:spcPct val="50000"/>
              </a:spcBef>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認知症対応力向上研修</a:t>
            </a:r>
          </a:p>
        </p:txBody>
      </p:sp>
      <p:sp>
        <p:nvSpPr>
          <p:cNvPr id="5" name="テキスト ボックス 4">
            <a:extLst>
              <a:ext uri="{FF2B5EF4-FFF2-40B4-BE49-F238E27FC236}">
                <a16:creationId xmlns="" xmlns:a16="http://schemas.microsoft.com/office/drawing/2014/main" id="{61071DC4-2925-463E-9A98-F26CB2C0B7D0}"/>
              </a:ext>
            </a:extLst>
          </p:cNvPr>
          <p:cNvSpPr txBox="1"/>
          <p:nvPr/>
        </p:nvSpPr>
        <p:spPr>
          <a:xfrm>
            <a:off x="193312" y="5851318"/>
            <a:ext cx="7182848" cy="520271"/>
          </a:xfrm>
          <a:prstGeom prst="rect">
            <a:avLst/>
          </a:prstGeom>
          <a:noFill/>
          <a:ln w="25400">
            <a:noFill/>
          </a:ln>
        </p:spPr>
        <p:txBody>
          <a:bodyPr wrap="square">
            <a:spAutoFit/>
          </a:bodyPr>
          <a:lstStyle/>
          <a:p>
            <a:pPr fontAlgn="base">
              <a:lnSpc>
                <a:spcPts val="1800"/>
              </a:lnSpc>
            </a:pPr>
            <a:r>
              <a:rPr lang="en-US" altLang="ja-JP" sz="1300" b="1" dirty="0">
                <a:solidFill>
                  <a:srgbClr val="000000"/>
                </a:solidFill>
                <a:latin typeface="BIZ UDPゴシック" panose="020B0400000000000000" pitchFamily="50" charset="-128"/>
                <a:ea typeface="BIZ UDPゴシック" panose="020B0400000000000000" pitchFamily="50" charset="-128"/>
              </a:rPr>
              <a:t>※</a:t>
            </a:r>
            <a:r>
              <a:rPr lang="ja-JP" altLang="en-US" sz="1300" b="1" dirty="0">
                <a:solidFill>
                  <a:srgbClr val="000000"/>
                </a:solidFill>
                <a:latin typeface="BIZ UDPゴシック" panose="020B0400000000000000" pitchFamily="50" charset="-128"/>
                <a:ea typeface="BIZ UDPゴシック" panose="020B0400000000000000" pitchFamily="50" charset="-128"/>
              </a:rPr>
              <a:t> 標準的カリキュラムは 令和</a:t>
            </a:r>
            <a:r>
              <a:rPr lang="en-US" altLang="ja-JP" sz="1300" b="1" dirty="0">
                <a:solidFill>
                  <a:srgbClr val="000000"/>
                </a:solidFill>
                <a:latin typeface="BIZ UDPゴシック" panose="020B0400000000000000" pitchFamily="50" charset="-128"/>
                <a:ea typeface="BIZ UDPゴシック" panose="020B0400000000000000" pitchFamily="50" charset="-128"/>
              </a:rPr>
              <a:t>3</a:t>
            </a:r>
            <a:r>
              <a:rPr lang="ja-JP" altLang="en-US" sz="1300" b="1" dirty="0">
                <a:solidFill>
                  <a:srgbClr val="000000"/>
                </a:solidFill>
                <a:latin typeface="BIZ UDPゴシック" panose="020B0400000000000000" pitchFamily="50" charset="-128"/>
                <a:ea typeface="BIZ UDPゴシック" panose="020B0400000000000000" pitchFamily="50" charset="-128"/>
              </a:rPr>
              <a:t>年度現在</a:t>
            </a:r>
            <a:endParaRPr lang="en-US" altLang="ja-JP" sz="1300" b="1" dirty="0">
              <a:solidFill>
                <a:srgbClr val="000000"/>
              </a:solidFill>
              <a:latin typeface="BIZ UDPゴシック" panose="020B0400000000000000" pitchFamily="50" charset="-128"/>
              <a:ea typeface="BIZ UDPゴシック" panose="020B0400000000000000" pitchFamily="50" charset="-128"/>
            </a:endParaRPr>
          </a:p>
          <a:p>
            <a:pPr fontAlgn="base">
              <a:lnSpc>
                <a:spcPts val="1800"/>
              </a:lnSpc>
            </a:pPr>
            <a:r>
              <a:rPr lang="en-US" altLang="ja-JP" sz="1300" b="1" i="0" dirty="0">
                <a:solidFill>
                  <a:srgbClr val="000000"/>
                </a:solidFill>
                <a:effectLst/>
                <a:latin typeface="BIZ UDPゴシック" panose="020B0400000000000000" pitchFamily="50" charset="-128"/>
                <a:ea typeface="BIZ UDPゴシック" panose="020B0400000000000000" pitchFamily="50" charset="-128"/>
              </a:rPr>
              <a:t>※</a:t>
            </a:r>
            <a:r>
              <a:rPr lang="ja-JP" altLang="en-US" sz="1300" b="1" i="0" dirty="0">
                <a:solidFill>
                  <a:srgbClr val="000000"/>
                </a:solidFill>
                <a:effectLst/>
                <a:latin typeface="BIZ UDPゴシック" panose="020B0400000000000000" pitchFamily="50" charset="-128"/>
                <a:ea typeface="BIZ UDPゴシック" panose="020B0400000000000000" pitchFamily="50" charset="-128"/>
              </a:rPr>
              <a:t> 「病院勤務以外の医療従事者向け認知症対応力向上研修」が令和</a:t>
            </a:r>
            <a:r>
              <a:rPr lang="en-US" altLang="ja-JP" sz="1300" b="1" i="0" dirty="0">
                <a:solidFill>
                  <a:srgbClr val="000000"/>
                </a:solidFill>
                <a:effectLst/>
                <a:latin typeface="BIZ UDPゴシック" panose="020B0400000000000000" pitchFamily="50" charset="-128"/>
                <a:ea typeface="BIZ UDPゴシック" panose="020B0400000000000000" pitchFamily="50" charset="-128"/>
              </a:rPr>
              <a:t>3</a:t>
            </a:r>
            <a:r>
              <a:rPr lang="ja-JP" altLang="en-US" sz="1300" b="1" i="0" dirty="0">
                <a:solidFill>
                  <a:srgbClr val="000000"/>
                </a:solidFill>
                <a:effectLst/>
                <a:latin typeface="BIZ UDPゴシック" panose="020B0400000000000000" pitchFamily="50" charset="-128"/>
                <a:ea typeface="BIZ UDPゴシック" panose="020B0400000000000000" pitchFamily="50" charset="-128"/>
              </a:rPr>
              <a:t>年度よりスタート</a:t>
            </a:r>
          </a:p>
        </p:txBody>
      </p:sp>
      <p:sp>
        <p:nvSpPr>
          <p:cNvPr id="9" name="テキスト ボックス 8">
            <a:extLst>
              <a:ext uri="{FF2B5EF4-FFF2-40B4-BE49-F238E27FC236}">
                <a16:creationId xmlns="" xmlns:a16="http://schemas.microsoft.com/office/drawing/2014/main" id="{7D8B5EAB-D574-4DF2-A8FE-C7DCFE28274A}"/>
              </a:ext>
            </a:extLst>
          </p:cNvPr>
          <p:cNvSpPr txBox="1"/>
          <p:nvPr/>
        </p:nvSpPr>
        <p:spPr>
          <a:xfrm>
            <a:off x="0" y="734320"/>
            <a:ext cx="1049311"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6〕</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748343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idx="4294967295"/>
          </p:nvPr>
        </p:nvSpPr>
        <p:spPr>
          <a:xfrm>
            <a:off x="589145" y="1068502"/>
            <a:ext cx="3615015" cy="501961"/>
          </a:xfrm>
        </p:spPr>
        <p:txBody>
          <a:bodyPr/>
          <a:lstStyle/>
          <a:p>
            <a:pPr algn="l">
              <a:spcBef>
                <a:spcPts val="3000"/>
              </a:spcBef>
              <a:tabLst>
                <a:tab pos="95250" algn="l"/>
                <a:tab pos="2095500" algn="l"/>
              </a:tabLst>
            </a:pPr>
            <a:r>
              <a:rPr lang="en-US" altLang="ja-JP" sz="2600" b="1" dirty="0">
                <a:solidFill>
                  <a:srgbClr val="789C36"/>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solidFill>
                  <a:srgbClr val="708339"/>
                </a:solidFill>
                <a:latin typeface="BIZ UDPゴシック" panose="020B0400000000000000" pitchFamily="50" charset="-128"/>
                <a:ea typeface="BIZ UDPゴシック" panose="020B0400000000000000" pitchFamily="50" charset="-128"/>
                <a:cs typeface="Meiryo UI" pitchFamily="50" charset="-128"/>
              </a:rPr>
              <a:t>かかりつけ医の定義</a:t>
            </a:r>
            <a:endParaRPr lang="en-US" altLang="ja-JP" sz="2600" b="1" dirty="0">
              <a:solidFill>
                <a:srgbClr val="708339"/>
              </a:solidFill>
              <a:latin typeface="BIZ UDPゴシック" panose="020B0400000000000000" pitchFamily="50" charset="-128"/>
              <a:ea typeface="BIZ UDPゴシック" panose="020B0400000000000000" pitchFamily="50" charset="-128"/>
              <a:cs typeface="Meiryo UI" pitchFamily="50" charset="-128"/>
            </a:endParaRPr>
          </a:p>
        </p:txBody>
      </p:sp>
      <p:sp>
        <p:nvSpPr>
          <p:cNvPr id="8" name="正方形/長方形 7">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47" name="Text Box 3"/>
          <p:cNvSpPr txBox="1">
            <a:spLocks noChangeArrowheads="1"/>
          </p:cNvSpPr>
          <p:nvPr/>
        </p:nvSpPr>
        <p:spPr bwMode="auto">
          <a:xfrm>
            <a:off x="948157" y="32647"/>
            <a:ext cx="72596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a:spcBef>
                <a:spcPct val="50000"/>
              </a:spcBef>
            </a:pPr>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かかりつけ医の定義と機能</a:t>
            </a:r>
          </a:p>
        </p:txBody>
      </p:sp>
      <p:sp>
        <p:nvSpPr>
          <p:cNvPr id="14" name="テキスト ボックス 13">
            <a:extLst>
              <a:ext uri="{FF2B5EF4-FFF2-40B4-BE49-F238E27FC236}">
                <a16:creationId xmlns="" xmlns:a16="http://schemas.microsoft.com/office/drawing/2014/main" id="{FE00A33F-F417-4F48-8BAD-BDEC63BAD141}"/>
              </a:ext>
            </a:extLst>
          </p:cNvPr>
          <p:cNvSpPr txBox="1"/>
          <p:nvPr/>
        </p:nvSpPr>
        <p:spPr>
          <a:xfrm>
            <a:off x="1892553" y="3600342"/>
            <a:ext cx="6401319" cy="2508379"/>
          </a:xfrm>
          <a:prstGeom prst="rect">
            <a:avLst/>
          </a:prstGeom>
          <a:noFill/>
          <a:ln w="25400">
            <a:noFill/>
          </a:ln>
        </p:spPr>
        <p:txBody>
          <a:bodyPr wrap="square">
            <a:spAutoFit/>
          </a:bodyPr>
          <a:lstStyle/>
          <a:p>
            <a:pPr>
              <a:spcBef>
                <a:spcPts val="600"/>
              </a:spcBef>
            </a:pPr>
            <a:r>
              <a:rPr lang="ja-JP" altLang="en-US" sz="2200" b="1" dirty="0">
                <a:solidFill>
                  <a:schemeClr val="tx1"/>
                </a:solidFill>
                <a:latin typeface="BIZ UDPゴシック" panose="020B0400000000000000" pitchFamily="50" charset="-128"/>
                <a:ea typeface="BIZ UDPゴシック" panose="020B0400000000000000" pitchFamily="50" charset="-128"/>
                <a:cs typeface="Meiryo UI" pitchFamily="50" charset="-128"/>
              </a:rPr>
              <a:t>１．患者中心の医療の</a:t>
            </a:r>
            <a:r>
              <a:rPr lang="ja-JP" altLang="en-US" sz="2200" b="1" dirty="0">
                <a:latin typeface="BIZ UDPゴシック" panose="020B0400000000000000" pitchFamily="50" charset="-128"/>
                <a:ea typeface="BIZ UDPゴシック" panose="020B0400000000000000" pitchFamily="50" charset="-128"/>
                <a:cs typeface="Meiryo UI" pitchFamily="50" charset="-128"/>
              </a:rPr>
              <a:t>実践</a:t>
            </a:r>
            <a:endParaRPr lang="en-US" altLang="ja-JP" sz="2200" b="1"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2200" b="1" dirty="0">
                <a:solidFill>
                  <a:schemeClr val="tx1"/>
                </a:solidFill>
                <a:latin typeface="BIZ UDPゴシック" panose="020B0400000000000000" pitchFamily="50" charset="-128"/>
                <a:ea typeface="BIZ UDPゴシック" panose="020B0400000000000000" pitchFamily="50" charset="-128"/>
                <a:cs typeface="Meiryo UI" pitchFamily="50" charset="-128"/>
              </a:rPr>
              <a:t>２．継続性を重視した医療の実践</a:t>
            </a:r>
            <a:endParaRPr lang="en-US" altLang="ja-JP" sz="2200" b="1"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2200" b="1" dirty="0">
                <a:solidFill>
                  <a:schemeClr val="tx1"/>
                </a:solidFill>
                <a:latin typeface="BIZ UDPゴシック" panose="020B0400000000000000" pitchFamily="50" charset="-128"/>
                <a:ea typeface="BIZ UDPゴシック" panose="020B0400000000000000" pitchFamily="50" charset="-128"/>
                <a:cs typeface="Meiryo UI" pitchFamily="50" charset="-128"/>
              </a:rPr>
              <a:t>３．チーム医療、多職種連携の実践</a:t>
            </a:r>
            <a:endParaRPr lang="en-US" altLang="ja-JP" sz="2200" b="1"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2200" b="1" dirty="0">
                <a:solidFill>
                  <a:schemeClr val="tx1"/>
                </a:solidFill>
                <a:latin typeface="BIZ UDPゴシック" panose="020B0400000000000000" pitchFamily="50" charset="-128"/>
                <a:ea typeface="BIZ UDPゴシック" panose="020B0400000000000000" pitchFamily="50" charset="-128"/>
                <a:cs typeface="Meiryo UI" pitchFamily="50" charset="-128"/>
              </a:rPr>
              <a:t>４．社会的な保健・医療・介護・福祉活動の実践</a:t>
            </a:r>
            <a:endParaRPr lang="en-US" altLang="ja-JP" sz="2200" b="1"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2200" b="1" dirty="0">
                <a:solidFill>
                  <a:schemeClr val="tx1"/>
                </a:solidFill>
                <a:latin typeface="BIZ UDPゴシック" panose="020B0400000000000000" pitchFamily="50" charset="-128"/>
                <a:ea typeface="BIZ UDPゴシック" panose="020B0400000000000000" pitchFamily="50" charset="-128"/>
                <a:cs typeface="Meiryo UI" pitchFamily="50" charset="-128"/>
              </a:rPr>
              <a:t>５．地域の特性に応じた医療の実践</a:t>
            </a:r>
            <a:endParaRPr lang="en-US" altLang="ja-JP" sz="2200" b="1"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2200" b="1" dirty="0">
                <a:solidFill>
                  <a:schemeClr val="tx1"/>
                </a:solidFill>
                <a:latin typeface="BIZ UDPゴシック" panose="020B0400000000000000" pitchFamily="50" charset="-128"/>
                <a:ea typeface="BIZ UDPゴシック" panose="020B0400000000000000" pitchFamily="50" charset="-128"/>
                <a:cs typeface="Meiryo UI" pitchFamily="50" charset="-128"/>
              </a:rPr>
              <a:t>６．在宅医療の実践</a:t>
            </a:r>
            <a:endParaRPr lang="ja-JP" altLang="en-US" sz="2200" dirty="0"/>
          </a:p>
        </p:txBody>
      </p:sp>
      <p:sp>
        <p:nvSpPr>
          <p:cNvPr id="16" name="テキスト ボックス 15">
            <a:extLst>
              <a:ext uri="{FF2B5EF4-FFF2-40B4-BE49-F238E27FC236}">
                <a16:creationId xmlns="" xmlns:a16="http://schemas.microsoft.com/office/drawing/2014/main" id="{2643619D-3AF0-4D96-A135-7EDBA625B4B7}"/>
              </a:ext>
            </a:extLst>
          </p:cNvPr>
          <p:cNvSpPr txBox="1"/>
          <p:nvPr/>
        </p:nvSpPr>
        <p:spPr>
          <a:xfrm>
            <a:off x="677314" y="3074424"/>
            <a:ext cx="4572000" cy="492443"/>
          </a:xfrm>
          <a:prstGeom prst="rect">
            <a:avLst/>
          </a:prstGeom>
          <a:noFill/>
          <a:ln w="25400">
            <a:noFill/>
          </a:ln>
        </p:spPr>
        <p:txBody>
          <a:bodyPr wrap="square">
            <a:spAutoFit/>
          </a:bodyPr>
          <a:lstStyle/>
          <a:p>
            <a:r>
              <a:rPr lang="ja-JP" altLang="en-US" sz="2600" b="1" dirty="0">
                <a:solidFill>
                  <a:srgbClr val="708339"/>
                </a:solidFill>
                <a:latin typeface="BIZ UDPゴシック" panose="020B0400000000000000" pitchFamily="50" charset="-128"/>
                <a:ea typeface="BIZ UDPゴシック" panose="020B0400000000000000" pitchFamily="50" charset="-128"/>
                <a:cs typeface="Meiryo UI" pitchFamily="50" charset="-128"/>
              </a:rPr>
              <a:t>かかりつけ医機能</a:t>
            </a:r>
            <a:endParaRPr lang="ja-JP" altLang="en-US" sz="2600" dirty="0">
              <a:solidFill>
                <a:srgbClr val="708339"/>
              </a:solidFill>
            </a:endParaRPr>
          </a:p>
        </p:txBody>
      </p:sp>
      <p:sp>
        <p:nvSpPr>
          <p:cNvPr id="18" name="テキスト ボックス 17">
            <a:extLst>
              <a:ext uri="{FF2B5EF4-FFF2-40B4-BE49-F238E27FC236}">
                <a16:creationId xmlns="" xmlns:a16="http://schemas.microsoft.com/office/drawing/2014/main" id="{4843C33F-0E5C-4F77-83C1-A97641AE0A39}"/>
              </a:ext>
            </a:extLst>
          </p:cNvPr>
          <p:cNvSpPr txBox="1"/>
          <p:nvPr/>
        </p:nvSpPr>
        <p:spPr>
          <a:xfrm>
            <a:off x="677314" y="1631378"/>
            <a:ext cx="8082314" cy="1107996"/>
          </a:xfrm>
          <a:prstGeom prst="rect">
            <a:avLst/>
          </a:prstGeom>
          <a:noFill/>
          <a:ln w="25400">
            <a:noFill/>
          </a:ln>
        </p:spPr>
        <p:txBody>
          <a:bodyPr wrap="square">
            <a:spAutoFit/>
          </a:bodyPr>
          <a:lstStyle/>
          <a:p>
            <a:pPr marL="177800" indent="-177800"/>
            <a:r>
              <a:rPr lang="en-US" altLang="ja-JP" sz="2200" b="1" dirty="0">
                <a:solidFill>
                  <a:schemeClr val="tx1"/>
                </a:solidFill>
                <a:latin typeface="BIZ UDPゴシック" panose="020B0400000000000000" pitchFamily="50" charset="-128"/>
                <a:ea typeface="BIZ UDPゴシック" panose="020B0400000000000000" pitchFamily="50" charset="-128"/>
                <a:cs typeface="Meiryo UI" pitchFamily="50" charset="-128"/>
              </a:rPr>
              <a:t>『</a:t>
            </a:r>
            <a:r>
              <a:rPr lang="ja-JP" altLang="en-US" sz="2200" b="1" dirty="0">
                <a:solidFill>
                  <a:schemeClr val="tx1"/>
                </a:solidFill>
                <a:latin typeface="BIZ UDPゴシック" panose="020B0400000000000000" pitchFamily="50" charset="-128"/>
                <a:ea typeface="BIZ UDPゴシック" panose="020B0400000000000000" pitchFamily="50" charset="-128"/>
                <a:cs typeface="Meiryo UI" pitchFamily="50" charset="-128"/>
              </a:rPr>
              <a:t>なんでも相談できる上、最新の医療情報を熟知して、必要な時には専門医、専門医療機関を紹介でき、身近で頼りになる地域医療・保健・福祉を担う総合的な能力を有する医師</a:t>
            </a:r>
            <a:r>
              <a:rPr lang="en-US" altLang="ja-JP" sz="2200" b="1" dirty="0">
                <a:solidFill>
                  <a:schemeClr val="tx1"/>
                </a:solidFill>
                <a:latin typeface="BIZ UDPゴシック" panose="020B0400000000000000" pitchFamily="50" charset="-128"/>
                <a:ea typeface="BIZ UDPゴシック" panose="020B0400000000000000" pitchFamily="50" charset="-128"/>
                <a:cs typeface="Meiryo UI" pitchFamily="50" charset="-128"/>
              </a:rPr>
              <a:t>』</a:t>
            </a:r>
            <a:endParaRPr lang="ja-JP" altLang="en-US" sz="2200" dirty="0"/>
          </a:p>
        </p:txBody>
      </p:sp>
      <p:sp>
        <p:nvSpPr>
          <p:cNvPr id="22" name="テキスト ボックス 21">
            <a:extLst>
              <a:ext uri="{FF2B5EF4-FFF2-40B4-BE49-F238E27FC236}">
                <a16:creationId xmlns="" xmlns:a16="http://schemas.microsoft.com/office/drawing/2014/main" id="{61071DC4-2925-463E-9A98-F26CB2C0B7D0}"/>
              </a:ext>
            </a:extLst>
          </p:cNvPr>
          <p:cNvSpPr txBox="1"/>
          <p:nvPr/>
        </p:nvSpPr>
        <p:spPr>
          <a:xfrm>
            <a:off x="3282545" y="6450943"/>
            <a:ext cx="5861455" cy="338554"/>
          </a:xfrm>
          <a:prstGeom prst="rect">
            <a:avLst/>
          </a:prstGeom>
          <a:noFill/>
          <a:ln w="25400">
            <a:noFill/>
          </a:ln>
        </p:spPr>
        <p:txBody>
          <a:bodyPr wrap="square">
            <a:spAutoFit/>
          </a:bodyPr>
          <a:lstStyle/>
          <a:p>
            <a:pPr algn="r" fontAlgn="base"/>
            <a:r>
              <a:rPr lang="ja-JP" altLang="en-US" sz="1600" i="0" dirty="0">
                <a:solidFill>
                  <a:srgbClr val="000000"/>
                </a:solidFill>
                <a:effectLst/>
                <a:latin typeface="BIZ UDPゴシック" panose="020B0400000000000000" pitchFamily="50" charset="-128"/>
                <a:ea typeface="BIZ UDPゴシック" panose="020B0400000000000000" pitchFamily="50" charset="-128"/>
              </a:rPr>
              <a:t>日本医師会かかりつけ医機能研修制度概要より引用</a:t>
            </a:r>
          </a:p>
        </p:txBody>
      </p:sp>
      <p:sp>
        <p:nvSpPr>
          <p:cNvPr id="11" name="テキスト ボックス 10">
            <a:extLst>
              <a:ext uri="{FF2B5EF4-FFF2-40B4-BE49-F238E27FC236}">
                <a16:creationId xmlns="" xmlns:a16="http://schemas.microsoft.com/office/drawing/2014/main" id="{7D8B5EAB-D574-4DF2-A8FE-C7DCFE28274A}"/>
              </a:ext>
            </a:extLst>
          </p:cNvPr>
          <p:cNvSpPr txBox="1"/>
          <p:nvPr/>
        </p:nvSpPr>
        <p:spPr>
          <a:xfrm>
            <a:off x="1" y="734320"/>
            <a:ext cx="107929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役割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7〕</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265484380"/>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15462</TotalTime>
  <Words>3159</Words>
  <Application>Microsoft Office PowerPoint</Application>
  <PresentationFormat>画面に合わせる (4:3)</PresentationFormat>
  <Paragraphs>529</Paragraphs>
  <Slides>25</Slides>
  <Notes>25</Notes>
  <HiddenSlides>0</HiddenSlides>
  <MMClips>0</MMClips>
  <ScaleCrop>false</ScaleCrop>
  <HeadingPairs>
    <vt:vector size="6" baseType="variant">
      <vt:variant>
        <vt:lpstr>使用されているフォント</vt:lpstr>
      </vt:variant>
      <vt:variant>
        <vt:i4>15</vt:i4>
      </vt:variant>
      <vt:variant>
        <vt:lpstr>テーマ</vt:lpstr>
      </vt:variant>
      <vt:variant>
        <vt:i4>2</vt:i4>
      </vt:variant>
      <vt:variant>
        <vt:lpstr>スライド タイトル</vt:lpstr>
      </vt:variant>
      <vt:variant>
        <vt:i4>25</vt:i4>
      </vt:variant>
    </vt:vector>
  </HeadingPairs>
  <TitlesOfParts>
    <vt:vector size="42" baseType="lpstr">
      <vt:lpstr>BIZ UDPゴシック</vt:lpstr>
      <vt:lpstr>HG丸ｺﾞｼｯｸM-PRO</vt:lpstr>
      <vt:lpstr>Meiryo UI</vt:lpstr>
      <vt:lpstr>ＭＳ Ｐゴシック</vt:lpstr>
      <vt:lpstr>ＭＳ Ｐ明朝</vt:lpstr>
      <vt:lpstr>ＭＳ 明朝</vt:lpstr>
      <vt:lpstr>メイリオ</vt:lpstr>
      <vt:lpstr>游ゴシック</vt:lpstr>
      <vt:lpstr>游ゴシック Light</vt:lpstr>
      <vt:lpstr>Arial</vt:lpstr>
      <vt:lpstr>Calibri</vt:lpstr>
      <vt:lpstr>Calibri Light</vt:lpstr>
      <vt:lpstr>Century</vt:lpstr>
      <vt:lpstr>Segoe UI</vt:lpstr>
      <vt:lpstr>Wingdings</vt:lpstr>
      <vt:lpstr>標準デザイン</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かかりつけ医の定義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認知症診断後の介入とサポートのあり方</vt:lpstr>
      <vt:lpstr>PowerPoint プレゼンテーション</vt:lpstr>
      <vt:lpstr>認知症啓発の説明のポイント</vt:lpstr>
      <vt:lpstr>認知症の予防の考え方</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kamemura</dc:creator>
  <cp:lastModifiedBy>ham DT</cp:lastModifiedBy>
  <cp:revision>1094</cp:revision>
  <cp:lastPrinted>2021-03-09T09:53:59Z</cp:lastPrinted>
  <dcterms:created xsi:type="dcterms:W3CDTF">2004-06-29T16:14:50Z</dcterms:created>
  <dcterms:modified xsi:type="dcterms:W3CDTF">2021-03-28T22:54:40Z</dcterms:modified>
</cp:coreProperties>
</file>