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3" r:id="rId2"/>
    <p:sldMasterId id="2147483705" r:id="rId3"/>
  </p:sldMasterIdLst>
  <p:notesMasterIdLst>
    <p:notesMasterId r:id="rId116"/>
  </p:notesMasterIdLst>
  <p:handoutMasterIdLst>
    <p:handoutMasterId r:id="rId117"/>
  </p:handoutMasterIdLst>
  <p:sldIdLst>
    <p:sldId id="1144" r:id="rId4"/>
    <p:sldId id="677" r:id="rId5"/>
    <p:sldId id="651" r:id="rId6"/>
    <p:sldId id="1130" r:id="rId7"/>
    <p:sldId id="1311" r:id="rId8"/>
    <p:sldId id="1132" r:id="rId9"/>
    <p:sldId id="1312" r:id="rId10"/>
    <p:sldId id="1145" r:id="rId11"/>
    <p:sldId id="1051" r:id="rId12"/>
    <p:sldId id="1052" r:id="rId13"/>
    <p:sldId id="1053" r:id="rId14"/>
    <p:sldId id="1054" r:id="rId15"/>
    <p:sldId id="1240" r:id="rId16"/>
    <p:sldId id="1057" r:id="rId17"/>
    <p:sldId id="1247" r:id="rId18"/>
    <p:sldId id="1061" r:id="rId19"/>
    <p:sldId id="1242" r:id="rId20"/>
    <p:sldId id="1064" r:id="rId21"/>
    <p:sldId id="1277" r:id="rId22"/>
    <p:sldId id="1067" r:id="rId23"/>
    <p:sldId id="1129" r:id="rId24"/>
    <p:sldId id="1068" r:id="rId25"/>
    <p:sldId id="1119" r:id="rId26"/>
    <p:sldId id="1123" r:id="rId27"/>
    <p:sldId id="1125" r:id="rId28"/>
    <p:sldId id="1159" r:id="rId29"/>
    <p:sldId id="1078" r:id="rId30"/>
    <p:sldId id="1079" r:id="rId31"/>
    <p:sldId id="1080" r:id="rId32"/>
    <p:sldId id="1083" r:id="rId33"/>
    <p:sldId id="1244" r:id="rId34"/>
    <p:sldId id="1092" r:id="rId35"/>
    <p:sldId id="1093" r:id="rId36"/>
    <p:sldId id="1097" r:id="rId37"/>
    <p:sldId id="1160" r:id="rId38"/>
    <p:sldId id="1161" r:id="rId39"/>
    <p:sldId id="1162" r:id="rId40"/>
    <p:sldId id="1163" r:id="rId41"/>
    <p:sldId id="1164" r:id="rId42"/>
    <p:sldId id="1165" r:id="rId43"/>
    <p:sldId id="1166" r:id="rId44"/>
    <p:sldId id="1246" r:id="rId45"/>
    <p:sldId id="1245" r:id="rId46"/>
    <p:sldId id="1169" r:id="rId47"/>
    <p:sldId id="1170" r:id="rId48"/>
    <p:sldId id="1171" r:id="rId49"/>
    <p:sldId id="1172" r:id="rId50"/>
    <p:sldId id="1173" r:id="rId51"/>
    <p:sldId id="1174" r:id="rId52"/>
    <p:sldId id="1175" r:id="rId53"/>
    <p:sldId id="1248" r:id="rId54"/>
    <p:sldId id="1249" r:id="rId55"/>
    <p:sldId id="1250" r:id="rId56"/>
    <p:sldId id="1251" r:id="rId57"/>
    <p:sldId id="1252" r:id="rId58"/>
    <p:sldId id="1253" r:id="rId59"/>
    <p:sldId id="1254" r:id="rId60"/>
    <p:sldId id="1255" r:id="rId61"/>
    <p:sldId id="1256" r:id="rId62"/>
    <p:sldId id="1257" r:id="rId63"/>
    <p:sldId id="1258" r:id="rId64"/>
    <p:sldId id="1259" r:id="rId65"/>
    <p:sldId id="1260" r:id="rId66"/>
    <p:sldId id="1261" r:id="rId67"/>
    <p:sldId id="1262" r:id="rId68"/>
    <p:sldId id="1263" r:id="rId69"/>
    <p:sldId id="1264" r:id="rId70"/>
    <p:sldId id="1265" r:id="rId71"/>
    <p:sldId id="1266" r:id="rId72"/>
    <p:sldId id="1267" r:id="rId73"/>
    <p:sldId id="1268" r:id="rId74"/>
    <p:sldId id="1269" r:id="rId75"/>
    <p:sldId id="1270" r:id="rId76"/>
    <p:sldId id="1271" r:id="rId77"/>
    <p:sldId id="1272" r:id="rId78"/>
    <p:sldId id="1273" r:id="rId79"/>
    <p:sldId id="1274" r:id="rId80"/>
    <p:sldId id="1278" r:id="rId81"/>
    <p:sldId id="1279" r:id="rId82"/>
    <p:sldId id="1280" r:id="rId83"/>
    <p:sldId id="1281" r:id="rId84"/>
    <p:sldId id="1282" r:id="rId85"/>
    <p:sldId id="1283" r:id="rId86"/>
    <p:sldId id="1284" r:id="rId87"/>
    <p:sldId id="1285" r:id="rId88"/>
    <p:sldId id="1286" r:id="rId89"/>
    <p:sldId id="1313" r:id="rId90"/>
    <p:sldId id="1288" r:id="rId91"/>
    <p:sldId id="1289" r:id="rId92"/>
    <p:sldId id="1290" r:id="rId93"/>
    <p:sldId id="1291" r:id="rId94"/>
    <p:sldId id="1292" r:id="rId95"/>
    <p:sldId id="1314" r:id="rId96"/>
    <p:sldId id="1316" r:id="rId97"/>
    <p:sldId id="1315" r:id="rId98"/>
    <p:sldId id="1317" r:id="rId99"/>
    <p:sldId id="1297" r:id="rId100"/>
    <p:sldId id="1298" r:id="rId101"/>
    <p:sldId id="1299" r:id="rId102"/>
    <p:sldId id="1300" r:id="rId103"/>
    <p:sldId id="1301" r:id="rId104"/>
    <p:sldId id="1302" r:id="rId105"/>
    <p:sldId id="1318" r:id="rId106"/>
    <p:sldId id="1319" r:id="rId107"/>
    <p:sldId id="1305" r:id="rId108"/>
    <p:sldId id="1326" r:id="rId109"/>
    <p:sldId id="1322" r:id="rId110"/>
    <p:sldId id="1327" r:id="rId111"/>
    <p:sldId id="1307" r:id="rId112"/>
    <p:sldId id="1324" r:id="rId113"/>
    <p:sldId id="1325" r:id="rId114"/>
    <p:sldId id="1310" r:id="rId115"/>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1E1"/>
    <a:srgbClr val="FF2F2F"/>
    <a:srgbClr val="FFCCFF"/>
    <a:srgbClr val="F5CFA5"/>
    <a:srgbClr val="DDEEC8"/>
    <a:srgbClr val="B2D983"/>
    <a:srgbClr val="85AE3C"/>
    <a:srgbClr val="A6CA64"/>
    <a:srgbClr val="CFE7B3"/>
    <a:srgbClr val="E5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23" autoAdjust="0"/>
    <p:restoredTop sz="79684" autoAdjust="0"/>
  </p:normalViewPr>
  <p:slideViewPr>
    <p:cSldViewPr snapToGrid="0">
      <p:cViewPr>
        <p:scale>
          <a:sx n="90" d="100"/>
          <a:sy n="90" d="100"/>
        </p:scale>
        <p:origin x="276"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25" d="100"/>
        <a:sy n="125" d="100"/>
      </p:scale>
      <p:origin x="0" y="0"/>
    </p:cViewPr>
  </p:notesTextViewPr>
  <p:sorterViewPr>
    <p:cViewPr varScale="1">
      <p:scale>
        <a:sx n="1" d="1"/>
        <a:sy n="1" d="1"/>
      </p:scale>
      <p:origin x="0" y="0"/>
    </p:cViewPr>
  </p:sorterViewPr>
  <p:notesViewPr>
    <p:cSldViewPr snapToGrid="0">
      <p:cViewPr>
        <p:scale>
          <a:sx n="80" d="100"/>
          <a:sy n="80" d="100"/>
        </p:scale>
        <p:origin x="-300" y="-114"/>
      </p:cViewPr>
      <p:guideLst>
        <p:guide orient="horz" pos="3223"/>
        <p:guide pos="223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handoutMaster" Target="handoutMasters/handoutMaster1.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s>
</file>

<file path=ppt/_rels/viewProps.xml.rels><?xml version="1.0" encoding="UTF-8" standalone="yes"?>
<Relationships xmlns="http://schemas.openxmlformats.org/package/2006/relationships"><Relationship Id="rId1"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83877629702041E-2"/>
          <c:y val="5.1767085001177826E-2"/>
          <c:w val="0.8325889062967109"/>
          <c:h val="0.72388050221536104"/>
        </c:manualLayout>
      </c:layout>
      <c:barChart>
        <c:barDir val="col"/>
        <c:grouping val="clustered"/>
        <c:varyColors val="0"/>
        <c:ser>
          <c:idx val="0"/>
          <c:order val="0"/>
          <c:spPr>
            <a:solidFill>
              <a:schemeClr val="accent1">
                <a:lumMod val="50000"/>
              </a:schemeClr>
            </a:solidFill>
          </c:spPr>
          <c:invertIfNegative val="0"/>
          <c:dLbls>
            <c:spPr>
              <a:noFill/>
              <a:ln>
                <a:noFill/>
              </a:ln>
              <a:effectLst/>
            </c:spPr>
            <c:txPr>
              <a:bodyPr/>
              <a:lstStyle/>
              <a:p>
                <a:pPr>
                  <a:defRPr sz="1800" b="1">
                    <a:latin typeface="Trebuchet MS" panose="020B0603020202020204" pitchFamily="34" charset="0"/>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Sheet1!$A$6:$A$12</c:f>
              <c:strCache>
                <c:ptCount val="7"/>
                <c:pt idx="0">
                  <c:v>平成24年</c:v>
                </c:pt>
                <c:pt idx="1">
                  <c:v>平成27年</c:v>
                </c:pt>
                <c:pt idx="2">
                  <c:v>平成32年</c:v>
                </c:pt>
                <c:pt idx="3">
                  <c:v>平成37年</c:v>
                </c:pt>
                <c:pt idx="4">
                  <c:v>平成42年</c:v>
                </c:pt>
                <c:pt idx="6">
                  <c:v>平成52年</c:v>
                </c:pt>
              </c:strCache>
            </c:strRef>
          </c:cat>
          <c:val>
            <c:numRef>
              <c:f>Sheet1!$B$6:$B$12</c:f>
              <c:numCache>
                <c:formatCode>General</c:formatCode>
                <c:ptCount val="7"/>
                <c:pt idx="0">
                  <c:v>462</c:v>
                </c:pt>
                <c:pt idx="1">
                  <c:v>517</c:v>
                </c:pt>
                <c:pt idx="2">
                  <c:v>602</c:v>
                </c:pt>
                <c:pt idx="3">
                  <c:v>675</c:v>
                </c:pt>
                <c:pt idx="4">
                  <c:v>744</c:v>
                </c:pt>
                <c:pt idx="6">
                  <c:v>802</c:v>
                </c:pt>
              </c:numCache>
            </c:numRef>
          </c:val>
          <c:extLst xmlns:c16r2="http://schemas.microsoft.com/office/drawing/2015/06/chart">
            <c:ext xmlns:c16="http://schemas.microsoft.com/office/drawing/2014/chart" uri="{C3380CC4-5D6E-409C-BE32-E72D297353CC}">
              <c16:uniqueId val="{00000000-5149-4E21-AD7C-87B19FBE5394}"/>
            </c:ext>
          </c:extLst>
        </c:ser>
        <c:dLbls>
          <c:showLegendKey val="0"/>
          <c:showVal val="0"/>
          <c:showCatName val="0"/>
          <c:showSerName val="0"/>
          <c:showPercent val="0"/>
          <c:showBubbleSize val="0"/>
        </c:dLbls>
        <c:gapWidth val="100"/>
        <c:axId val="309133528"/>
        <c:axId val="399993960"/>
      </c:barChart>
      <c:catAx>
        <c:axId val="309133528"/>
        <c:scaling>
          <c:orientation val="minMax"/>
        </c:scaling>
        <c:delete val="0"/>
        <c:axPos val="b"/>
        <c:numFmt formatCode="General" sourceLinked="0"/>
        <c:majorTickMark val="out"/>
        <c:minorTickMark val="none"/>
        <c:tickLblPos val="nextTo"/>
        <c:txPr>
          <a:bodyPr rot="0" vert="horz"/>
          <a:lstStyle/>
          <a:p>
            <a:pPr>
              <a:defRPr sz="1400" b="1">
                <a:latin typeface="Trebuchet MS" panose="020B0603020202020204" pitchFamily="34" charset="0"/>
                <a:ea typeface="Meiryo UI" panose="020B0604030504040204" pitchFamily="50" charset="-128"/>
                <a:cs typeface="Meiryo UI" panose="020B0604030504040204" pitchFamily="50" charset="-128"/>
              </a:defRPr>
            </a:pPr>
            <a:endParaRPr lang="ja-JP"/>
          </a:p>
        </c:txPr>
        <c:crossAx val="399993960"/>
        <c:crosses val="autoZero"/>
        <c:auto val="1"/>
        <c:lblAlgn val="ctr"/>
        <c:lblOffset val="100"/>
        <c:noMultiLvlLbl val="0"/>
      </c:catAx>
      <c:valAx>
        <c:axId val="399993960"/>
        <c:scaling>
          <c:orientation val="minMax"/>
          <c:max val="900"/>
          <c:min val="300"/>
        </c:scaling>
        <c:delete val="0"/>
        <c:axPos val="l"/>
        <c:majorGridlines>
          <c:spPr>
            <a:ln>
              <a:prstDash val="dash"/>
            </a:ln>
          </c:spPr>
        </c:majorGridlines>
        <c:numFmt formatCode="General" sourceLinked="1"/>
        <c:majorTickMark val="out"/>
        <c:minorTickMark val="none"/>
        <c:tickLblPos val="nextTo"/>
        <c:txPr>
          <a:bodyPr/>
          <a:lstStyle/>
          <a:p>
            <a:pPr>
              <a:defRPr sz="1800" b="1">
                <a:latin typeface="Trebuchet MS" panose="020B0603020202020204" pitchFamily="34" charset="0"/>
              </a:defRPr>
            </a:pPr>
            <a:endParaRPr lang="ja-JP"/>
          </a:p>
        </c:txPr>
        <c:crossAx val="309133528"/>
        <c:crosses val="autoZero"/>
        <c:crossBetween val="between"/>
        <c:majorUnit val="200"/>
      </c:valAx>
      <c:spPr>
        <a:ln w="28575">
          <a:solidFill>
            <a:schemeClr val="tx1"/>
          </a:solidFill>
        </a:ln>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0" y="9722473"/>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3"/>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53" tIns="6373" rIns="53253" bIns="6373"/>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eaLnBrk="1" hangingPunct="1">
              <a:defRPr sz="1300"/>
            </a:lvl1pPr>
          </a:lstStyle>
          <a:p>
            <a:r>
              <a:rPr lang="en-US" altLang="ja-JP"/>
              <a:t>【連 携】</a:t>
            </a:r>
          </a:p>
        </p:txBody>
      </p:sp>
      <p:sp>
        <p:nvSpPr>
          <p:cNvPr id="4099" name="Rectangle 3"/>
          <p:cNvSpPr>
            <a:spLocks noGrp="1" noChangeArrowheads="1"/>
          </p:cNvSpPr>
          <p:nvPr>
            <p:ph type="dt" idx="1"/>
          </p:nvPr>
        </p:nvSpPr>
        <p:spPr bwMode="auto">
          <a:xfrm>
            <a:off x="4018977" y="2"/>
            <a:ext cx="3078650"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lvl1pPr algn="r" eaLnBrk="1" hangingPunct="1">
              <a:defRPr sz="1300"/>
            </a:lvl1pPr>
          </a:lstStyle>
          <a:p>
            <a:endParaRPr lang="en-US" altLang="ja-JP"/>
          </a:p>
        </p:txBody>
      </p:sp>
      <p:sp>
        <p:nvSpPr>
          <p:cNvPr id="189444" name="Rectangle 4"/>
          <p:cNvSpPr>
            <a:spLocks noGrp="1" noRot="1" noChangeAspect="1" noChangeArrowheads="1" noTextEdit="1"/>
          </p:cNvSpPr>
          <p:nvPr>
            <p:ph type="sldImg" idx="2"/>
          </p:nvPr>
        </p:nvSpPr>
        <p:spPr bwMode="auto">
          <a:xfrm>
            <a:off x="1000125"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1" y="4861236"/>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2" y="9719179"/>
            <a:ext cx="3076977"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eaLnBrk="1" hangingPunct="1">
              <a:defRPr sz="1300"/>
            </a:lvl1pPr>
          </a:lstStyle>
          <a:p>
            <a:endParaRPr lang="en-US" altLang="ja-JP"/>
          </a:p>
        </p:txBody>
      </p:sp>
      <p:sp>
        <p:nvSpPr>
          <p:cNvPr id="4103" name="Rectangle 7"/>
          <p:cNvSpPr>
            <a:spLocks noGrp="1" noChangeArrowheads="1"/>
          </p:cNvSpPr>
          <p:nvPr>
            <p:ph type="sldNum" sz="quarter" idx="5"/>
          </p:nvPr>
        </p:nvSpPr>
        <p:spPr bwMode="auto">
          <a:xfrm>
            <a:off x="4018977" y="9719179"/>
            <a:ext cx="3078650"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55" tIns="47679" rIns="95355" bIns="47679" numCol="1" anchor="b" anchorCtr="0" compatLnSpc="1">
            <a:prstTxWarp prst="textNoShape">
              <a:avLst/>
            </a:prstTxWarp>
          </a:bodyPr>
          <a:lstStyle>
            <a:lvl1pPr algn="r" eaLnBrk="1" hangingPunct="1">
              <a:defRPr sz="1300"/>
            </a:lvl1pPr>
          </a:lstStyle>
          <a:p>
            <a:fld id="{764A68C5-146D-46B3-9E29-CB402DBF9D8B}" type="slidenum">
              <a:rPr lang="en-US" altLang="ja-JP"/>
              <a:pPr/>
              <a:t>‹#›</a:t>
            </a:fld>
            <a:endParaRPr lang="en-US" altLang="ja-JP"/>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1pPr>
    <a:lvl2pPr marL="4572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2pPr>
    <a:lvl3pPr marL="9144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3pPr>
    <a:lvl4pPr marL="13716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4pPr>
    <a:lvl5pPr marL="18288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1</a:t>
            </a:fld>
            <a:endParaRPr lang="en-US" altLang="ja-JP"/>
          </a:p>
        </p:txBody>
      </p:sp>
    </p:spTree>
    <p:extLst>
      <p:ext uri="{BB962C8B-B14F-4D97-AF65-F5344CB8AC3E}">
        <p14:creationId xmlns:p14="http://schemas.microsoft.com/office/powerpoint/2010/main" val="196854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
          <p:cNvSpPr>
            <a:spLocks noGrp="1" noRot="1" noChangeAspect="1" noChangeArrowheads="1" noTextEdit="1"/>
          </p:cNvSpPr>
          <p:nvPr>
            <p:ph type="sldImg"/>
          </p:nvPr>
        </p:nvSpPr>
        <p:spPr>
          <a:xfrm>
            <a:off x="1001713" y="768350"/>
            <a:ext cx="5118100" cy="3838575"/>
          </a:xfrm>
          <a:ln/>
        </p:spPr>
      </p:sp>
      <p:sp>
        <p:nvSpPr>
          <p:cNvPr id="218117" name="Rectangle 3"/>
          <p:cNvSpPr>
            <a:spLocks noGrp="1" noChangeArrowheads="1"/>
          </p:cNvSpPr>
          <p:nvPr>
            <p:ph type="body" idx="1"/>
          </p:nvPr>
        </p:nvSpPr>
        <p:spPr>
          <a:noFill/>
        </p:spPr>
        <p:txBody>
          <a:bodyPr lIns="68415" tIns="34207" rIns="68415" bIns="34207"/>
          <a:lstStyle/>
          <a:p>
            <a:pPr algn="just">
              <a:lnSpc>
                <a:spcPts val="2087"/>
              </a:lnSpc>
              <a:spcAft>
                <a:spcPts val="0"/>
              </a:spcAft>
            </a:pPr>
            <a:endParaRPr lang="ja-JP" altLang="ja-JP" dirty="0"/>
          </a:p>
        </p:txBody>
      </p:sp>
    </p:spTree>
    <p:extLst>
      <p:ext uri="{BB962C8B-B14F-4D97-AF65-F5344CB8AC3E}">
        <p14:creationId xmlns:p14="http://schemas.microsoft.com/office/powerpoint/2010/main" val="23468814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xfrm>
            <a:off x="1000125" y="768350"/>
            <a:ext cx="5118100" cy="3838575"/>
          </a:xfrm>
          <a:ln/>
        </p:spPr>
      </p:sp>
      <p:sp>
        <p:nvSpPr>
          <p:cNvPr id="333827" name="Rectangle 3"/>
          <p:cNvSpPr>
            <a:spLocks noGrp="1" noChangeArrowheads="1"/>
          </p:cNvSpPr>
          <p:nvPr>
            <p:ph type="body" idx="1"/>
          </p:nvPr>
        </p:nvSpPr>
        <p:spPr>
          <a:xfrm>
            <a:off x="947022" y="4861235"/>
            <a:ext cx="5205261" cy="4605988"/>
          </a:xfrm>
          <a:noFill/>
        </p:spPr>
        <p:txBody>
          <a:bodyPr lIns="95374" tIns="47687" rIns="95374" bIns="47687"/>
          <a:lstStyle/>
          <a:p>
            <a:pPr eaLnBrk="1" hangingPunct="1"/>
            <a:endParaRPr lang="ja-JP" altLang="ja-JP" dirty="0">
              <a:latin typeface="+mn-ea"/>
              <a:ea typeface="+mn-ea"/>
            </a:endParaRPr>
          </a:p>
        </p:txBody>
      </p:sp>
    </p:spTree>
    <p:extLst>
      <p:ext uri="{BB962C8B-B14F-4D97-AF65-F5344CB8AC3E}">
        <p14:creationId xmlns:p14="http://schemas.microsoft.com/office/powerpoint/2010/main" val="4058411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1713" y="768350"/>
            <a:ext cx="5118100" cy="3838575"/>
          </a:xfrm>
          <a:ln/>
        </p:spPr>
      </p:sp>
      <p:sp>
        <p:nvSpPr>
          <p:cNvPr id="216069" name="Rectangle 3"/>
          <p:cNvSpPr>
            <a:spLocks noGrp="1" noChangeArrowheads="1"/>
          </p:cNvSpPr>
          <p:nvPr>
            <p:ph type="body" idx="1"/>
          </p:nvPr>
        </p:nvSpPr>
        <p:spPr>
          <a:noFill/>
        </p:spPr>
        <p:txBody>
          <a:bodyPr lIns="68415" tIns="34207" rIns="68415" bIns="34207"/>
          <a:lstStyle/>
          <a:p>
            <a:pPr eaLnBrk="1" hangingPunct="1"/>
            <a:endParaRPr lang="ja-JP" altLang="ja-JP" dirty="0"/>
          </a:p>
        </p:txBody>
      </p:sp>
    </p:spTree>
    <p:extLst>
      <p:ext uri="{BB962C8B-B14F-4D97-AF65-F5344CB8AC3E}">
        <p14:creationId xmlns:p14="http://schemas.microsoft.com/office/powerpoint/2010/main" val="4349765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996950" y="768350"/>
            <a:ext cx="5118100" cy="3838575"/>
          </a:xfrm>
          <a:ln/>
        </p:spPr>
      </p:sp>
      <p:sp>
        <p:nvSpPr>
          <p:cNvPr id="246787" name="Rectangle 3"/>
          <p:cNvSpPr>
            <a:spLocks noGrp="1" noChangeArrowheads="1"/>
          </p:cNvSpPr>
          <p:nvPr>
            <p:ph type="body" idx="1"/>
          </p:nvPr>
        </p:nvSpPr>
        <p:spPr>
          <a:ln/>
        </p:spPr>
        <p:txBody>
          <a:bodyPr/>
          <a:lstStyle/>
          <a:p>
            <a:pPr eaLnBrk="1" hangingPunct="1"/>
            <a:endParaRPr lang="en-US" altLang="ja-JP" dirty="0">
              <a:latin typeface="Arial" pitchFamily="34" charset="0"/>
            </a:endParaRPr>
          </a:p>
        </p:txBody>
      </p:sp>
    </p:spTree>
    <p:extLst>
      <p:ext uri="{BB962C8B-B14F-4D97-AF65-F5344CB8AC3E}">
        <p14:creationId xmlns:p14="http://schemas.microsoft.com/office/powerpoint/2010/main" val="17253764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55BAE4-16A7-491B-A719-0CDAED092CC5}" type="slidenum">
              <a:rPr kumimoji="1" lang="ja-JP" altLang="en-US" sz="13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1" lang="ja-JP" altLang="en-US" sz="13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7364384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85725" indent="-85725" algn="just">
              <a:lnSpc>
                <a:spcPts val="1800"/>
              </a:lnSpc>
              <a:spcAft>
                <a:spcPts val="0"/>
              </a:spcAft>
            </a:pPr>
            <a:endParaRPr kumimoji="1" lang="ja-JP" altLang="en-US" dirty="0"/>
          </a:p>
        </p:txBody>
      </p:sp>
    </p:spTree>
    <p:extLst>
      <p:ext uri="{BB962C8B-B14F-4D97-AF65-F5344CB8AC3E}">
        <p14:creationId xmlns:p14="http://schemas.microsoft.com/office/powerpoint/2010/main" val="27290753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1713" y="768350"/>
            <a:ext cx="5118100" cy="3838575"/>
          </a:xfrm>
          <a:ln/>
        </p:spPr>
      </p:sp>
      <p:sp>
        <p:nvSpPr>
          <p:cNvPr id="216069" name="Rectangle 3"/>
          <p:cNvSpPr>
            <a:spLocks noGrp="1" noChangeArrowheads="1"/>
          </p:cNvSpPr>
          <p:nvPr>
            <p:ph type="body" idx="1"/>
          </p:nvPr>
        </p:nvSpPr>
        <p:spPr>
          <a:noFill/>
        </p:spPr>
        <p:txBody>
          <a:bodyPr lIns="68415" tIns="34207" rIns="68415" bIns="34207"/>
          <a:lstStyle/>
          <a:p>
            <a:pPr eaLnBrk="1" hangingPunct="1"/>
            <a:endParaRPr lang="ja-JP" altLang="ja-JP" dirty="0"/>
          </a:p>
        </p:txBody>
      </p:sp>
    </p:spTree>
    <p:extLst>
      <p:ext uri="{BB962C8B-B14F-4D97-AF65-F5344CB8AC3E}">
        <p14:creationId xmlns:p14="http://schemas.microsoft.com/office/powerpoint/2010/main" val="31840494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xfrm>
            <a:off x="998538" y="766763"/>
            <a:ext cx="5119687" cy="3840162"/>
          </a:xfrm>
          <a:ln/>
        </p:spPr>
      </p:sp>
      <p:sp>
        <p:nvSpPr>
          <p:cNvPr id="339971" name="Rectangle 3"/>
          <p:cNvSpPr>
            <a:spLocks noGrp="1" noChangeArrowheads="1"/>
          </p:cNvSpPr>
          <p:nvPr>
            <p:ph type="body" idx="1"/>
          </p:nvPr>
        </p:nvSpPr>
        <p:spPr>
          <a:xfrm>
            <a:off x="709431" y="4862883"/>
            <a:ext cx="5680444" cy="4604341"/>
          </a:xfrm>
          <a:noFill/>
        </p:spPr>
        <p:txBody>
          <a:bodyPr lIns="95383" tIns="47692" rIns="95383" bIns="4769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17669444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xfrm>
            <a:off x="998538" y="766763"/>
            <a:ext cx="5119687" cy="3840162"/>
          </a:xfrm>
          <a:ln/>
        </p:spPr>
      </p:sp>
      <p:sp>
        <p:nvSpPr>
          <p:cNvPr id="342019" name="Rectangle 3"/>
          <p:cNvSpPr>
            <a:spLocks noGrp="1" noChangeArrowheads="1"/>
          </p:cNvSpPr>
          <p:nvPr>
            <p:ph type="body" idx="1"/>
          </p:nvPr>
        </p:nvSpPr>
        <p:spPr>
          <a:xfrm>
            <a:off x="709431" y="4861237"/>
            <a:ext cx="5680444" cy="5108249"/>
          </a:xfrm>
          <a:noFill/>
        </p:spPr>
        <p:txBody>
          <a:bodyPr lIns="95383" tIns="47692" rIns="95383" bIns="47692"/>
          <a:lstStyle/>
          <a:p>
            <a:pPr algn="just">
              <a:lnSpc>
                <a:spcPts val="2087"/>
              </a:lnSpc>
              <a:spcAft>
                <a:spcPts val="0"/>
              </a:spcAft>
            </a:pPr>
            <a:endParaRPr lang="ja-JP" altLang="en-US" dirty="0"/>
          </a:p>
        </p:txBody>
      </p:sp>
    </p:spTree>
    <p:extLst>
      <p:ext uri="{BB962C8B-B14F-4D97-AF65-F5344CB8AC3E}">
        <p14:creationId xmlns:p14="http://schemas.microsoft.com/office/powerpoint/2010/main" val="39573875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87"/>
              </a:lnSpc>
              <a:spcAft>
                <a:spcPts val="0"/>
              </a:spcAft>
            </a:pPr>
            <a:endParaRPr kumimoji="1" lang="ja-JP" altLang="en-US" dirty="0"/>
          </a:p>
        </p:txBody>
      </p:sp>
    </p:spTree>
    <p:extLst>
      <p:ext uri="{BB962C8B-B14F-4D97-AF65-F5344CB8AC3E}">
        <p14:creationId xmlns:p14="http://schemas.microsoft.com/office/powerpoint/2010/main" val="15549139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xfrm>
            <a:off x="998538" y="766763"/>
            <a:ext cx="5119687" cy="3840162"/>
          </a:xfrm>
          <a:ln/>
        </p:spPr>
      </p:sp>
      <p:sp>
        <p:nvSpPr>
          <p:cNvPr id="344067" name="Rectangle 3"/>
          <p:cNvSpPr>
            <a:spLocks noGrp="1" noChangeArrowheads="1"/>
          </p:cNvSpPr>
          <p:nvPr>
            <p:ph type="body" idx="1"/>
          </p:nvPr>
        </p:nvSpPr>
        <p:spPr>
          <a:xfrm>
            <a:off x="947021" y="4861235"/>
            <a:ext cx="5205261" cy="4605988"/>
          </a:xfrm>
          <a:noFill/>
        </p:spPr>
        <p:txBody>
          <a:bodyPr lIns="95383" tIns="47692" rIns="95383" bIns="4769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88582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397102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448295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992188" y="768350"/>
            <a:ext cx="5118100" cy="3838575"/>
          </a:xfrm>
          <a:ln/>
        </p:spPr>
      </p:sp>
      <p:sp>
        <p:nvSpPr>
          <p:cNvPr id="225283" name="Rectangle 3"/>
          <p:cNvSpPr>
            <a:spLocks noGrp="1" noChangeArrowheads="1"/>
          </p:cNvSpPr>
          <p:nvPr>
            <p:ph type="body" idx="1"/>
          </p:nvPr>
        </p:nvSpPr>
        <p:spPr>
          <a:xfrm>
            <a:off x="709431" y="4862886"/>
            <a:ext cx="5680444" cy="4602693"/>
          </a:xfrm>
          <a:noFill/>
        </p:spPr>
        <p:txBody>
          <a:bodyPr/>
          <a:lstStyle/>
          <a:p>
            <a:pPr eaLnBrk="1" hangingPunct="1"/>
            <a:endParaRPr lang="ja-JP" altLang="ja-JP" dirty="0"/>
          </a:p>
        </p:txBody>
      </p:sp>
    </p:spTree>
    <p:extLst>
      <p:ext uri="{BB962C8B-B14F-4D97-AF65-F5344CB8AC3E}">
        <p14:creationId xmlns:p14="http://schemas.microsoft.com/office/powerpoint/2010/main" val="892893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6599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p:spPr>
        <p:txBody>
          <a:bodyPr/>
          <a:lstStyle/>
          <a:p>
            <a:pPr indent="159047" algn="just">
              <a:lnSpc>
                <a:spcPts val="2087"/>
              </a:lnSpc>
              <a:spcAft>
                <a:spcPts val="0"/>
              </a:spcAft>
            </a:pPr>
            <a:endParaRPr lang="ja-JP" altLang="ja-JP" dirty="0"/>
          </a:p>
        </p:txBody>
      </p:sp>
    </p:spTree>
    <p:extLst>
      <p:ext uri="{BB962C8B-B14F-4D97-AF65-F5344CB8AC3E}">
        <p14:creationId xmlns:p14="http://schemas.microsoft.com/office/powerpoint/2010/main" val="2753110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58796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p:spPr>
        <p:txBody>
          <a:bodyPr/>
          <a:lstStyle/>
          <a:p>
            <a:endParaRPr lang="en-US" altLang="ja-JP" dirty="0"/>
          </a:p>
        </p:txBody>
      </p:sp>
    </p:spTree>
    <p:extLst>
      <p:ext uri="{BB962C8B-B14F-4D97-AF65-F5344CB8AC3E}">
        <p14:creationId xmlns:p14="http://schemas.microsoft.com/office/powerpoint/2010/main" val="130263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3934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992188" y="768350"/>
            <a:ext cx="5118100" cy="3838575"/>
          </a:xfrm>
          <a:ln/>
        </p:spPr>
      </p:sp>
      <p:sp>
        <p:nvSpPr>
          <p:cNvPr id="236547" name="Rectangle 3"/>
          <p:cNvSpPr>
            <a:spLocks noGrp="1" noChangeArrowheads="1"/>
          </p:cNvSpPr>
          <p:nvPr>
            <p:ph type="body" idx="1"/>
          </p:nvPr>
        </p:nvSpPr>
        <p:spPr>
          <a:xfrm>
            <a:off x="709431" y="4862886"/>
            <a:ext cx="5680444" cy="4602693"/>
          </a:xfrm>
          <a:noFill/>
        </p:spPr>
        <p:txBody>
          <a:bodyPr/>
          <a:lstStyle/>
          <a:p>
            <a:pPr eaLnBrk="1" hangingPunct="1"/>
            <a:endParaRPr lang="ja-JP" altLang="ja-JP" dirty="0"/>
          </a:p>
        </p:txBody>
      </p:sp>
    </p:spTree>
    <p:extLst>
      <p:ext uri="{BB962C8B-B14F-4D97-AF65-F5344CB8AC3E}">
        <p14:creationId xmlns:p14="http://schemas.microsoft.com/office/powerpoint/2010/main" val="156080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7"/>
          <p:cNvSpPr txBox="1">
            <a:spLocks noGrp="1" noChangeArrowheads="1"/>
          </p:cNvSpPr>
          <p:nvPr/>
        </p:nvSpPr>
        <p:spPr bwMode="auto">
          <a:xfrm>
            <a:off x="4018977" y="9720824"/>
            <a:ext cx="3078650" cy="5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57" tIns="47679" rIns="95357" bIns="47679" anchor="b"/>
          <a:lstStyle>
            <a:lvl1pPr defTabSz="915988">
              <a:defRPr kumimoji="1" sz="3600">
                <a:solidFill>
                  <a:schemeClr val="tx1"/>
                </a:solidFill>
                <a:latin typeface="Arial" pitchFamily="34" charset="0"/>
                <a:ea typeface="ＭＳ Ｐゴシック" pitchFamily="50" charset="-128"/>
              </a:defRPr>
            </a:lvl1pPr>
            <a:lvl2pPr marL="742950" indent="-285750" defTabSz="915988">
              <a:defRPr kumimoji="1" sz="3600">
                <a:solidFill>
                  <a:schemeClr val="tx1"/>
                </a:solidFill>
                <a:latin typeface="Arial" pitchFamily="34" charset="0"/>
                <a:ea typeface="ＭＳ Ｐゴシック" pitchFamily="50" charset="-128"/>
              </a:defRPr>
            </a:lvl2pPr>
            <a:lvl3pPr marL="1143000" indent="-228600" defTabSz="915988">
              <a:defRPr kumimoji="1" sz="3600">
                <a:solidFill>
                  <a:schemeClr val="tx1"/>
                </a:solidFill>
                <a:latin typeface="Arial" pitchFamily="34" charset="0"/>
                <a:ea typeface="ＭＳ Ｐゴシック" pitchFamily="50" charset="-128"/>
              </a:defRPr>
            </a:lvl3pPr>
            <a:lvl4pPr marL="1600200" indent="-228600" defTabSz="915988">
              <a:defRPr kumimoji="1" sz="3600">
                <a:solidFill>
                  <a:schemeClr val="tx1"/>
                </a:solidFill>
                <a:latin typeface="Arial" pitchFamily="34" charset="0"/>
                <a:ea typeface="ＭＳ Ｐゴシック" pitchFamily="50" charset="-128"/>
              </a:defRPr>
            </a:lvl4pPr>
            <a:lvl5pPr marL="2057400" indent="-228600" defTabSz="915988">
              <a:defRPr kumimoji="1" sz="3600">
                <a:solidFill>
                  <a:schemeClr val="tx1"/>
                </a:solidFill>
                <a:latin typeface="Arial" pitchFamily="34" charset="0"/>
                <a:ea typeface="ＭＳ Ｐゴシック" pitchFamily="50" charset="-128"/>
              </a:defRPr>
            </a:lvl5pPr>
            <a:lvl6pPr marL="25146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159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8F292768-7D90-46ED-9073-1F44BA0953E7}" type="slidenum">
              <a:rPr lang="en-US" altLang="ja-JP" sz="1300"/>
              <a:pPr algn="r" eaLnBrk="1" hangingPunct="1"/>
              <a:t>2</a:t>
            </a:fld>
            <a:endParaRPr lang="en-US" altLang="ja-JP" sz="1300"/>
          </a:p>
        </p:txBody>
      </p:sp>
      <p:sp>
        <p:nvSpPr>
          <p:cNvPr id="190468" name="Rectangle 2"/>
          <p:cNvSpPr>
            <a:spLocks noGrp="1" noRot="1" noChangeAspect="1" noChangeArrowheads="1" noTextEdit="1"/>
          </p:cNvSpPr>
          <p:nvPr>
            <p:ph type="sldImg"/>
          </p:nvPr>
        </p:nvSpPr>
        <p:spPr>
          <a:xfrm>
            <a:off x="1001713" y="768350"/>
            <a:ext cx="5118100" cy="3838575"/>
          </a:xfrm>
          <a:ln/>
        </p:spPr>
      </p:sp>
      <p:sp>
        <p:nvSpPr>
          <p:cNvPr id="190469" name="Rectangle 3"/>
          <p:cNvSpPr>
            <a:spLocks noGrp="1" noChangeArrowheads="1"/>
          </p:cNvSpPr>
          <p:nvPr>
            <p:ph type="body" idx="1"/>
          </p:nvPr>
        </p:nvSpPr>
        <p:spPr>
          <a:noFill/>
        </p:spPr>
        <p:txBody>
          <a:bodyPr lIns="95357" rIns="95357"/>
          <a:lstStyle/>
          <a:p>
            <a:pPr eaLnBrk="1" hangingPunct="1"/>
            <a:endParaRPr lang="ja-JP" altLang="ja-JP" dirty="0"/>
          </a:p>
        </p:txBody>
      </p:sp>
    </p:spTree>
    <p:extLst>
      <p:ext uri="{BB962C8B-B14F-4D97-AF65-F5344CB8AC3E}">
        <p14:creationId xmlns:p14="http://schemas.microsoft.com/office/powerpoint/2010/main" val="1337633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スライド イメージ プレースホルダー 1"/>
          <p:cNvSpPr>
            <a:spLocks noGrp="1" noRot="1" noChangeAspect="1" noTextEdit="1"/>
          </p:cNvSpPr>
          <p:nvPr>
            <p:ph type="sldImg"/>
          </p:nvPr>
        </p:nvSpPr>
        <p:spPr>
          <a:ln/>
        </p:spPr>
      </p:sp>
      <p:sp>
        <p:nvSpPr>
          <p:cNvPr id="237571" name="ノート プレースホルダー 2"/>
          <p:cNvSpPr>
            <a:spLocks noGrp="1"/>
          </p:cNvSpPr>
          <p:nvPr>
            <p:ph type="body" idx="1"/>
          </p:nvPr>
        </p:nvSpPr>
        <p:spPr>
          <a:noFill/>
        </p:spPr>
        <p:txBody>
          <a:bodyPr/>
          <a:lstStyle/>
          <a:p>
            <a:endParaRPr lang="en-US" altLang="ja-JP" dirty="0"/>
          </a:p>
        </p:txBody>
      </p:sp>
    </p:spTree>
    <p:extLst>
      <p:ext uri="{BB962C8B-B14F-4D97-AF65-F5344CB8AC3E}">
        <p14:creationId xmlns:p14="http://schemas.microsoft.com/office/powerpoint/2010/main" val="924238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xfrm>
            <a:off x="1000125" y="768350"/>
            <a:ext cx="5118100" cy="3838575"/>
          </a:xfrm>
          <a:ln/>
        </p:spPr>
      </p:sp>
      <p:sp>
        <p:nvSpPr>
          <p:cNvPr id="333827" name="Rectangle 3"/>
          <p:cNvSpPr>
            <a:spLocks noGrp="1" noChangeArrowheads="1"/>
          </p:cNvSpPr>
          <p:nvPr>
            <p:ph type="body" idx="1"/>
          </p:nvPr>
        </p:nvSpPr>
        <p:spPr>
          <a:xfrm>
            <a:off x="947022" y="4861235"/>
            <a:ext cx="5205261" cy="4605988"/>
          </a:xfrm>
          <a:noFill/>
        </p:spPr>
        <p:txBody>
          <a:bodyPr lIns="95374" tIns="47687" rIns="95374" bIns="47687"/>
          <a:lstStyle/>
          <a:p>
            <a:pPr eaLnBrk="1" hangingPunct="1"/>
            <a:endParaRPr lang="ja-JP" altLang="ja-JP" dirty="0">
              <a:latin typeface="+mn-ea"/>
              <a:ea typeface="+mn-ea"/>
            </a:endParaRPr>
          </a:p>
        </p:txBody>
      </p:sp>
    </p:spTree>
    <p:extLst>
      <p:ext uri="{BB962C8B-B14F-4D97-AF65-F5344CB8AC3E}">
        <p14:creationId xmlns:p14="http://schemas.microsoft.com/office/powerpoint/2010/main" val="3516319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2"/>
          <p:cNvSpPr>
            <a:spLocks noGrp="1" noRot="1" noChangeAspect="1" noChangeArrowheads="1" noTextEdit="1"/>
          </p:cNvSpPr>
          <p:nvPr>
            <p:ph type="sldImg"/>
          </p:nvPr>
        </p:nvSpPr>
        <p:spPr>
          <a:xfrm>
            <a:off x="990600" y="766763"/>
            <a:ext cx="5119688" cy="3838575"/>
          </a:xfrm>
          <a:ln/>
        </p:spPr>
      </p:sp>
      <p:sp>
        <p:nvSpPr>
          <p:cNvPr id="240645" name="Rectangle 3"/>
          <p:cNvSpPr>
            <a:spLocks noGrp="1" noChangeArrowheads="1"/>
          </p:cNvSpPr>
          <p:nvPr>
            <p:ph type="body" idx="1"/>
          </p:nvPr>
        </p:nvSpPr>
        <p:spPr>
          <a:xfrm>
            <a:off x="709431" y="4861235"/>
            <a:ext cx="5680444" cy="4605988"/>
          </a:xfrm>
          <a:noFill/>
        </p:spPr>
        <p:txBody>
          <a:bodyPr lIns="95391" tIns="47695" rIns="95391" bIns="47695"/>
          <a:lstStyle/>
          <a:p>
            <a:pPr indent="159062">
              <a:lnSpc>
                <a:spcPts val="2087"/>
              </a:lnSpc>
            </a:pPr>
            <a:endParaRPr lang="ja-JP" altLang="ja-JP" dirty="0"/>
          </a:p>
        </p:txBody>
      </p:sp>
    </p:spTree>
    <p:extLst>
      <p:ext uri="{BB962C8B-B14F-4D97-AF65-F5344CB8AC3E}">
        <p14:creationId xmlns:p14="http://schemas.microsoft.com/office/powerpoint/2010/main" val="613775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2"/>
          <p:cNvSpPr>
            <a:spLocks noGrp="1" noRot="1" noChangeAspect="1" noChangeArrowheads="1" noTextEdit="1"/>
          </p:cNvSpPr>
          <p:nvPr>
            <p:ph type="sldImg"/>
          </p:nvPr>
        </p:nvSpPr>
        <p:spPr>
          <a:ln/>
        </p:spPr>
      </p:sp>
      <p:sp>
        <p:nvSpPr>
          <p:cNvPr id="242693" name="Rectangle 3"/>
          <p:cNvSpPr>
            <a:spLocks noGrp="1" noChangeArrowheads="1"/>
          </p:cNvSpPr>
          <p:nvPr>
            <p:ph type="body" idx="1"/>
          </p:nvPr>
        </p:nvSpPr>
        <p:spPr>
          <a:noFill/>
        </p:spPr>
        <p:txBody>
          <a:bodyPr/>
          <a:lstStyle/>
          <a:p>
            <a:pPr algn="l" eaLnBrk="1" hangingPunct="1"/>
            <a:endParaRPr lang="ja-JP" altLang="en-US" b="0" i="0" dirty="0"/>
          </a:p>
        </p:txBody>
      </p:sp>
    </p:spTree>
    <p:extLst>
      <p:ext uri="{BB962C8B-B14F-4D97-AF65-F5344CB8AC3E}">
        <p14:creationId xmlns:p14="http://schemas.microsoft.com/office/powerpoint/2010/main" val="2156195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8269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63263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990600" y="766763"/>
            <a:ext cx="5119688" cy="3838575"/>
          </a:xfrm>
          <a:ln/>
        </p:spPr>
      </p:sp>
      <p:sp>
        <p:nvSpPr>
          <p:cNvPr id="245763" name="Rectangle 3"/>
          <p:cNvSpPr>
            <a:spLocks noGrp="1" noChangeArrowheads="1"/>
          </p:cNvSpPr>
          <p:nvPr>
            <p:ph type="body" idx="1"/>
          </p:nvPr>
        </p:nvSpPr>
        <p:spPr>
          <a:xfrm>
            <a:off x="947021" y="4861235"/>
            <a:ext cx="5205261" cy="4605988"/>
          </a:xfrm>
          <a:noFill/>
        </p:spPr>
        <p:txBody>
          <a:bodyPr/>
          <a:lstStyle/>
          <a:p>
            <a:pPr indent="159062" algn="just">
              <a:lnSpc>
                <a:spcPts val="2087"/>
              </a:lnSpc>
              <a:spcAft>
                <a:spcPts val="0"/>
              </a:spcAft>
            </a:pPr>
            <a:endParaRPr lang="en-US" altLang="ja-JP" dirty="0"/>
          </a:p>
        </p:txBody>
      </p:sp>
    </p:spTree>
    <p:extLst>
      <p:ext uri="{BB962C8B-B14F-4D97-AF65-F5344CB8AC3E}">
        <p14:creationId xmlns:p14="http://schemas.microsoft.com/office/powerpoint/2010/main" val="2118031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2"/>
          <p:cNvSpPr>
            <a:spLocks noGrp="1" noRot="1" noChangeAspect="1" noChangeArrowheads="1" noTextEdit="1"/>
          </p:cNvSpPr>
          <p:nvPr>
            <p:ph type="sldImg"/>
          </p:nvPr>
        </p:nvSpPr>
        <p:spPr>
          <a:xfrm>
            <a:off x="990600" y="768350"/>
            <a:ext cx="5119688" cy="3838575"/>
          </a:xfrm>
          <a:ln/>
        </p:spPr>
      </p:sp>
      <p:sp>
        <p:nvSpPr>
          <p:cNvPr id="251909"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2162783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Rectangle 2"/>
          <p:cNvSpPr>
            <a:spLocks noGrp="1" noRot="1" noChangeAspect="1" noChangeArrowheads="1" noTextEdit="1"/>
          </p:cNvSpPr>
          <p:nvPr>
            <p:ph type="sldImg"/>
          </p:nvPr>
        </p:nvSpPr>
        <p:spPr>
          <a:xfrm>
            <a:off x="990600" y="768350"/>
            <a:ext cx="5119688" cy="3838575"/>
          </a:xfrm>
          <a:ln/>
        </p:spPr>
      </p:sp>
      <p:sp>
        <p:nvSpPr>
          <p:cNvPr id="252933"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149526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Rectangle 2"/>
          <p:cNvSpPr>
            <a:spLocks noGrp="1" noRot="1" noChangeAspect="1" noChangeArrowheads="1" noTextEdit="1"/>
          </p:cNvSpPr>
          <p:nvPr>
            <p:ph type="sldImg"/>
          </p:nvPr>
        </p:nvSpPr>
        <p:spPr>
          <a:xfrm>
            <a:off x="990600" y="768350"/>
            <a:ext cx="5119688" cy="3838575"/>
          </a:xfrm>
          <a:ln/>
        </p:spPr>
      </p:sp>
      <p:sp>
        <p:nvSpPr>
          <p:cNvPr id="253957"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372127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3</a:t>
            </a:fld>
            <a:endParaRPr lang="en-US" altLang="ja-JP"/>
          </a:p>
        </p:txBody>
      </p:sp>
    </p:spTree>
    <p:extLst>
      <p:ext uri="{BB962C8B-B14F-4D97-AF65-F5344CB8AC3E}">
        <p14:creationId xmlns:p14="http://schemas.microsoft.com/office/powerpoint/2010/main" val="2688776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Rectangle 2"/>
          <p:cNvSpPr>
            <a:spLocks noGrp="1" noRot="1" noChangeAspect="1" noChangeArrowheads="1" noTextEdit="1"/>
          </p:cNvSpPr>
          <p:nvPr>
            <p:ph type="sldImg"/>
          </p:nvPr>
        </p:nvSpPr>
        <p:spPr>
          <a:xfrm>
            <a:off x="990600" y="768350"/>
            <a:ext cx="5119688" cy="3838575"/>
          </a:xfrm>
          <a:ln/>
        </p:spPr>
      </p:sp>
      <p:sp>
        <p:nvSpPr>
          <p:cNvPr id="257029"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4123194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990600" y="766763"/>
            <a:ext cx="5119688" cy="3838575"/>
          </a:xfrm>
          <a:ln/>
        </p:spPr>
      </p:sp>
      <p:sp>
        <p:nvSpPr>
          <p:cNvPr id="245763" name="Rectangle 3"/>
          <p:cNvSpPr>
            <a:spLocks noGrp="1" noChangeArrowheads="1"/>
          </p:cNvSpPr>
          <p:nvPr>
            <p:ph type="body" idx="1"/>
          </p:nvPr>
        </p:nvSpPr>
        <p:spPr>
          <a:xfrm>
            <a:off x="947021" y="4861235"/>
            <a:ext cx="5205261" cy="4605988"/>
          </a:xfrm>
          <a:noFill/>
        </p:spPr>
        <p:txBody>
          <a:bodyPr/>
          <a:lstStyle/>
          <a:p>
            <a:pPr algn="just">
              <a:lnSpc>
                <a:spcPts val="2000"/>
              </a:lnSpc>
              <a:spcAft>
                <a:spcPts val="0"/>
              </a:spcAft>
            </a:pPr>
            <a:r>
              <a:rPr lang="ja-JP" altLang="ja-JP" sz="1000" b="1" kern="100" dirty="0">
                <a:solidFill>
                  <a:srgbClr val="31859C"/>
                </a:solidFill>
                <a:effectLst/>
                <a:latin typeface="Trebuchet MS"/>
                <a:ea typeface="Meiryo UI"/>
                <a:cs typeface="Times New Roman"/>
              </a:rPr>
              <a:t>＜基本</a:t>
            </a:r>
            <a:r>
              <a:rPr lang="en-US" altLang="ja-JP" sz="1000" b="1" kern="100" dirty="0">
                <a:solidFill>
                  <a:srgbClr val="31859C"/>
                </a:solidFill>
                <a:effectLst/>
                <a:latin typeface="Trebuchet MS"/>
                <a:ea typeface="Meiryo UI"/>
                <a:cs typeface="Times New Roman"/>
              </a:rPr>
              <a:t>-28</a:t>
            </a:r>
            <a:r>
              <a:rPr lang="ja-JP" altLang="ja-JP" sz="1000" b="1" kern="100" dirty="0">
                <a:solidFill>
                  <a:srgbClr val="31859C"/>
                </a:solidFill>
                <a:effectLst/>
                <a:latin typeface="Trebuchet MS"/>
                <a:ea typeface="Meiryo UI"/>
                <a:cs typeface="Times New Roman"/>
              </a:rPr>
              <a:t>＞</a:t>
            </a:r>
            <a:r>
              <a:rPr lang="ja-JP" altLang="ja-JP" sz="1000" b="1" kern="100" dirty="0">
                <a:solidFill>
                  <a:srgbClr val="31859C"/>
                </a:solidFill>
                <a:effectLst/>
                <a:latin typeface="HGPｺﾞｼｯｸM"/>
                <a:ea typeface="Trebuchet MS"/>
                <a:cs typeface="Times New Roman"/>
              </a:rPr>
              <a:t> </a:t>
            </a:r>
            <a:endParaRPr lang="ja-JP" altLang="ja-JP" sz="1000" kern="100" dirty="0">
              <a:effectLst/>
              <a:latin typeface="HGPｺﾞｼｯｸM"/>
              <a:cs typeface="Times New Roman"/>
            </a:endParaRPr>
          </a:p>
          <a:p>
            <a:pPr indent="152400" algn="just">
              <a:lnSpc>
                <a:spcPts val="2000"/>
              </a:lnSpc>
              <a:spcAft>
                <a:spcPts val="0"/>
              </a:spcAft>
            </a:pPr>
            <a:r>
              <a:rPr lang="ja-JP" altLang="ja-JP" sz="1000" kern="100" dirty="0">
                <a:solidFill>
                  <a:srgbClr val="31859C"/>
                </a:solidFill>
                <a:effectLst/>
                <a:latin typeface="HGPｺﾞｼｯｸM"/>
                <a:ea typeface="ＭＳ Ｐ明朝"/>
                <a:cs typeface="Times New Roman"/>
              </a:rPr>
              <a:t>認知症のスクリーニングのためのアセスメントツールには様々なものがあるが、質問式と観察式に分けて、例示する。質問式は、簡易なスクリーニングに役立つ一方で、質問の内容が伝わること、視聴覚による理解ができることなどの一定の条件が整う必要となる。また、観察式は、本人の様子や家族からの情報によってアセスメントが可能であることが特徴である。</a:t>
            </a:r>
            <a:endParaRPr lang="ja-JP" altLang="ja-JP" sz="1000" kern="100" dirty="0">
              <a:effectLst/>
              <a:latin typeface="HGPｺﾞｼｯｸM"/>
              <a:cs typeface="Times New Roman"/>
            </a:endParaRPr>
          </a:p>
          <a:p>
            <a:pPr indent="152400" algn="just">
              <a:lnSpc>
                <a:spcPts val="2000"/>
              </a:lnSpc>
              <a:spcAft>
                <a:spcPts val="0"/>
              </a:spcAft>
            </a:pPr>
            <a:r>
              <a:rPr lang="ja-JP" altLang="ja-JP" sz="1000" kern="100" dirty="0">
                <a:solidFill>
                  <a:srgbClr val="31859C"/>
                </a:solidFill>
                <a:effectLst/>
                <a:latin typeface="HGPｺﾞｼｯｸM"/>
                <a:ea typeface="ＭＳ Ｐ明朝"/>
                <a:cs typeface="Times New Roman"/>
              </a:rPr>
              <a:t>改訂長谷川式簡易知能評価スケール（</a:t>
            </a:r>
            <a:r>
              <a:rPr lang="en-US" altLang="ja-JP" sz="1000" kern="100" dirty="0">
                <a:solidFill>
                  <a:srgbClr val="31859C"/>
                </a:solidFill>
                <a:effectLst/>
                <a:latin typeface="HGPｺﾞｼｯｸM"/>
                <a:ea typeface="ＭＳ Ｐ明朝"/>
                <a:cs typeface="Times New Roman"/>
              </a:rPr>
              <a:t>HDS-R</a:t>
            </a:r>
            <a:r>
              <a:rPr lang="ja-JP" altLang="ja-JP" sz="1000" kern="100" dirty="0">
                <a:solidFill>
                  <a:srgbClr val="31859C"/>
                </a:solidFill>
                <a:effectLst/>
                <a:latin typeface="HGPｺﾞｼｯｸM"/>
                <a:ea typeface="ＭＳ Ｐ明朝"/>
                <a:cs typeface="Times New Roman"/>
              </a:rPr>
              <a:t>）は、</a:t>
            </a:r>
            <a:r>
              <a:rPr lang="en-US" altLang="ja-JP" sz="1000" kern="100" dirty="0">
                <a:solidFill>
                  <a:srgbClr val="31859C"/>
                </a:solidFill>
                <a:effectLst/>
                <a:latin typeface="HGPｺﾞｼｯｸM"/>
                <a:ea typeface="ＭＳ Ｐ明朝"/>
                <a:cs typeface="Times New Roman"/>
              </a:rPr>
              <a:t>9</a:t>
            </a:r>
            <a:r>
              <a:rPr lang="ja-JP" altLang="ja-JP" sz="1000" kern="100" dirty="0">
                <a:solidFill>
                  <a:srgbClr val="31859C"/>
                </a:solidFill>
                <a:effectLst/>
                <a:latin typeface="HGPｺﾞｼｯｸM"/>
                <a:ea typeface="ＭＳ Ｐ明朝"/>
                <a:cs typeface="Times New Roman"/>
              </a:rPr>
              <a:t>項目で構成され、</a:t>
            </a:r>
            <a:r>
              <a:rPr lang="en-US" altLang="ja-JP" sz="1000" kern="100" dirty="0">
                <a:solidFill>
                  <a:srgbClr val="31859C"/>
                </a:solidFill>
                <a:effectLst/>
                <a:latin typeface="HGPｺﾞｼｯｸM"/>
                <a:ea typeface="ＭＳ Ｐ明朝"/>
                <a:cs typeface="Times New Roman"/>
              </a:rPr>
              <a:t>30</a:t>
            </a:r>
            <a:r>
              <a:rPr lang="ja-JP" altLang="ja-JP" sz="1000" kern="100" dirty="0">
                <a:solidFill>
                  <a:srgbClr val="31859C"/>
                </a:solidFill>
                <a:effectLst/>
                <a:latin typeface="HGPｺﾞｼｯｸM"/>
                <a:ea typeface="ＭＳ Ｐ明朝"/>
                <a:cs typeface="Times New Roman"/>
              </a:rPr>
              <a:t>点満点中</a:t>
            </a:r>
            <a:r>
              <a:rPr lang="en-US" altLang="ja-JP" sz="1000" kern="100" dirty="0">
                <a:solidFill>
                  <a:srgbClr val="31859C"/>
                </a:solidFill>
                <a:effectLst/>
                <a:latin typeface="HGPｺﾞｼｯｸM"/>
                <a:ea typeface="ＭＳ Ｐ明朝"/>
                <a:cs typeface="Times New Roman"/>
              </a:rPr>
              <a:t>20</a:t>
            </a:r>
            <a:r>
              <a:rPr lang="ja-JP" altLang="ja-JP" sz="1000" kern="100" dirty="0">
                <a:solidFill>
                  <a:srgbClr val="31859C"/>
                </a:solidFill>
                <a:effectLst/>
                <a:latin typeface="HGPｺﾞｼｯｸM"/>
                <a:ea typeface="ＭＳ Ｐ明朝"/>
                <a:cs typeface="Times New Roman"/>
              </a:rPr>
              <a:t>点以下であれば、認知症の疑いとされる。ミニメンタルステート検査（</a:t>
            </a:r>
            <a:r>
              <a:rPr lang="en-US" altLang="ja-JP" sz="1000" kern="100" dirty="0">
                <a:solidFill>
                  <a:srgbClr val="31859C"/>
                </a:solidFill>
                <a:effectLst/>
                <a:latin typeface="HGPｺﾞｼｯｸM"/>
                <a:ea typeface="ＭＳ Ｐ明朝"/>
                <a:cs typeface="Times New Roman"/>
              </a:rPr>
              <a:t>MMSE</a:t>
            </a:r>
            <a:r>
              <a:rPr lang="ja-JP" altLang="ja-JP" sz="1000" kern="100" dirty="0">
                <a:solidFill>
                  <a:srgbClr val="31859C"/>
                </a:solidFill>
                <a:effectLst/>
                <a:latin typeface="HGPｺﾞｼｯｸM"/>
                <a:ea typeface="ＭＳ Ｐ明朝"/>
                <a:cs typeface="Times New Roman"/>
              </a:rPr>
              <a:t>）は、</a:t>
            </a:r>
            <a:r>
              <a:rPr lang="en-US" altLang="ja-JP" sz="1000" kern="100" dirty="0">
                <a:solidFill>
                  <a:srgbClr val="31859C"/>
                </a:solidFill>
                <a:effectLst/>
                <a:latin typeface="HGPｺﾞｼｯｸM"/>
                <a:ea typeface="ＭＳ Ｐ明朝"/>
                <a:cs typeface="Times New Roman"/>
              </a:rPr>
              <a:t>11</a:t>
            </a:r>
            <a:r>
              <a:rPr lang="ja-JP" altLang="ja-JP" sz="1000" kern="100" dirty="0">
                <a:solidFill>
                  <a:srgbClr val="31859C"/>
                </a:solidFill>
                <a:effectLst/>
                <a:latin typeface="HGPｺﾞｼｯｸM"/>
                <a:ea typeface="ＭＳ Ｐ明朝"/>
                <a:cs typeface="Times New Roman"/>
              </a:rPr>
              <a:t>項目で構成され、</a:t>
            </a:r>
            <a:r>
              <a:rPr lang="en-US" altLang="ja-JP" sz="1000" kern="100" dirty="0">
                <a:solidFill>
                  <a:srgbClr val="31859C"/>
                </a:solidFill>
                <a:effectLst/>
                <a:latin typeface="HGPｺﾞｼｯｸM"/>
                <a:ea typeface="ＭＳ Ｐ明朝"/>
                <a:cs typeface="Times New Roman"/>
              </a:rPr>
              <a:t>30</a:t>
            </a:r>
            <a:r>
              <a:rPr lang="ja-JP" altLang="ja-JP" sz="1000" kern="100" dirty="0">
                <a:solidFill>
                  <a:srgbClr val="31859C"/>
                </a:solidFill>
                <a:effectLst/>
                <a:latin typeface="HGPｺﾞｼｯｸM"/>
                <a:ea typeface="ＭＳ Ｐ明朝"/>
                <a:cs typeface="Times New Roman"/>
              </a:rPr>
              <a:t>点満点中、</a:t>
            </a:r>
            <a:r>
              <a:rPr lang="en-US" altLang="ja-JP" sz="1000" kern="100" dirty="0">
                <a:solidFill>
                  <a:srgbClr val="31859C"/>
                </a:solidFill>
                <a:effectLst/>
                <a:latin typeface="HGPｺﾞｼｯｸM"/>
                <a:ea typeface="ＭＳ Ｐ明朝"/>
                <a:cs typeface="Times New Roman"/>
              </a:rPr>
              <a:t>22</a:t>
            </a:r>
            <a:r>
              <a:rPr lang="ja-JP" altLang="ja-JP" sz="1000" kern="100" dirty="0">
                <a:solidFill>
                  <a:srgbClr val="31859C"/>
                </a:solidFill>
                <a:effectLst/>
                <a:latin typeface="HGPｺﾞｼｯｸM"/>
                <a:ea typeface="ＭＳ Ｐ明朝"/>
                <a:cs typeface="Times New Roman"/>
              </a:rPr>
              <a:t>～</a:t>
            </a:r>
            <a:r>
              <a:rPr lang="en-US" altLang="ja-JP" sz="1000" kern="100" dirty="0">
                <a:solidFill>
                  <a:srgbClr val="31859C"/>
                </a:solidFill>
                <a:effectLst/>
                <a:latin typeface="HGPｺﾞｼｯｸM"/>
                <a:ea typeface="ＭＳ Ｐ明朝"/>
                <a:cs typeface="Times New Roman"/>
              </a:rPr>
              <a:t>26</a:t>
            </a:r>
            <a:r>
              <a:rPr lang="ja-JP" altLang="ja-JP" sz="1000" kern="100" dirty="0">
                <a:solidFill>
                  <a:srgbClr val="31859C"/>
                </a:solidFill>
                <a:effectLst/>
                <a:latin typeface="HGPｺﾞｼｯｸM"/>
                <a:ea typeface="ＭＳ Ｐ明朝"/>
                <a:cs typeface="Times New Roman"/>
              </a:rPr>
              <a:t>点が軽度認知障害の疑い、</a:t>
            </a:r>
            <a:r>
              <a:rPr lang="en-US" altLang="ja-JP" sz="1000" kern="100" dirty="0">
                <a:solidFill>
                  <a:srgbClr val="31859C"/>
                </a:solidFill>
                <a:effectLst/>
                <a:latin typeface="HGPｺﾞｼｯｸM"/>
                <a:ea typeface="ＭＳ Ｐ明朝"/>
                <a:cs typeface="Times New Roman"/>
              </a:rPr>
              <a:t>21</a:t>
            </a:r>
            <a:r>
              <a:rPr lang="ja-JP" altLang="ja-JP" sz="1000" kern="100" dirty="0">
                <a:solidFill>
                  <a:srgbClr val="31859C"/>
                </a:solidFill>
                <a:effectLst/>
                <a:latin typeface="HGPｺﾞｼｯｸM"/>
                <a:ea typeface="ＭＳ Ｐ明朝"/>
                <a:cs typeface="Times New Roman"/>
              </a:rPr>
              <a:t>点以下が認知症の疑いとされている。</a:t>
            </a:r>
            <a:endParaRPr lang="ja-JP" altLang="ja-JP" sz="1000" kern="100" dirty="0">
              <a:effectLst/>
              <a:latin typeface="HGPｺﾞｼｯｸM"/>
              <a:cs typeface="Times New Roman"/>
            </a:endParaRPr>
          </a:p>
          <a:p>
            <a:pPr indent="159062" algn="just">
              <a:lnSpc>
                <a:spcPts val="2087"/>
              </a:lnSpc>
              <a:spcAft>
                <a:spcPts val="0"/>
              </a:spcAft>
            </a:pPr>
            <a:endParaRPr lang="en-US" altLang="ja-JP" sz="1000" dirty="0"/>
          </a:p>
        </p:txBody>
      </p:sp>
    </p:spTree>
    <p:extLst>
      <p:ext uri="{BB962C8B-B14F-4D97-AF65-F5344CB8AC3E}">
        <p14:creationId xmlns:p14="http://schemas.microsoft.com/office/powerpoint/2010/main" val="2875527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xfrm>
            <a:off x="709431" y="4862884"/>
            <a:ext cx="5680444" cy="4602693"/>
          </a:xfrm>
          <a:noFill/>
        </p:spPr>
        <p:txBody>
          <a:bodyPr/>
          <a:lstStyle/>
          <a:p>
            <a:pPr indent="159062">
              <a:lnSpc>
                <a:spcPts val="2087"/>
              </a:lnSpc>
              <a:spcAft>
                <a:spcPts val="0"/>
              </a:spcAft>
            </a:pPr>
            <a:endParaRPr lang="ja-JP" altLang="ja-JP" kern="100" dirty="0">
              <a:latin typeface="Century"/>
              <a:ea typeface="ＭＳ 明朝"/>
              <a:cs typeface="Times New Roman"/>
            </a:endParaRPr>
          </a:p>
        </p:txBody>
      </p:sp>
    </p:spTree>
    <p:extLst>
      <p:ext uri="{BB962C8B-B14F-4D97-AF65-F5344CB8AC3E}">
        <p14:creationId xmlns:p14="http://schemas.microsoft.com/office/powerpoint/2010/main" val="4118995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スライド イメージ プレースホルダ 1"/>
          <p:cNvSpPr>
            <a:spLocks noGrp="1" noRot="1" noChangeAspect="1" noTextEdit="1"/>
          </p:cNvSpPr>
          <p:nvPr>
            <p:ph type="sldImg"/>
          </p:nvPr>
        </p:nvSpPr>
        <p:spPr>
          <a:xfrm>
            <a:off x="990600" y="766763"/>
            <a:ext cx="5119688" cy="3838575"/>
          </a:xfrm>
          <a:ln/>
        </p:spPr>
      </p:sp>
      <p:sp>
        <p:nvSpPr>
          <p:cNvPr id="275459" name="ノート プレースホルダ 2"/>
          <p:cNvSpPr>
            <a:spLocks noGrp="1"/>
          </p:cNvSpPr>
          <p:nvPr>
            <p:ph type="body" idx="1"/>
          </p:nvPr>
        </p:nvSpPr>
        <p:spPr>
          <a:xfrm>
            <a:off x="709431" y="4861235"/>
            <a:ext cx="5680444" cy="4605988"/>
          </a:xfrm>
          <a:noFill/>
        </p:spPr>
        <p:txBody>
          <a:bodyPr lIns="95391" tIns="47695" rIns="95391" bIns="47695"/>
          <a:lstStyle/>
          <a:p>
            <a:pPr>
              <a:spcBef>
                <a:spcPct val="0"/>
              </a:spcBef>
            </a:pPr>
            <a:endParaRPr lang="ja-JP" altLang="en-US" dirty="0">
              <a:latin typeface="Arial" pitchFamily="34" charset="0"/>
            </a:endParaRPr>
          </a:p>
        </p:txBody>
      </p:sp>
    </p:spTree>
    <p:extLst>
      <p:ext uri="{BB962C8B-B14F-4D97-AF65-F5344CB8AC3E}">
        <p14:creationId xmlns:p14="http://schemas.microsoft.com/office/powerpoint/2010/main" val="832507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1001713" y="768350"/>
            <a:ext cx="5118100" cy="3838575"/>
          </a:xfrm>
          <a:ln/>
        </p:spPr>
      </p:sp>
      <p:sp>
        <p:nvSpPr>
          <p:cNvPr id="280579" name="Rectangle 3"/>
          <p:cNvSpPr>
            <a:spLocks noGrp="1" noChangeArrowheads="1"/>
          </p:cNvSpPr>
          <p:nvPr>
            <p:ph type="body" idx="1"/>
          </p:nvPr>
        </p:nvSpPr>
        <p:spPr>
          <a:xfrm>
            <a:off x="803128" y="4821714"/>
            <a:ext cx="5682117" cy="4604341"/>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664860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35</a:t>
            </a:fld>
            <a:endParaRPr lang="en-US" altLang="ja-JP"/>
          </a:p>
        </p:txBody>
      </p:sp>
    </p:spTree>
    <p:extLst>
      <p:ext uri="{BB962C8B-B14F-4D97-AF65-F5344CB8AC3E}">
        <p14:creationId xmlns:p14="http://schemas.microsoft.com/office/powerpoint/2010/main" val="2688776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36</a:t>
            </a:fld>
            <a:endParaRPr lang="en-US" altLang="ja-JP"/>
          </a:p>
        </p:txBody>
      </p:sp>
    </p:spTree>
    <p:extLst>
      <p:ext uri="{BB962C8B-B14F-4D97-AF65-F5344CB8AC3E}">
        <p14:creationId xmlns:p14="http://schemas.microsoft.com/office/powerpoint/2010/main" val="2412782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altLang="ja-JP" dirty="0"/>
          </a:p>
        </p:txBody>
      </p:sp>
    </p:spTree>
    <p:extLst>
      <p:ext uri="{BB962C8B-B14F-4D97-AF65-F5344CB8AC3E}">
        <p14:creationId xmlns:p14="http://schemas.microsoft.com/office/powerpoint/2010/main" val="1221272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a:ln/>
        </p:spPr>
      </p:sp>
      <p:sp>
        <p:nvSpPr>
          <p:cNvPr id="103427" name="ノート プレースホルダ 2"/>
          <p:cNvSpPr>
            <a:spLocks noGrp="1"/>
          </p:cNvSpPr>
          <p:nvPr>
            <p:ph type="body" idx="1"/>
          </p:nvPr>
        </p:nvSpPr>
        <p:spPr>
          <a:noFill/>
        </p:spPr>
        <p:txBody>
          <a:bodyPr lIns="99580" tIns="49790" rIns="99580" bIns="49790"/>
          <a:lstStyle/>
          <a:p>
            <a:endParaRPr lang="en-US" altLang="ja-JP" dirty="0">
              <a:latin typeface="ＭＳ Ｐゴシック" pitchFamily="50" charset="-128"/>
              <a:ea typeface="ＭＳ Ｐゴシック" pitchFamily="50" charset="-128"/>
            </a:endParaRPr>
          </a:p>
        </p:txBody>
      </p:sp>
      <p:sp>
        <p:nvSpPr>
          <p:cNvPr id="103428" name="スライド番号プレースホルダ 3"/>
          <p:cNvSpPr txBox="1">
            <a:spLocks noGrp="1"/>
          </p:cNvSpPr>
          <p:nvPr/>
        </p:nvSpPr>
        <p:spPr bwMode="auto">
          <a:xfrm>
            <a:off x="4236491" y="10081464"/>
            <a:ext cx="3244295" cy="5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80" tIns="49790" rIns="99580" bIns="49790" anchor="b"/>
          <a:lstStyle>
            <a:lvl1pPr defTabSz="954088" eaLnBrk="0" hangingPunct="0">
              <a:defRPr kumimoji="1" sz="3600">
                <a:solidFill>
                  <a:schemeClr val="tx1"/>
                </a:solidFill>
                <a:latin typeface="Arial" pitchFamily="34" charset="0"/>
                <a:ea typeface="ＭＳ Ｐゴシック" pitchFamily="50" charset="-128"/>
              </a:defRPr>
            </a:lvl1pPr>
            <a:lvl2pPr marL="742950" indent="-285750" defTabSz="954088" eaLnBrk="0" hangingPunct="0">
              <a:defRPr kumimoji="1" sz="3600">
                <a:solidFill>
                  <a:schemeClr val="tx1"/>
                </a:solidFill>
                <a:latin typeface="Arial" pitchFamily="34" charset="0"/>
                <a:ea typeface="ＭＳ Ｐゴシック" pitchFamily="50" charset="-128"/>
              </a:defRPr>
            </a:lvl2pPr>
            <a:lvl3pPr marL="1143000" indent="-228600" defTabSz="954088" eaLnBrk="0" hangingPunct="0">
              <a:defRPr kumimoji="1" sz="3600">
                <a:solidFill>
                  <a:schemeClr val="tx1"/>
                </a:solidFill>
                <a:latin typeface="Arial" pitchFamily="34" charset="0"/>
                <a:ea typeface="ＭＳ Ｐゴシック" pitchFamily="50" charset="-128"/>
              </a:defRPr>
            </a:lvl3pPr>
            <a:lvl4pPr marL="1600200" indent="-228600" defTabSz="954088" eaLnBrk="0" hangingPunct="0">
              <a:defRPr kumimoji="1" sz="3600">
                <a:solidFill>
                  <a:schemeClr val="tx1"/>
                </a:solidFill>
                <a:latin typeface="Arial" pitchFamily="34" charset="0"/>
                <a:ea typeface="ＭＳ Ｐゴシック" pitchFamily="50" charset="-128"/>
              </a:defRPr>
            </a:lvl4pPr>
            <a:lvl5pPr marL="2057400" indent="-228600" defTabSz="954088" eaLnBrk="0" hangingPunct="0">
              <a:defRPr kumimoji="1" sz="3600">
                <a:solidFill>
                  <a:schemeClr val="tx1"/>
                </a:solidFill>
                <a:latin typeface="Arial" pitchFamily="34" charset="0"/>
                <a:ea typeface="ＭＳ Ｐゴシック" pitchFamily="50" charset="-128"/>
              </a:defRPr>
            </a:lvl5pPr>
            <a:lvl6pPr marL="2514600" indent="-228600" defTabSz="9540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540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540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540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E0EA3057-6D75-4A02-8544-D7B3C06F4108}" type="slidenum">
              <a:rPr lang="en-US" altLang="ja-JP" sz="1400"/>
              <a:pPr algn="r" eaLnBrk="1" hangingPunct="1"/>
              <a:t>39</a:t>
            </a:fld>
            <a:endParaRPr lang="en-US" altLang="ja-JP" sz="1400"/>
          </a:p>
        </p:txBody>
      </p:sp>
    </p:spTree>
    <p:extLst>
      <p:ext uri="{BB962C8B-B14F-4D97-AF65-F5344CB8AC3E}">
        <p14:creationId xmlns:p14="http://schemas.microsoft.com/office/powerpoint/2010/main" val="86834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40</a:t>
            </a:fld>
            <a:endParaRPr lang="en-US" altLang="ja-JP"/>
          </a:p>
        </p:txBody>
      </p:sp>
    </p:spTree>
    <p:extLst>
      <p:ext uri="{BB962C8B-B14F-4D97-AF65-F5344CB8AC3E}">
        <p14:creationId xmlns:p14="http://schemas.microsoft.com/office/powerpoint/2010/main" val="3209427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a:defRPr/>
            </a:pPr>
            <a:fld id="{8C55BAE4-16A7-491B-A719-0CDAED092CC5}"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3926355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000125" y="766763"/>
            <a:ext cx="5119688" cy="3840162"/>
          </a:xfrm>
          <a:ln/>
        </p:spPr>
      </p:sp>
      <p:sp>
        <p:nvSpPr>
          <p:cNvPr id="211971" name="Rectangle 3"/>
          <p:cNvSpPr>
            <a:spLocks noGrp="1" noChangeArrowheads="1"/>
          </p:cNvSpPr>
          <p:nvPr>
            <p:ph type="body" idx="1"/>
          </p:nvPr>
        </p:nvSpPr>
        <p:spPr>
          <a:xfrm>
            <a:off x="945350" y="4861235"/>
            <a:ext cx="5208606" cy="4605988"/>
          </a:xfrm>
          <a:noFill/>
        </p:spPr>
        <p:txBody>
          <a:bodyPr lIns="95379" tIns="47690" rIns="95379" bIns="47690"/>
          <a:lstStyle/>
          <a:p>
            <a:pPr eaLnBrk="1" hangingPunct="1"/>
            <a:endParaRPr lang="ja-JP" altLang="ja-JP" dirty="0"/>
          </a:p>
        </p:txBody>
      </p:sp>
    </p:spTree>
    <p:extLst>
      <p:ext uri="{BB962C8B-B14F-4D97-AF65-F5344CB8AC3E}">
        <p14:creationId xmlns:p14="http://schemas.microsoft.com/office/powerpoint/2010/main" val="1024261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2"/>
          <p:cNvSpPr>
            <a:spLocks noGrp="1" noRot="1" noChangeAspect="1" noChangeArrowheads="1" noTextEdit="1"/>
          </p:cNvSpPr>
          <p:nvPr>
            <p:ph type="sldImg"/>
          </p:nvPr>
        </p:nvSpPr>
        <p:spPr>
          <a:xfrm>
            <a:off x="1012825" y="787400"/>
            <a:ext cx="5116513" cy="3836988"/>
          </a:xfrm>
          <a:ln/>
        </p:spPr>
      </p:sp>
      <p:sp>
        <p:nvSpPr>
          <p:cNvPr id="196612" name="Rectangle 3"/>
          <p:cNvSpPr>
            <a:spLocks noGrp="1" noChangeArrowheads="1"/>
          </p:cNvSpPr>
          <p:nvPr>
            <p:ph type="body" idx="1"/>
          </p:nvPr>
        </p:nvSpPr>
        <p:spPr>
          <a:xfrm>
            <a:off x="709431" y="4862882"/>
            <a:ext cx="5680444" cy="4602693"/>
          </a:xfrm>
          <a:noFill/>
        </p:spPr>
        <p:txBody>
          <a:bodyPr lIns="95361" tIns="47681" rIns="95361" bIns="47681"/>
          <a:lstStyle/>
          <a:p>
            <a:pPr algn="just">
              <a:lnSpc>
                <a:spcPts val="1900"/>
              </a:lnSpc>
              <a:spcAft>
                <a:spcPts val="0"/>
              </a:spcAft>
            </a:pPr>
            <a:endParaRPr lang="ja-JP" altLang="ja-JP" sz="1100" kern="100" dirty="0">
              <a:latin typeface="HGPｺﾞｼｯｸM"/>
              <a:cs typeface="Times New Roman"/>
            </a:endParaRPr>
          </a:p>
        </p:txBody>
      </p:sp>
    </p:spTree>
    <p:extLst>
      <p:ext uri="{BB962C8B-B14F-4D97-AF65-F5344CB8AC3E}">
        <p14:creationId xmlns:p14="http://schemas.microsoft.com/office/powerpoint/2010/main" val="20965025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72878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44</a:t>
            </a:fld>
            <a:endParaRPr lang="en-US" altLang="ja-JP"/>
          </a:p>
        </p:txBody>
      </p:sp>
    </p:spTree>
    <p:extLst>
      <p:ext uri="{BB962C8B-B14F-4D97-AF65-F5344CB8AC3E}">
        <p14:creationId xmlns:p14="http://schemas.microsoft.com/office/powerpoint/2010/main" val="500701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45</a:t>
            </a:fld>
            <a:endParaRPr lang="en-US" altLang="ja-JP"/>
          </a:p>
        </p:txBody>
      </p:sp>
    </p:spTree>
    <p:extLst>
      <p:ext uri="{BB962C8B-B14F-4D97-AF65-F5344CB8AC3E}">
        <p14:creationId xmlns:p14="http://schemas.microsoft.com/office/powerpoint/2010/main" val="3562959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46</a:t>
            </a:fld>
            <a:endParaRPr lang="en-US" altLang="ja-JP"/>
          </a:p>
        </p:txBody>
      </p:sp>
    </p:spTree>
    <p:extLst>
      <p:ext uri="{BB962C8B-B14F-4D97-AF65-F5344CB8AC3E}">
        <p14:creationId xmlns:p14="http://schemas.microsoft.com/office/powerpoint/2010/main" val="12468924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55585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Rectangle 2"/>
          <p:cNvSpPr>
            <a:spLocks noGrp="1" noRot="1" noChangeAspect="1" noChangeArrowheads="1" noTextEdit="1"/>
          </p:cNvSpPr>
          <p:nvPr>
            <p:ph type="sldImg"/>
          </p:nvPr>
        </p:nvSpPr>
        <p:spPr>
          <a:xfrm>
            <a:off x="1003300" y="768350"/>
            <a:ext cx="5118100" cy="3838575"/>
          </a:xfrm>
          <a:ln/>
        </p:spPr>
      </p:sp>
      <p:sp>
        <p:nvSpPr>
          <p:cNvPr id="266246" name="Rectangle 3"/>
          <p:cNvSpPr>
            <a:spLocks noGrp="1" noChangeArrowheads="1"/>
          </p:cNvSpPr>
          <p:nvPr>
            <p:ph type="body" idx="1"/>
          </p:nvPr>
        </p:nvSpPr>
        <p:spPr>
          <a:xfrm>
            <a:off x="945350" y="4861237"/>
            <a:ext cx="5208606" cy="4604341"/>
          </a:xfrm>
          <a:noFill/>
        </p:spPr>
        <p:txBody>
          <a:bodyPr lIns="95361" tIns="47681" rIns="95361" bIns="47681"/>
          <a:lstStyle/>
          <a:p>
            <a:pPr indent="159055" algn="just">
              <a:lnSpc>
                <a:spcPts val="2088"/>
              </a:lnSpc>
              <a:spcAft>
                <a:spcPts val="0"/>
              </a:spcAft>
            </a:pPr>
            <a:endParaRPr lang="ja-JP" altLang="ja-JP" dirty="0"/>
          </a:p>
        </p:txBody>
      </p:sp>
    </p:spTree>
    <p:extLst>
      <p:ext uri="{BB962C8B-B14F-4D97-AF65-F5344CB8AC3E}">
        <p14:creationId xmlns:p14="http://schemas.microsoft.com/office/powerpoint/2010/main" val="859848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Rectangle 2"/>
          <p:cNvSpPr>
            <a:spLocks noGrp="1" noRot="1" noChangeAspect="1" noChangeArrowheads="1" noTextEdit="1"/>
          </p:cNvSpPr>
          <p:nvPr>
            <p:ph type="sldImg"/>
          </p:nvPr>
        </p:nvSpPr>
        <p:spPr>
          <a:xfrm>
            <a:off x="1003300" y="768350"/>
            <a:ext cx="5118100" cy="3838575"/>
          </a:xfrm>
          <a:ln/>
        </p:spPr>
      </p:sp>
      <p:sp>
        <p:nvSpPr>
          <p:cNvPr id="266246" name="Rectangle 3"/>
          <p:cNvSpPr>
            <a:spLocks noGrp="1" noChangeArrowheads="1"/>
          </p:cNvSpPr>
          <p:nvPr>
            <p:ph type="body" idx="1"/>
          </p:nvPr>
        </p:nvSpPr>
        <p:spPr>
          <a:xfrm>
            <a:off x="945350" y="4861237"/>
            <a:ext cx="5208606" cy="4604341"/>
          </a:xfrm>
          <a:noFill/>
        </p:spPr>
        <p:txBody>
          <a:bodyPr lIns="95361" tIns="47681" rIns="95361" bIns="47681"/>
          <a:lstStyle/>
          <a:p>
            <a:pPr indent="159055" algn="just">
              <a:lnSpc>
                <a:spcPts val="2088"/>
              </a:lnSpc>
              <a:spcAft>
                <a:spcPts val="0"/>
              </a:spcAft>
            </a:pPr>
            <a:endParaRPr lang="en-US" altLang="ja-JP" dirty="0"/>
          </a:p>
        </p:txBody>
      </p:sp>
    </p:spTree>
    <p:extLst>
      <p:ext uri="{BB962C8B-B14F-4D97-AF65-F5344CB8AC3E}">
        <p14:creationId xmlns:p14="http://schemas.microsoft.com/office/powerpoint/2010/main" val="355278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50</a:t>
            </a:fld>
            <a:endParaRPr lang="en-US" altLang="ja-JP"/>
          </a:p>
        </p:txBody>
      </p:sp>
    </p:spTree>
    <p:extLst>
      <p:ext uri="{BB962C8B-B14F-4D97-AF65-F5344CB8AC3E}">
        <p14:creationId xmlns:p14="http://schemas.microsoft.com/office/powerpoint/2010/main" val="3115934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5</a:t>
            </a:fld>
            <a:endParaRPr lang="en-US" altLang="ja-JP"/>
          </a:p>
        </p:txBody>
      </p:sp>
    </p:spTree>
    <p:extLst>
      <p:ext uri="{BB962C8B-B14F-4D97-AF65-F5344CB8AC3E}">
        <p14:creationId xmlns:p14="http://schemas.microsoft.com/office/powerpoint/2010/main" val="13265022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p:cNvSpPr>
            <a:spLocks noGrp="1" noRot="1" noChangeAspect="1" noTextEdit="1"/>
          </p:cNvSpPr>
          <p:nvPr>
            <p:ph type="sldImg"/>
          </p:nvPr>
        </p:nvSpPr>
        <p:spPr>
          <a:ln/>
        </p:spPr>
      </p:sp>
      <p:sp>
        <p:nvSpPr>
          <p:cNvPr id="93187" name="ノート プレースホルダー 2"/>
          <p:cNvSpPr>
            <a:spLocks noGrp="1"/>
          </p:cNvSpPr>
          <p:nvPr>
            <p:ph type="body" idx="1"/>
          </p:nvPr>
        </p:nvSpPr>
        <p:spPr>
          <a:noFill/>
        </p:spPr>
        <p:txBody>
          <a:bodyPr/>
          <a:lstStyle/>
          <a:p>
            <a:endParaRPr lang="ja-JP" altLang="en-US" dirty="0"/>
          </a:p>
        </p:txBody>
      </p:sp>
      <p:sp>
        <p:nvSpPr>
          <p:cNvPr id="93188" name="スライド番号プレースホルダー 3"/>
          <p:cNvSpPr txBox="1">
            <a:spLocks noGrp="1"/>
          </p:cNvSpPr>
          <p:nvPr/>
        </p:nvSpPr>
        <p:spPr bwMode="auto">
          <a:xfrm>
            <a:off x="4234817" y="10081464"/>
            <a:ext cx="3245968" cy="5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75" tIns="49789" rIns="99575" bIns="49789" anchor="b"/>
          <a:lstStyle>
            <a:lvl1pPr defTabSz="946150" eaLnBrk="0" hangingPunct="0">
              <a:defRPr kumimoji="1" sz="3600">
                <a:solidFill>
                  <a:schemeClr val="tx1"/>
                </a:solidFill>
                <a:latin typeface="Arial" pitchFamily="34" charset="0"/>
                <a:ea typeface="ＭＳ Ｐゴシック" pitchFamily="50" charset="-128"/>
              </a:defRPr>
            </a:lvl1pPr>
            <a:lvl2pPr marL="742950" indent="-285750" defTabSz="946150" eaLnBrk="0" hangingPunct="0">
              <a:defRPr kumimoji="1" sz="3600">
                <a:solidFill>
                  <a:schemeClr val="tx1"/>
                </a:solidFill>
                <a:latin typeface="Arial" pitchFamily="34" charset="0"/>
                <a:ea typeface="ＭＳ Ｐゴシック" pitchFamily="50" charset="-128"/>
              </a:defRPr>
            </a:lvl2pPr>
            <a:lvl3pPr marL="1143000" indent="-228600" defTabSz="946150" eaLnBrk="0" hangingPunct="0">
              <a:defRPr kumimoji="1" sz="3600">
                <a:solidFill>
                  <a:schemeClr val="tx1"/>
                </a:solidFill>
                <a:latin typeface="Arial" pitchFamily="34" charset="0"/>
                <a:ea typeface="ＭＳ Ｐゴシック" pitchFamily="50" charset="-128"/>
              </a:defRPr>
            </a:lvl3pPr>
            <a:lvl4pPr marL="1600200" indent="-228600" defTabSz="946150" eaLnBrk="0" hangingPunct="0">
              <a:defRPr kumimoji="1" sz="3600">
                <a:solidFill>
                  <a:schemeClr val="tx1"/>
                </a:solidFill>
                <a:latin typeface="Arial" pitchFamily="34" charset="0"/>
                <a:ea typeface="ＭＳ Ｐゴシック" pitchFamily="50" charset="-128"/>
              </a:defRPr>
            </a:lvl4pPr>
            <a:lvl5pPr marL="2057400" indent="-228600" defTabSz="946150" eaLnBrk="0" hangingPunct="0">
              <a:defRPr kumimoji="1" sz="3600">
                <a:solidFill>
                  <a:schemeClr val="tx1"/>
                </a:solidFill>
                <a:latin typeface="Arial" pitchFamily="34" charset="0"/>
                <a:ea typeface="ＭＳ Ｐゴシック" pitchFamily="50" charset="-128"/>
              </a:defRPr>
            </a:lvl5pPr>
            <a:lvl6pPr marL="2514600" indent="-228600" defTabSz="9461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461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461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461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159DE196-99E7-472C-A527-AFDA3DA2F82F}" type="slidenum">
              <a:rPr lang="en-US" altLang="ja-JP" sz="1400"/>
              <a:pPr algn="r" eaLnBrk="1" hangingPunct="1"/>
              <a:t>51</a:t>
            </a:fld>
            <a:endParaRPr lang="en-US" altLang="ja-JP" sz="1400"/>
          </a:p>
        </p:txBody>
      </p:sp>
    </p:spTree>
    <p:extLst>
      <p:ext uri="{BB962C8B-B14F-4D97-AF65-F5344CB8AC3E}">
        <p14:creationId xmlns:p14="http://schemas.microsoft.com/office/powerpoint/2010/main" val="1874149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2"/>
          <p:cNvSpPr>
            <a:spLocks noGrp="1" noRot="1" noChangeAspect="1" noChangeArrowheads="1" noTextEdit="1"/>
          </p:cNvSpPr>
          <p:nvPr>
            <p:ph type="sldImg"/>
          </p:nvPr>
        </p:nvSpPr>
        <p:spPr>
          <a:xfrm>
            <a:off x="1003300" y="768350"/>
            <a:ext cx="5118100" cy="3838575"/>
          </a:xfrm>
          <a:ln/>
        </p:spPr>
      </p:sp>
      <p:sp>
        <p:nvSpPr>
          <p:cNvPr id="218117" name="Rectangle 3"/>
          <p:cNvSpPr>
            <a:spLocks noGrp="1" noChangeArrowheads="1"/>
          </p:cNvSpPr>
          <p:nvPr>
            <p:ph type="body" idx="1"/>
          </p:nvPr>
        </p:nvSpPr>
        <p:spPr>
          <a:noFill/>
        </p:spPr>
        <p:txBody>
          <a:bodyPr lIns="68412" tIns="34206" rIns="68412" bIns="34206"/>
          <a:lstStyle/>
          <a:p>
            <a:pPr indent="139678" algn="just">
              <a:lnSpc>
                <a:spcPts val="1900"/>
              </a:lnSpc>
              <a:spcAft>
                <a:spcPts val="0"/>
              </a:spcAft>
            </a:pPr>
            <a:endParaRPr lang="ja-JP" altLang="ja-JP" sz="1100" kern="100" dirty="0">
              <a:latin typeface="HGPｺﾞｼｯｸM"/>
              <a:cs typeface="Times New Roman"/>
            </a:endParaRPr>
          </a:p>
        </p:txBody>
      </p:sp>
    </p:spTree>
    <p:extLst>
      <p:ext uri="{BB962C8B-B14F-4D97-AF65-F5344CB8AC3E}">
        <p14:creationId xmlns:p14="http://schemas.microsoft.com/office/powerpoint/2010/main" val="1134671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en-US" altLang="ja-JP" dirty="0"/>
          </a:p>
        </p:txBody>
      </p:sp>
    </p:spTree>
    <p:extLst>
      <p:ext uri="{BB962C8B-B14F-4D97-AF65-F5344CB8AC3E}">
        <p14:creationId xmlns:p14="http://schemas.microsoft.com/office/powerpoint/2010/main" val="32541701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1003300" y="768350"/>
            <a:ext cx="5118100" cy="3838575"/>
          </a:xfrm>
          <a:ln/>
        </p:spPr>
      </p:sp>
      <p:sp>
        <p:nvSpPr>
          <p:cNvPr id="292867" name="Rectangle 3"/>
          <p:cNvSpPr>
            <a:spLocks noGrp="1" noChangeArrowheads="1"/>
          </p:cNvSpPr>
          <p:nvPr>
            <p:ph type="body" idx="1"/>
          </p:nvPr>
        </p:nvSpPr>
        <p:spPr>
          <a:xfrm>
            <a:off x="945350" y="4861237"/>
            <a:ext cx="5208606" cy="4604341"/>
          </a:xfrm>
          <a:noFill/>
        </p:spPr>
        <p:txBody>
          <a:bodyPr lIns="95361" tIns="47681" rIns="95361" bIns="47681"/>
          <a:lstStyle/>
          <a:p>
            <a:pPr indent="159055" algn="just">
              <a:lnSpc>
                <a:spcPts val="2088"/>
              </a:lnSpc>
              <a:spcAft>
                <a:spcPts val="0"/>
              </a:spcAft>
            </a:pPr>
            <a:endParaRPr lang="ja-JP" altLang="ja-JP" dirty="0"/>
          </a:p>
        </p:txBody>
      </p:sp>
    </p:spTree>
    <p:extLst>
      <p:ext uri="{BB962C8B-B14F-4D97-AF65-F5344CB8AC3E}">
        <p14:creationId xmlns:p14="http://schemas.microsoft.com/office/powerpoint/2010/main" val="27715703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xfrm>
            <a:off x="1003300" y="768350"/>
            <a:ext cx="5118100" cy="3838575"/>
          </a:xfrm>
          <a:ln/>
        </p:spPr>
      </p:sp>
      <p:sp>
        <p:nvSpPr>
          <p:cNvPr id="294915" name="Rectangle 3"/>
          <p:cNvSpPr>
            <a:spLocks noGrp="1" noChangeArrowheads="1"/>
          </p:cNvSpPr>
          <p:nvPr>
            <p:ph type="body" idx="1"/>
          </p:nvPr>
        </p:nvSpPr>
        <p:spPr>
          <a:xfrm>
            <a:off x="945350" y="4861237"/>
            <a:ext cx="5208606" cy="4604341"/>
          </a:xfrm>
          <a:noFill/>
        </p:spPr>
        <p:txBody>
          <a:bodyPr lIns="95361" tIns="47681" rIns="95361" bIns="47681"/>
          <a:lstStyle/>
          <a:p>
            <a:pPr indent="159055" algn="just">
              <a:lnSpc>
                <a:spcPts val="2088"/>
              </a:lnSpc>
              <a:spcAft>
                <a:spcPts val="0"/>
              </a:spcAft>
            </a:pPr>
            <a:endParaRPr lang="ja-JP" altLang="ja-JP" dirty="0"/>
          </a:p>
        </p:txBody>
      </p:sp>
    </p:spTree>
    <p:extLst>
      <p:ext uri="{BB962C8B-B14F-4D97-AF65-F5344CB8AC3E}">
        <p14:creationId xmlns:p14="http://schemas.microsoft.com/office/powerpoint/2010/main" val="2251603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Rectangle 2"/>
          <p:cNvSpPr>
            <a:spLocks noGrp="1" noRot="1" noChangeAspect="1" noChangeArrowheads="1" noTextEdit="1"/>
          </p:cNvSpPr>
          <p:nvPr>
            <p:ph type="sldImg"/>
          </p:nvPr>
        </p:nvSpPr>
        <p:spPr>
          <a:xfrm>
            <a:off x="1003300" y="768350"/>
            <a:ext cx="5118100" cy="3838575"/>
          </a:xfrm>
          <a:ln/>
        </p:spPr>
      </p:sp>
      <p:sp>
        <p:nvSpPr>
          <p:cNvPr id="282628" name="Rectangle 3"/>
          <p:cNvSpPr>
            <a:spLocks noGrp="1" noChangeArrowheads="1"/>
          </p:cNvSpPr>
          <p:nvPr>
            <p:ph type="body" idx="1"/>
          </p:nvPr>
        </p:nvSpPr>
        <p:spPr>
          <a:xfrm>
            <a:off x="945347" y="4861238"/>
            <a:ext cx="5238724" cy="4938633"/>
          </a:xfrm>
          <a:noFill/>
        </p:spPr>
        <p:txBody>
          <a:bodyPr lIns="95361" tIns="47681" rIns="95361" bIns="47681"/>
          <a:lstStyle/>
          <a:p>
            <a:pPr indent="159055" algn="just">
              <a:lnSpc>
                <a:spcPts val="2088"/>
              </a:lnSpc>
              <a:spcAft>
                <a:spcPts val="0"/>
              </a:spcAft>
            </a:pPr>
            <a:endParaRPr lang="en-US" altLang="ja-JP" kern="100" dirty="0">
              <a:latin typeface="Century"/>
              <a:ea typeface="ＭＳ Ｐ明朝"/>
              <a:cs typeface="Times New Roman"/>
            </a:endParaRPr>
          </a:p>
        </p:txBody>
      </p:sp>
    </p:spTree>
    <p:extLst>
      <p:ext uri="{BB962C8B-B14F-4D97-AF65-F5344CB8AC3E}">
        <p14:creationId xmlns:p14="http://schemas.microsoft.com/office/powerpoint/2010/main" val="26668842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57</a:t>
            </a:fld>
            <a:endParaRPr lang="en-US" altLang="ja-JP"/>
          </a:p>
        </p:txBody>
      </p:sp>
    </p:spTree>
    <p:extLst>
      <p:ext uri="{BB962C8B-B14F-4D97-AF65-F5344CB8AC3E}">
        <p14:creationId xmlns:p14="http://schemas.microsoft.com/office/powerpoint/2010/main" val="17870339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095375" y="796925"/>
            <a:ext cx="5305425" cy="3979863"/>
          </a:xfrm>
          <a:ln/>
        </p:spPr>
      </p:sp>
      <p:sp>
        <p:nvSpPr>
          <p:cNvPr id="91139" name="Rectangle 3"/>
          <p:cNvSpPr>
            <a:spLocks noGrp="1" noChangeArrowheads="1"/>
          </p:cNvSpPr>
          <p:nvPr>
            <p:ph type="body" idx="1"/>
          </p:nvPr>
        </p:nvSpPr>
        <p:spPr>
          <a:xfrm>
            <a:off x="749585" y="5042379"/>
            <a:ext cx="5983289" cy="4777251"/>
          </a:xfrm>
          <a:noFill/>
        </p:spPr>
        <p:txBody>
          <a:bodyPr lIns="99572" tIns="49787" rIns="99572" bIns="49787"/>
          <a:lstStyle/>
          <a:p>
            <a:endParaRPr lang="ja-JP" altLang="ja-JP" dirty="0"/>
          </a:p>
        </p:txBody>
      </p:sp>
    </p:spTree>
    <p:extLst>
      <p:ext uri="{BB962C8B-B14F-4D97-AF65-F5344CB8AC3E}">
        <p14:creationId xmlns:p14="http://schemas.microsoft.com/office/powerpoint/2010/main" val="29013414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095375" y="796925"/>
            <a:ext cx="5305425" cy="3979863"/>
          </a:xfrm>
          <a:ln/>
        </p:spPr>
      </p:sp>
      <p:sp>
        <p:nvSpPr>
          <p:cNvPr id="89091" name="Rectangle 3"/>
          <p:cNvSpPr>
            <a:spLocks noGrp="1" noChangeArrowheads="1"/>
          </p:cNvSpPr>
          <p:nvPr>
            <p:ph type="body" idx="1"/>
          </p:nvPr>
        </p:nvSpPr>
        <p:spPr>
          <a:xfrm>
            <a:off x="749585" y="5042379"/>
            <a:ext cx="5983289" cy="4777251"/>
          </a:xfrm>
          <a:noFill/>
        </p:spPr>
        <p:txBody>
          <a:bodyPr lIns="99572" tIns="49787" rIns="99572" bIns="49787"/>
          <a:lstStyle/>
          <a:p>
            <a:endParaRPr lang="ja-JP" altLang="ja-JP" dirty="0"/>
          </a:p>
        </p:txBody>
      </p:sp>
    </p:spTree>
    <p:extLst>
      <p:ext uri="{BB962C8B-B14F-4D97-AF65-F5344CB8AC3E}">
        <p14:creationId xmlns:p14="http://schemas.microsoft.com/office/powerpoint/2010/main" val="38411862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095375" y="796925"/>
            <a:ext cx="5305425" cy="3979863"/>
          </a:xfrm>
          <a:ln/>
        </p:spPr>
      </p:sp>
      <p:sp>
        <p:nvSpPr>
          <p:cNvPr id="89091" name="Rectangle 3"/>
          <p:cNvSpPr>
            <a:spLocks noGrp="1" noChangeArrowheads="1"/>
          </p:cNvSpPr>
          <p:nvPr>
            <p:ph type="body" idx="1"/>
          </p:nvPr>
        </p:nvSpPr>
        <p:spPr>
          <a:xfrm>
            <a:off x="749585" y="5042379"/>
            <a:ext cx="5983289" cy="4777251"/>
          </a:xfrm>
          <a:noFill/>
        </p:spPr>
        <p:txBody>
          <a:bodyPr lIns="99572" tIns="49787" rIns="99572" bIns="49787"/>
          <a:lstStyle/>
          <a:p>
            <a:endParaRPr lang="ja-JP" altLang="ja-JP" dirty="0"/>
          </a:p>
        </p:txBody>
      </p:sp>
    </p:spTree>
    <p:extLst>
      <p:ext uri="{BB962C8B-B14F-4D97-AF65-F5344CB8AC3E}">
        <p14:creationId xmlns:p14="http://schemas.microsoft.com/office/powerpoint/2010/main" val="264396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9047" algn="just">
              <a:lnSpc>
                <a:spcPts val="2087"/>
              </a:lnSpc>
              <a:spcAft>
                <a:spcPts val="0"/>
              </a:spcAft>
            </a:pPr>
            <a:endParaRPr kumimoji="1" lang="ja-JP" altLang="en-US" dirty="0"/>
          </a:p>
        </p:txBody>
      </p:sp>
    </p:spTree>
    <p:extLst>
      <p:ext uri="{BB962C8B-B14F-4D97-AF65-F5344CB8AC3E}">
        <p14:creationId xmlns:p14="http://schemas.microsoft.com/office/powerpoint/2010/main" val="13674382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095375" y="796925"/>
            <a:ext cx="5305425" cy="3979863"/>
          </a:xfrm>
          <a:ln/>
        </p:spPr>
      </p:sp>
      <p:sp>
        <p:nvSpPr>
          <p:cNvPr id="89091" name="Rectangle 3"/>
          <p:cNvSpPr>
            <a:spLocks noGrp="1" noChangeArrowheads="1"/>
          </p:cNvSpPr>
          <p:nvPr>
            <p:ph type="body" idx="1"/>
          </p:nvPr>
        </p:nvSpPr>
        <p:spPr>
          <a:xfrm>
            <a:off x="749585" y="5042379"/>
            <a:ext cx="5983289" cy="4777251"/>
          </a:xfrm>
          <a:noFill/>
        </p:spPr>
        <p:txBody>
          <a:bodyPr lIns="99572" tIns="49787" rIns="99572" bIns="49787"/>
          <a:lstStyle/>
          <a:p>
            <a:endParaRPr lang="ja-JP" altLang="ja-JP" dirty="0"/>
          </a:p>
        </p:txBody>
      </p:sp>
    </p:spTree>
    <p:extLst>
      <p:ext uri="{BB962C8B-B14F-4D97-AF65-F5344CB8AC3E}">
        <p14:creationId xmlns:p14="http://schemas.microsoft.com/office/powerpoint/2010/main" val="9785362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095375" y="796925"/>
            <a:ext cx="5305425" cy="3979863"/>
          </a:xfrm>
          <a:ln/>
        </p:spPr>
      </p:sp>
      <p:sp>
        <p:nvSpPr>
          <p:cNvPr id="89091" name="Rectangle 3"/>
          <p:cNvSpPr>
            <a:spLocks noGrp="1" noChangeArrowheads="1"/>
          </p:cNvSpPr>
          <p:nvPr>
            <p:ph type="body" idx="1"/>
          </p:nvPr>
        </p:nvSpPr>
        <p:spPr>
          <a:xfrm>
            <a:off x="749585" y="5042379"/>
            <a:ext cx="5983289" cy="4777251"/>
          </a:xfrm>
          <a:noFill/>
        </p:spPr>
        <p:txBody>
          <a:bodyPr lIns="99572" tIns="49787" rIns="99572" bIns="49787"/>
          <a:lstStyle/>
          <a:p>
            <a:endParaRPr lang="ja-JP" altLang="ja-JP" dirty="0"/>
          </a:p>
        </p:txBody>
      </p:sp>
    </p:spTree>
    <p:extLst>
      <p:ext uri="{BB962C8B-B14F-4D97-AF65-F5344CB8AC3E}">
        <p14:creationId xmlns:p14="http://schemas.microsoft.com/office/powerpoint/2010/main" val="32714706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098550" y="796925"/>
            <a:ext cx="5305425" cy="3979863"/>
          </a:xfrm>
          <a:ln/>
        </p:spPr>
      </p:sp>
      <p:sp>
        <p:nvSpPr>
          <p:cNvPr id="101379" name="Rectangle 3"/>
          <p:cNvSpPr>
            <a:spLocks noGrp="1" noChangeArrowheads="1"/>
          </p:cNvSpPr>
          <p:nvPr>
            <p:ph type="body" idx="1"/>
          </p:nvPr>
        </p:nvSpPr>
        <p:spPr>
          <a:xfrm>
            <a:off x="749585" y="5042379"/>
            <a:ext cx="5983289" cy="4777251"/>
          </a:xfrm>
          <a:noFill/>
        </p:spPr>
        <p:txBody>
          <a:bodyPr lIns="99547" tIns="49776" rIns="99547" bIns="49776"/>
          <a:lstStyle/>
          <a:p>
            <a:endParaRPr lang="ja-JP" altLang="ja-JP" dirty="0"/>
          </a:p>
        </p:txBody>
      </p:sp>
    </p:spTree>
    <p:extLst>
      <p:ext uri="{BB962C8B-B14F-4D97-AF65-F5344CB8AC3E}">
        <p14:creationId xmlns:p14="http://schemas.microsoft.com/office/powerpoint/2010/main" val="11489854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en-US" altLang="ja-JP" dirty="0"/>
          </a:p>
        </p:txBody>
      </p:sp>
    </p:spTree>
    <p:extLst>
      <p:ext uri="{BB962C8B-B14F-4D97-AF65-F5344CB8AC3E}">
        <p14:creationId xmlns:p14="http://schemas.microsoft.com/office/powerpoint/2010/main" val="32541701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65</a:t>
            </a:fld>
            <a:endParaRPr lang="en-US" altLang="ja-JP"/>
          </a:p>
        </p:txBody>
      </p:sp>
    </p:spTree>
    <p:extLst>
      <p:ext uri="{BB962C8B-B14F-4D97-AF65-F5344CB8AC3E}">
        <p14:creationId xmlns:p14="http://schemas.microsoft.com/office/powerpoint/2010/main" val="11137492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66</a:t>
            </a:fld>
            <a:endParaRPr lang="en-US" altLang="ja-JP"/>
          </a:p>
        </p:txBody>
      </p:sp>
    </p:spTree>
    <p:extLst>
      <p:ext uri="{BB962C8B-B14F-4D97-AF65-F5344CB8AC3E}">
        <p14:creationId xmlns:p14="http://schemas.microsoft.com/office/powerpoint/2010/main" val="32879500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67</a:t>
            </a:fld>
            <a:endParaRPr lang="en-US" altLang="ja-JP"/>
          </a:p>
        </p:txBody>
      </p:sp>
    </p:spTree>
    <p:extLst>
      <p:ext uri="{BB962C8B-B14F-4D97-AF65-F5344CB8AC3E}">
        <p14:creationId xmlns:p14="http://schemas.microsoft.com/office/powerpoint/2010/main" val="22987983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xfrm>
            <a:off x="1003300" y="768350"/>
            <a:ext cx="5118100" cy="3838575"/>
          </a:xfrm>
          <a:ln/>
        </p:spPr>
      </p:sp>
      <p:sp>
        <p:nvSpPr>
          <p:cNvPr id="296963" name="Rectangle 3"/>
          <p:cNvSpPr>
            <a:spLocks noGrp="1" noChangeArrowheads="1"/>
          </p:cNvSpPr>
          <p:nvPr>
            <p:ph type="body" idx="1"/>
          </p:nvPr>
        </p:nvSpPr>
        <p:spPr>
          <a:xfrm>
            <a:off x="709431" y="4862882"/>
            <a:ext cx="5680444" cy="4602693"/>
          </a:xfrm>
          <a:noFill/>
        </p:spPr>
        <p:txBody>
          <a:bodyPr lIns="95361" tIns="47681" rIns="95361" bIns="47681"/>
          <a:lstStyle/>
          <a:p>
            <a:pPr eaLnBrk="1" hangingPunct="1"/>
            <a:endParaRPr lang="ja-JP" altLang="ja-JP" dirty="0"/>
          </a:p>
        </p:txBody>
      </p:sp>
    </p:spTree>
    <p:extLst>
      <p:ext uri="{BB962C8B-B14F-4D97-AF65-F5344CB8AC3E}">
        <p14:creationId xmlns:p14="http://schemas.microsoft.com/office/powerpoint/2010/main" val="4858227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pPr/>
              <a:t>69</a:t>
            </a:fld>
            <a:endParaRPr lang="en-US" altLang="ja-JP"/>
          </a:p>
        </p:txBody>
      </p:sp>
    </p:spTree>
    <p:extLst>
      <p:ext uri="{BB962C8B-B14F-4D97-AF65-F5344CB8AC3E}">
        <p14:creationId xmlns:p14="http://schemas.microsoft.com/office/powerpoint/2010/main" val="21861004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17287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2"/>
          <p:cNvSpPr>
            <a:spLocks noGrp="1" noRot="1" noChangeAspect="1" noChangeArrowheads="1" noTextEdit="1"/>
          </p:cNvSpPr>
          <p:nvPr>
            <p:ph type="sldImg"/>
          </p:nvPr>
        </p:nvSpPr>
        <p:spPr>
          <a:xfrm>
            <a:off x="1001713" y="768350"/>
            <a:ext cx="5118100" cy="3838575"/>
          </a:xfrm>
          <a:ln/>
        </p:spPr>
      </p:sp>
      <p:sp>
        <p:nvSpPr>
          <p:cNvPr id="206852" name="Rectangle 3"/>
          <p:cNvSpPr>
            <a:spLocks noGrp="1" noChangeArrowheads="1"/>
          </p:cNvSpPr>
          <p:nvPr>
            <p:ph type="body" idx="1"/>
          </p:nvPr>
        </p:nvSpPr>
        <p:spPr>
          <a:xfrm>
            <a:off x="945347" y="4861237"/>
            <a:ext cx="5238724" cy="4938633"/>
          </a:xfrm>
          <a:noFill/>
        </p:spPr>
        <p:txBody>
          <a:bodyPr lIns="95364" tIns="47682" rIns="95364" bIns="47682"/>
          <a:lstStyle/>
          <a:p>
            <a:pPr eaLnBrk="1" hangingPunct="1"/>
            <a:endParaRPr lang="ja-JP" altLang="en-US" dirty="0"/>
          </a:p>
        </p:txBody>
      </p:sp>
    </p:spTree>
    <p:extLst>
      <p:ext uri="{BB962C8B-B14F-4D97-AF65-F5344CB8AC3E}">
        <p14:creationId xmlns:p14="http://schemas.microsoft.com/office/powerpoint/2010/main" val="17825191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txBox="1">
            <a:spLocks noGrp="1" noChangeArrowheads="1"/>
          </p:cNvSpPr>
          <p:nvPr/>
        </p:nvSpPr>
        <p:spPr bwMode="auto">
          <a:xfrm>
            <a:off x="2" y="2"/>
            <a:ext cx="3242621" cy="53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81" tIns="49789" rIns="99581" bIns="49789"/>
          <a:lstStyle>
            <a:lvl1pPr defTabSz="947738" eaLnBrk="0" hangingPunct="0">
              <a:defRPr kumimoji="1" sz="3600">
                <a:solidFill>
                  <a:schemeClr val="tx1"/>
                </a:solidFill>
                <a:latin typeface="Arial" pitchFamily="34" charset="0"/>
                <a:ea typeface="ＭＳ Ｐゴシック" pitchFamily="50" charset="-128"/>
              </a:defRPr>
            </a:lvl1pPr>
            <a:lvl2pPr marL="742950" indent="-285750" defTabSz="947738" eaLnBrk="0" hangingPunct="0">
              <a:defRPr kumimoji="1" sz="3600">
                <a:solidFill>
                  <a:schemeClr val="tx1"/>
                </a:solidFill>
                <a:latin typeface="Arial" pitchFamily="34" charset="0"/>
                <a:ea typeface="ＭＳ Ｐゴシック" pitchFamily="50" charset="-128"/>
              </a:defRPr>
            </a:lvl2pPr>
            <a:lvl3pPr marL="1143000" indent="-228600" defTabSz="947738" eaLnBrk="0" hangingPunct="0">
              <a:defRPr kumimoji="1" sz="3600">
                <a:solidFill>
                  <a:schemeClr val="tx1"/>
                </a:solidFill>
                <a:latin typeface="Arial" pitchFamily="34" charset="0"/>
                <a:ea typeface="ＭＳ Ｐゴシック" pitchFamily="50" charset="-128"/>
              </a:defRPr>
            </a:lvl3pPr>
            <a:lvl4pPr marL="1600200" indent="-228600" defTabSz="947738" eaLnBrk="0" hangingPunct="0">
              <a:defRPr kumimoji="1" sz="3600">
                <a:solidFill>
                  <a:schemeClr val="tx1"/>
                </a:solidFill>
                <a:latin typeface="Arial" pitchFamily="34" charset="0"/>
                <a:ea typeface="ＭＳ Ｐゴシック" pitchFamily="50" charset="-128"/>
              </a:defRPr>
            </a:lvl4pPr>
            <a:lvl5pPr marL="2057400" indent="-228600" defTabSz="947738" eaLnBrk="0" hangingPunct="0">
              <a:defRPr kumimoji="1" sz="3600">
                <a:solidFill>
                  <a:schemeClr val="tx1"/>
                </a:solidFill>
                <a:latin typeface="Arial" pitchFamily="34" charset="0"/>
                <a:ea typeface="ＭＳ Ｐゴシック" pitchFamily="50" charset="-128"/>
              </a:defRPr>
            </a:lvl5pPr>
            <a:lvl6pPr marL="25146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en-US" altLang="ja-JP" sz="1400"/>
              <a:t>【診断】</a:t>
            </a:r>
          </a:p>
        </p:txBody>
      </p:sp>
      <p:sp>
        <p:nvSpPr>
          <p:cNvPr id="97283" name="Rectangle 7"/>
          <p:cNvSpPr txBox="1">
            <a:spLocks noGrp="1" noChangeArrowheads="1"/>
          </p:cNvSpPr>
          <p:nvPr/>
        </p:nvSpPr>
        <p:spPr bwMode="auto">
          <a:xfrm>
            <a:off x="4236491" y="10083111"/>
            <a:ext cx="3244295" cy="53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81" tIns="49789" rIns="99581" bIns="49789" anchor="b"/>
          <a:lstStyle>
            <a:lvl1pPr defTabSz="947738" eaLnBrk="0" hangingPunct="0">
              <a:defRPr kumimoji="1" sz="3600">
                <a:solidFill>
                  <a:schemeClr val="tx1"/>
                </a:solidFill>
                <a:latin typeface="Arial" pitchFamily="34" charset="0"/>
                <a:ea typeface="ＭＳ Ｐゴシック" pitchFamily="50" charset="-128"/>
              </a:defRPr>
            </a:lvl1pPr>
            <a:lvl2pPr marL="742950" indent="-285750" defTabSz="947738" eaLnBrk="0" hangingPunct="0">
              <a:defRPr kumimoji="1" sz="3600">
                <a:solidFill>
                  <a:schemeClr val="tx1"/>
                </a:solidFill>
                <a:latin typeface="Arial" pitchFamily="34" charset="0"/>
                <a:ea typeface="ＭＳ Ｐゴシック" pitchFamily="50" charset="-128"/>
              </a:defRPr>
            </a:lvl2pPr>
            <a:lvl3pPr marL="1143000" indent="-228600" defTabSz="947738" eaLnBrk="0" hangingPunct="0">
              <a:defRPr kumimoji="1" sz="3600">
                <a:solidFill>
                  <a:schemeClr val="tx1"/>
                </a:solidFill>
                <a:latin typeface="Arial" pitchFamily="34" charset="0"/>
                <a:ea typeface="ＭＳ Ｐゴシック" pitchFamily="50" charset="-128"/>
              </a:defRPr>
            </a:lvl3pPr>
            <a:lvl4pPr marL="1600200" indent="-228600" defTabSz="947738" eaLnBrk="0" hangingPunct="0">
              <a:defRPr kumimoji="1" sz="3600">
                <a:solidFill>
                  <a:schemeClr val="tx1"/>
                </a:solidFill>
                <a:latin typeface="Arial" pitchFamily="34" charset="0"/>
                <a:ea typeface="ＭＳ Ｐゴシック" pitchFamily="50" charset="-128"/>
              </a:defRPr>
            </a:lvl4pPr>
            <a:lvl5pPr marL="2057400" indent="-228600" defTabSz="947738" eaLnBrk="0" hangingPunct="0">
              <a:defRPr kumimoji="1" sz="3600">
                <a:solidFill>
                  <a:schemeClr val="tx1"/>
                </a:solidFill>
                <a:latin typeface="Arial" pitchFamily="34" charset="0"/>
                <a:ea typeface="ＭＳ Ｐゴシック" pitchFamily="50" charset="-128"/>
              </a:defRPr>
            </a:lvl5pPr>
            <a:lvl6pPr marL="25146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4773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D3544638-58F4-41EF-9DDC-6D0EF9FDDEA7}" type="slidenum">
              <a:rPr lang="en-US" altLang="ja-JP" sz="1400"/>
              <a:pPr algn="r" eaLnBrk="1" hangingPunct="1"/>
              <a:t>71</a:t>
            </a:fld>
            <a:endParaRPr lang="en-US" altLang="ja-JP" sz="1400"/>
          </a:p>
        </p:txBody>
      </p:sp>
      <p:sp>
        <p:nvSpPr>
          <p:cNvPr id="97284" name="Rectangle 2"/>
          <p:cNvSpPr>
            <a:spLocks noGrp="1" noRot="1" noChangeAspect="1" noChangeArrowheads="1" noTextEdit="1"/>
          </p:cNvSpPr>
          <p:nvPr>
            <p:ph type="sldImg"/>
          </p:nvPr>
        </p:nvSpPr>
        <p:spPr>
          <a:xfrm>
            <a:off x="1087438" y="796925"/>
            <a:ext cx="5308600" cy="3981450"/>
          </a:xfrm>
          <a:ln/>
        </p:spPr>
      </p:sp>
      <p:sp>
        <p:nvSpPr>
          <p:cNvPr id="97285" name="Rectangle 3"/>
          <p:cNvSpPr>
            <a:spLocks noGrp="1" noChangeArrowheads="1"/>
          </p:cNvSpPr>
          <p:nvPr>
            <p:ph type="body" idx="1"/>
          </p:nvPr>
        </p:nvSpPr>
        <p:spPr>
          <a:xfrm>
            <a:off x="747913" y="5044027"/>
            <a:ext cx="5986635" cy="4775604"/>
          </a:xfrm>
          <a:noFill/>
        </p:spPr>
        <p:txBody>
          <a:bodyPr lIns="99581" rIns="99581"/>
          <a:lstStyle/>
          <a:p>
            <a:endParaRPr lang="ja-JP" altLang="ja-JP" dirty="0"/>
          </a:p>
        </p:txBody>
      </p:sp>
    </p:spTree>
    <p:extLst>
      <p:ext uri="{BB962C8B-B14F-4D97-AF65-F5344CB8AC3E}">
        <p14:creationId xmlns:p14="http://schemas.microsoft.com/office/powerpoint/2010/main" val="3468793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Rectangle 2"/>
          <p:cNvSpPr>
            <a:spLocks noGrp="1" noRot="1" noChangeAspect="1" noChangeArrowheads="1" noTextEdit="1"/>
          </p:cNvSpPr>
          <p:nvPr>
            <p:ph type="sldImg"/>
          </p:nvPr>
        </p:nvSpPr>
        <p:spPr>
          <a:xfrm>
            <a:off x="1003300" y="768350"/>
            <a:ext cx="5118100" cy="3838575"/>
          </a:xfrm>
          <a:ln/>
        </p:spPr>
      </p:sp>
      <p:sp>
        <p:nvSpPr>
          <p:cNvPr id="290821" name="Rectangle 3"/>
          <p:cNvSpPr>
            <a:spLocks noGrp="1" noChangeArrowheads="1"/>
          </p:cNvSpPr>
          <p:nvPr>
            <p:ph type="body" idx="1"/>
          </p:nvPr>
        </p:nvSpPr>
        <p:spPr>
          <a:xfrm>
            <a:off x="709431" y="4862882"/>
            <a:ext cx="5680444" cy="4602693"/>
          </a:xfrm>
          <a:noFill/>
        </p:spPr>
        <p:txBody>
          <a:bodyPr lIns="95361" tIns="47681" rIns="95361" bIns="47681"/>
          <a:lstStyle/>
          <a:p>
            <a:pPr eaLnBrk="1" hangingPunct="1"/>
            <a:endParaRPr lang="ja-JP" altLang="ja-JP" dirty="0"/>
          </a:p>
        </p:txBody>
      </p:sp>
    </p:spTree>
    <p:extLst>
      <p:ext uri="{BB962C8B-B14F-4D97-AF65-F5344CB8AC3E}">
        <p14:creationId xmlns:p14="http://schemas.microsoft.com/office/powerpoint/2010/main" val="12593909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a:xfrm>
            <a:off x="1092200" y="796925"/>
            <a:ext cx="5303838" cy="3978275"/>
          </a:xfrm>
          <a:ln/>
        </p:spPr>
      </p:sp>
      <p:sp>
        <p:nvSpPr>
          <p:cNvPr id="112643" name="ノート プレースホルダ 2"/>
          <p:cNvSpPr>
            <a:spLocks noGrp="1"/>
          </p:cNvSpPr>
          <p:nvPr>
            <p:ph type="body" idx="1"/>
          </p:nvPr>
        </p:nvSpPr>
        <p:spPr>
          <a:xfrm>
            <a:off x="749585" y="5042379"/>
            <a:ext cx="5983289" cy="4777251"/>
          </a:xfrm>
          <a:noFill/>
        </p:spPr>
        <p:txBody>
          <a:bodyPr lIns="98783" tIns="49391" rIns="98783" bIns="49391"/>
          <a:lstStyle/>
          <a:p>
            <a:pPr eaLnBrk="1" hangingPunct="1">
              <a:spcBef>
                <a:spcPct val="0"/>
              </a:spcBef>
            </a:pPr>
            <a:endParaRPr lang="ja-JP" altLang="en-US"/>
          </a:p>
        </p:txBody>
      </p:sp>
      <p:sp>
        <p:nvSpPr>
          <p:cNvPr id="112644" name="スライド番号プレースホルダ 3"/>
          <p:cNvSpPr txBox="1">
            <a:spLocks noGrp="1"/>
          </p:cNvSpPr>
          <p:nvPr/>
        </p:nvSpPr>
        <p:spPr bwMode="auto">
          <a:xfrm>
            <a:off x="4238166" y="10083111"/>
            <a:ext cx="3242621" cy="53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783" tIns="49391" rIns="98783" bIns="49391" anchor="b"/>
          <a:lstStyle>
            <a:lvl1pPr defTabSz="979488" eaLnBrk="0" hangingPunct="0">
              <a:defRPr kumimoji="1" sz="3600">
                <a:solidFill>
                  <a:schemeClr val="tx1"/>
                </a:solidFill>
                <a:latin typeface="Arial" pitchFamily="34" charset="0"/>
                <a:ea typeface="ＭＳ Ｐゴシック" pitchFamily="50" charset="-128"/>
              </a:defRPr>
            </a:lvl1pPr>
            <a:lvl2pPr marL="742950" indent="-285750" defTabSz="979488" eaLnBrk="0" hangingPunct="0">
              <a:defRPr kumimoji="1" sz="3600">
                <a:solidFill>
                  <a:schemeClr val="tx1"/>
                </a:solidFill>
                <a:latin typeface="Arial" pitchFamily="34" charset="0"/>
                <a:ea typeface="ＭＳ Ｐゴシック" pitchFamily="50" charset="-128"/>
              </a:defRPr>
            </a:lvl2pPr>
            <a:lvl3pPr marL="1143000" indent="-228600" defTabSz="979488" eaLnBrk="0" hangingPunct="0">
              <a:defRPr kumimoji="1" sz="3600">
                <a:solidFill>
                  <a:schemeClr val="tx1"/>
                </a:solidFill>
                <a:latin typeface="Arial" pitchFamily="34" charset="0"/>
                <a:ea typeface="ＭＳ Ｐゴシック" pitchFamily="50" charset="-128"/>
              </a:defRPr>
            </a:lvl3pPr>
            <a:lvl4pPr marL="1600200" indent="-228600" defTabSz="979488" eaLnBrk="0" hangingPunct="0">
              <a:defRPr kumimoji="1" sz="3600">
                <a:solidFill>
                  <a:schemeClr val="tx1"/>
                </a:solidFill>
                <a:latin typeface="Arial" pitchFamily="34" charset="0"/>
                <a:ea typeface="ＭＳ Ｐゴシック" pitchFamily="50" charset="-128"/>
              </a:defRPr>
            </a:lvl4pPr>
            <a:lvl5pPr marL="2057400" indent="-228600" defTabSz="979488" eaLnBrk="0" hangingPunct="0">
              <a:defRPr kumimoji="1" sz="3600">
                <a:solidFill>
                  <a:schemeClr val="tx1"/>
                </a:solidFill>
                <a:latin typeface="Arial" pitchFamily="34" charset="0"/>
                <a:ea typeface="ＭＳ Ｐゴシック" pitchFamily="50" charset="-128"/>
              </a:defRPr>
            </a:lvl5pPr>
            <a:lvl6pPr marL="2514600" indent="-228600" defTabSz="9794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794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794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794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563E77F3-F5CD-41C1-B6D2-CDBEEA1E9A7E}" type="slidenum">
              <a:rPr lang="ja-JP" altLang="en-US" sz="1400">
                <a:latin typeface="Calibri" pitchFamily="34" charset="0"/>
              </a:rPr>
              <a:pPr algn="r" eaLnBrk="1" hangingPunct="1"/>
              <a:t>73</a:t>
            </a:fld>
            <a:endParaRPr lang="en-US" altLang="ja-JP" sz="1400">
              <a:latin typeface="Calibri" pitchFamily="34" charset="0"/>
            </a:endParaRPr>
          </a:p>
        </p:txBody>
      </p:sp>
    </p:spTree>
    <p:extLst>
      <p:ext uri="{BB962C8B-B14F-4D97-AF65-F5344CB8AC3E}">
        <p14:creationId xmlns:p14="http://schemas.microsoft.com/office/powerpoint/2010/main" val="20324410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 1"/>
          <p:cNvSpPr>
            <a:spLocks noGrp="1" noRot="1" noChangeAspect="1" noTextEdit="1"/>
          </p:cNvSpPr>
          <p:nvPr>
            <p:ph type="sldImg"/>
          </p:nvPr>
        </p:nvSpPr>
        <p:spPr>
          <a:xfrm>
            <a:off x="1092200" y="796925"/>
            <a:ext cx="5303838" cy="3978275"/>
          </a:xfrm>
          <a:ln/>
        </p:spPr>
      </p:sp>
      <p:sp>
        <p:nvSpPr>
          <p:cNvPr id="117763" name="ノート プレースホルダ 2"/>
          <p:cNvSpPr>
            <a:spLocks noGrp="1"/>
          </p:cNvSpPr>
          <p:nvPr>
            <p:ph type="body" idx="1"/>
          </p:nvPr>
        </p:nvSpPr>
        <p:spPr>
          <a:xfrm>
            <a:off x="749585" y="5042379"/>
            <a:ext cx="5983289" cy="4777251"/>
          </a:xfrm>
          <a:noFill/>
        </p:spPr>
        <p:txBody>
          <a:bodyPr lIns="98760" tIns="49379" rIns="98760" bIns="49379"/>
          <a:lstStyle/>
          <a:p>
            <a:pPr eaLnBrk="1" hangingPunct="1">
              <a:spcBef>
                <a:spcPct val="0"/>
              </a:spcBef>
            </a:pPr>
            <a:endParaRPr lang="ja-JP" altLang="en-US" dirty="0"/>
          </a:p>
        </p:txBody>
      </p:sp>
      <p:sp>
        <p:nvSpPr>
          <p:cNvPr id="117764" name="スライド番号プレースホルダ 3"/>
          <p:cNvSpPr txBox="1">
            <a:spLocks noGrp="1"/>
          </p:cNvSpPr>
          <p:nvPr/>
        </p:nvSpPr>
        <p:spPr bwMode="auto">
          <a:xfrm>
            <a:off x="4238166" y="10083111"/>
            <a:ext cx="3242621" cy="53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760" tIns="49379" rIns="98760" bIns="49379" anchor="b"/>
          <a:lstStyle>
            <a:lvl1pPr defTabSz="946150" eaLnBrk="0" hangingPunct="0">
              <a:defRPr kumimoji="1" sz="3600">
                <a:solidFill>
                  <a:schemeClr val="tx1"/>
                </a:solidFill>
                <a:latin typeface="Arial" pitchFamily="34" charset="0"/>
                <a:ea typeface="ＭＳ Ｐゴシック" pitchFamily="50" charset="-128"/>
              </a:defRPr>
            </a:lvl1pPr>
            <a:lvl2pPr marL="742950" indent="-285750" defTabSz="946150" eaLnBrk="0" hangingPunct="0">
              <a:defRPr kumimoji="1" sz="3600">
                <a:solidFill>
                  <a:schemeClr val="tx1"/>
                </a:solidFill>
                <a:latin typeface="Arial" pitchFamily="34" charset="0"/>
                <a:ea typeface="ＭＳ Ｐゴシック" pitchFamily="50" charset="-128"/>
              </a:defRPr>
            </a:lvl2pPr>
            <a:lvl3pPr marL="1143000" indent="-228600" defTabSz="946150" eaLnBrk="0" hangingPunct="0">
              <a:defRPr kumimoji="1" sz="3600">
                <a:solidFill>
                  <a:schemeClr val="tx1"/>
                </a:solidFill>
                <a:latin typeface="Arial" pitchFamily="34" charset="0"/>
                <a:ea typeface="ＭＳ Ｐゴシック" pitchFamily="50" charset="-128"/>
              </a:defRPr>
            </a:lvl3pPr>
            <a:lvl4pPr marL="1600200" indent="-228600" defTabSz="946150" eaLnBrk="0" hangingPunct="0">
              <a:defRPr kumimoji="1" sz="3600">
                <a:solidFill>
                  <a:schemeClr val="tx1"/>
                </a:solidFill>
                <a:latin typeface="Arial" pitchFamily="34" charset="0"/>
                <a:ea typeface="ＭＳ Ｐゴシック" pitchFamily="50" charset="-128"/>
              </a:defRPr>
            </a:lvl4pPr>
            <a:lvl5pPr marL="2057400" indent="-228600" defTabSz="946150" eaLnBrk="0" hangingPunct="0">
              <a:defRPr kumimoji="1" sz="3600">
                <a:solidFill>
                  <a:schemeClr val="tx1"/>
                </a:solidFill>
                <a:latin typeface="Arial" pitchFamily="34" charset="0"/>
                <a:ea typeface="ＭＳ Ｐゴシック" pitchFamily="50" charset="-128"/>
              </a:defRPr>
            </a:lvl5pPr>
            <a:lvl6pPr marL="2514600" indent="-228600" defTabSz="94615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4615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4615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4615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54FEBF63-6B91-4A5D-9FDA-EAF22AC694BE}" type="slidenum">
              <a:rPr lang="ja-JP" altLang="en-US" sz="1400">
                <a:latin typeface="Calibri" pitchFamily="34" charset="0"/>
              </a:rPr>
              <a:pPr algn="r" eaLnBrk="1" hangingPunct="1"/>
              <a:t>74</a:t>
            </a:fld>
            <a:endParaRPr lang="en-US" altLang="ja-JP" sz="1400">
              <a:latin typeface="Calibri" pitchFamily="34" charset="0"/>
            </a:endParaRPr>
          </a:p>
        </p:txBody>
      </p:sp>
    </p:spTree>
    <p:extLst>
      <p:ext uri="{BB962C8B-B14F-4D97-AF65-F5344CB8AC3E}">
        <p14:creationId xmlns:p14="http://schemas.microsoft.com/office/powerpoint/2010/main" val="27548963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p:cNvSpPr>
            <a:spLocks noGrp="1" noRot="1" noChangeAspect="1" noTextEdit="1"/>
          </p:cNvSpPr>
          <p:nvPr>
            <p:ph type="sldImg"/>
          </p:nvPr>
        </p:nvSpPr>
        <p:spPr>
          <a:xfrm>
            <a:off x="1092200" y="796925"/>
            <a:ext cx="5303838" cy="3978275"/>
          </a:xfrm>
          <a:ln/>
        </p:spPr>
      </p:sp>
      <p:sp>
        <p:nvSpPr>
          <p:cNvPr id="113667" name="ノート プレースホルダ 2"/>
          <p:cNvSpPr>
            <a:spLocks noGrp="1"/>
          </p:cNvSpPr>
          <p:nvPr>
            <p:ph type="body" idx="1"/>
          </p:nvPr>
        </p:nvSpPr>
        <p:spPr>
          <a:xfrm>
            <a:off x="749585" y="5042379"/>
            <a:ext cx="5983289" cy="4777251"/>
          </a:xfrm>
          <a:noFill/>
        </p:spPr>
        <p:txBody>
          <a:bodyPr lIns="98783" tIns="49391" rIns="98783" bIns="49391"/>
          <a:lstStyle/>
          <a:p>
            <a:pPr eaLnBrk="1" hangingPunct="1">
              <a:spcBef>
                <a:spcPct val="0"/>
              </a:spcBef>
            </a:pPr>
            <a:endParaRPr lang="ja-JP" altLang="en-US"/>
          </a:p>
        </p:txBody>
      </p:sp>
      <p:sp>
        <p:nvSpPr>
          <p:cNvPr id="113668" name="スライド番号プレースホルダ 3"/>
          <p:cNvSpPr txBox="1">
            <a:spLocks noGrp="1"/>
          </p:cNvSpPr>
          <p:nvPr/>
        </p:nvSpPr>
        <p:spPr bwMode="auto">
          <a:xfrm>
            <a:off x="4238166" y="10083111"/>
            <a:ext cx="3242621" cy="53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783" tIns="49391" rIns="98783" bIns="49391" anchor="b"/>
          <a:lstStyle>
            <a:lvl1pPr defTabSz="979488" eaLnBrk="0" hangingPunct="0">
              <a:defRPr kumimoji="1" sz="3600">
                <a:solidFill>
                  <a:schemeClr val="tx1"/>
                </a:solidFill>
                <a:latin typeface="Arial" pitchFamily="34" charset="0"/>
                <a:ea typeface="ＭＳ Ｐゴシック" pitchFamily="50" charset="-128"/>
              </a:defRPr>
            </a:lvl1pPr>
            <a:lvl2pPr marL="742950" indent="-285750" defTabSz="979488" eaLnBrk="0" hangingPunct="0">
              <a:defRPr kumimoji="1" sz="3600">
                <a:solidFill>
                  <a:schemeClr val="tx1"/>
                </a:solidFill>
                <a:latin typeface="Arial" pitchFamily="34" charset="0"/>
                <a:ea typeface="ＭＳ Ｐゴシック" pitchFamily="50" charset="-128"/>
              </a:defRPr>
            </a:lvl2pPr>
            <a:lvl3pPr marL="1143000" indent="-228600" defTabSz="979488" eaLnBrk="0" hangingPunct="0">
              <a:defRPr kumimoji="1" sz="3600">
                <a:solidFill>
                  <a:schemeClr val="tx1"/>
                </a:solidFill>
                <a:latin typeface="Arial" pitchFamily="34" charset="0"/>
                <a:ea typeface="ＭＳ Ｐゴシック" pitchFamily="50" charset="-128"/>
              </a:defRPr>
            </a:lvl3pPr>
            <a:lvl4pPr marL="1600200" indent="-228600" defTabSz="979488" eaLnBrk="0" hangingPunct="0">
              <a:defRPr kumimoji="1" sz="3600">
                <a:solidFill>
                  <a:schemeClr val="tx1"/>
                </a:solidFill>
                <a:latin typeface="Arial" pitchFamily="34" charset="0"/>
                <a:ea typeface="ＭＳ Ｐゴシック" pitchFamily="50" charset="-128"/>
              </a:defRPr>
            </a:lvl4pPr>
            <a:lvl5pPr marL="2057400" indent="-228600" defTabSz="979488" eaLnBrk="0" hangingPunct="0">
              <a:defRPr kumimoji="1" sz="3600">
                <a:solidFill>
                  <a:schemeClr val="tx1"/>
                </a:solidFill>
                <a:latin typeface="Arial" pitchFamily="34" charset="0"/>
                <a:ea typeface="ＭＳ Ｐゴシック" pitchFamily="50" charset="-128"/>
              </a:defRPr>
            </a:lvl5pPr>
            <a:lvl6pPr marL="2514600" indent="-228600" defTabSz="979488"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979488"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979488"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979488"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fld id="{C14313C2-40CC-4B18-9F6E-2996C8675A93}" type="slidenum">
              <a:rPr lang="ja-JP" altLang="en-US" sz="1400">
                <a:latin typeface="Calibri" pitchFamily="34" charset="0"/>
              </a:rPr>
              <a:pPr algn="r" eaLnBrk="1" hangingPunct="1"/>
              <a:t>75</a:t>
            </a:fld>
            <a:endParaRPr lang="en-US" altLang="ja-JP" sz="1400">
              <a:latin typeface="Calibri" pitchFamily="34" charset="0"/>
            </a:endParaRPr>
          </a:p>
        </p:txBody>
      </p:sp>
    </p:spTree>
    <p:extLst>
      <p:ext uri="{BB962C8B-B14F-4D97-AF65-F5344CB8AC3E}">
        <p14:creationId xmlns:p14="http://schemas.microsoft.com/office/powerpoint/2010/main" val="4404998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lIns="99576" rIns="99576"/>
          <a:lstStyle/>
          <a:p>
            <a:pPr eaLnBrk="1" hangingPunct="1"/>
            <a:endParaRPr lang="ja-JP" altLang="ja-JP"/>
          </a:p>
        </p:txBody>
      </p:sp>
    </p:spTree>
    <p:extLst>
      <p:ext uri="{BB962C8B-B14F-4D97-AF65-F5344CB8AC3E}">
        <p14:creationId xmlns:p14="http://schemas.microsoft.com/office/powerpoint/2010/main" val="37829238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xfrm>
            <a:off x="998538" y="766763"/>
            <a:ext cx="5119687" cy="3840162"/>
          </a:xfrm>
          <a:ln/>
        </p:spPr>
      </p:sp>
      <p:sp>
        <p:nvSpPr>
          <p:cNvPr id="299011" name="Rectangle 3"/>
          <p:cNvSpPr>
            <a:spLocks noGrp="1" noChangeArrowheads="1"/>
          </p:cNvSpPr>
          <p:nvPr>
            <p:ph type="body" idx="1"/>
          </p:nvPr>
        </p:nvSpPr>
        <p:spPr>
          <a:xfrm>
            <a:off x="709431" y="4861235"/>
            <a:ext cx="5680444" cy="4605988"/>
          </a:xfrm>
          <a:noFill/>
        </p:spPr>
        <p:txBody>
          <a:bodyPr lIns="95383" tIns="47692" rIns="95383" bIns="47692"/>
          <a:lstStyle/>
          <a:p>
            <a:pPr eaLnBrk="1" hangingPunct="1"/>
            <a:endParaRPr lang="ja-JP" altLang="ja-JP"/>
          </a:p>
        </p:txBody>
      </p:sp>
    </p:spTree>
    <p:extLst>
      <p:ext uri="{BB962C8B-B14F-4D97-AF65-F5344CB8AC3E}">
        <p14:creationId xmlns:p14="http://schemas.microsoft.com/office/powerpoint/2010/main" val="1611221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656766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998538" y="766763"/>
            <a:ext cx="5119687" cy="3840162"/>
          </a:xfrm>
          <a:ln/>
        </p:spPr>
      </p:sp>
      <p:sp>
        <p:nvSpPr>
          <p:cNvPr id="302083" name="Rectangle 3"/>
          <p:cNvSpPr>
            <a:spLocks noGrp="1" noChangeArrowheads="1"/>
          </p:cNvSpPr>
          <p:nvPr>
            <p:ph type="body" idx="1"/>
          </p:nvPr>
        </p:nvSpPr>
        <p:spPr>
          <a:xfrm>
            <a:off x="709431" y="4862883"/>
            <a:ext cx="5680444" cy="4604341"/>
          </a:xfrm>
          <a:noFill/>
        </p:spPr>
        <p:txBody>
          <a:bodyPr lIns="95383" tIns="47692" rIns="95383" bIns="47692"/>
          <a:lstStyle/>
          <a:p>
            <a:pPr eaLnBrk="1" hangingPunct="1"/>
            <a:endParaRPr lang="ja-JP" altLang="ja-JP" dirty="0"/>
          </a:p>
        </p:txBody>
      </p:sp>
    </p:spTree>
    <p:extLst>
      <p:ext uri="{BB962C8B-B14F-4D97-AF65-F5344CB8AC3E}">
        <p14:creationId xmlns:p14="http://schemas.microsoft.com/office/powerpoint/2010/main" val="9368984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998538" y="766763"/>
            <a:ext cx="5119687" cy="3840162"/>
          </a:xfrm>
          <a:ln/>
        </p:spPr>
      </p:sp>
      <p:sp>
        <p:nvSpPr>
          <p:cNvPr id="304131" name="Rectangle 3"/>
          <p:cNvSpPr>
            <a:spLocks noGrp="1" noChangeArrowheads="1"/>
          </p:cNvSpPr>
          <p:nvPr>
            <p:ph type="body" idx="1"/>
          </p:nvPr>
        </p:nvSpPr>
        <p:spPr>
          <a:xfrm>
            <a:off x="709431" y="4862883"/>
            <a:ext cx="5680444" cy="4604341"/>
          </a:xfrm>
          <a:noFill/>
        </p:spPr>
        <p:txBody>
          <a:bodyPr lIns="95367" tIns="47684" rIns="95367" bIns="47684"/>
          <a:lstStyle/>
          <a:p>
            <a:pPr eaLnBrk="1" hangingPunct="1"/>
            <a:endParaRPr lang="ja-JP" altLang="ja-JP" dirty="0"/>
          </a:p>
        </p:txBody>
      </p:sp>
    </p:spTree>
    <p:extLst>
      <p:ext uri="{BB962C8B-B14F-4D97-AF65-F5344CB8AC3E}">
        <p14:creationId xmlns:p14="http://schemas.microsoft.com/office/powerpoint/2010/main" val="370071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950115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998538" y="766763"/>
            <a:ext cx="5119687" cy="3840162"/>
          </a:xfrm>
          <a:ln/>
        </p:spPr>
      </p:sp>
      <p:sp>
        <p:nvSpPr>
          <p:cNvPr id="309251" name="Rectangle 3"/>
          <p:cNvSpPr>
            <a:spLocks noGrp="1" noChangeArrowheads="1"/>
          </p:cNvSpPr>
          <p:nvPr>
            <p:ph type="body" idx="1"/>
          </p:nvPr>
        </p:nvSpPr>
        <p:spPr>
          <a:xfrm>
            <a:off x="945350" y="4885874"/>
            <a:ext cx="5208606" cy="4605988"/>
          </a:xfrm>
          <a:noFill/>
        </p:spPr>
        <p:txBody>
          <a:bodyPr lIns="95383" tIns="47692" rIns="95383" bIns="47692"/>
          <a:lstStyle/>
          <a:p>
            <a:pPr eaLnBrk="1" hangingPunct="1"/>
            <a:endParaRPr lang="ja-JP" altLang="ja-JP" dirty="0"/>
          </a:p>
        </p:txBody>
      </p:sp>
    </p:spTree>
    <p:extLst>
      <p:ext uri="{BB962C8B-B14F-4D97-AF65-F5344CB8AC3E}">
        <p14:creationId xmlns:p14="http://schemas.microsoft.com/office/powerpoint/2010/main" val="35447680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998538" y="766763"/>
            <a:ext cx="5119687" cy="3840162"/>
          </a:xfrm>
          <a:ln/>
        </p:spPr>
      </p:sp>
      <p:sp>
        <p:nvSpPr>
          <p:cNvPr id="310275" name="Rectangle 3"/>
          <p:cNvSpPr>
            <a:spLocks noGrp="1" noChangeArrowheads="1"/>
          </p:cNvSpPr>
          <p:nvPr>
            <p:ph type="body" idx="1"/>
          </p:nvPr>
        </p:nvSpPr>
        <p:spPr>
          <a:xfrm>
            <a:off x="709431" y="4862883"/>
            <a:ext cx="5680444" cy="4604341"/>
          </a:xfrm>
          <a:noFill/>
        </p:spPr>
        <p:txBody>
          <a:bodyPr lIns="95367" tIns="47684" rIns="95367" bIns="47684"/>
          <a:lstStyle/>
          <a:p>
            <a:pPr eaLnBrk="1" hangingPunct="1"/>
            <a:endParaRPr lang="ja-JP" altLang="ja-JP" dirty="0"/>
          </a:p>
        </p:txBody>
      </p:sp>
    </p:spTree>
    <p:extLst>
      <p:ext uri="{BB962C8B-B14F-4D97-AF65-F5344CB8AC3E}">
        <p14:creationId xmlns:p14="http://schemas.microsoft.com/office/powerpoint/2010/main" val="2535750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998538" y="766763"/>
            <a:ext cx="5119687" cy="3840162"/>
          </a:xfrm>
          <a:ln/>
        </p:spPr>
      </p:sp>
      <p:sp>
        <p:nvSpPr>
          <p:cNvPr id="311299" name="Rectangle 3"/>
          <p:cNvSpPr>
            <a:spLocks noGrp="1" noChangeArrowheads="1"/>
          </p:cNvSpPr>
          <p:nvPr>
            <p:ph type="body" idx="1"/>
          </p:nvPr>
        </p:nvSpPr>
        <p:spPr>
          <a:xfrm>
            <a:off x="709431" y="4862883"/>
            <a:ext cx="5680444" cy="4604341"/>
          </a:xfrm>
          <a:noFill/>
        </p:spPr>
        <p:txBody>
          <a:bodyPr lIns="95352" tIns="47677" rIns="95352" bIns="47677"/>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16591762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5400"/>
          </a:xfrm>
        </p:spPr>
      </p:sp>
      <p:sp>
        <p:nvSpPr>
          <p:cNvPr id="3" name="ノート プレースホルダー 2"/>
          <p:cNvSpPr>
            <a:spLocks noGrp="1"/>
          </p:cNvSpPr>
          <p:nvPr>
            <p:ph type="body" idx="1"/>
          </p:nvPr>
        </p:nvSpPr>
        <p:spPr>
          <a:xfrm>
            <a:off x="320446" y="4861447"/>
            <a:ext cx="6458418" cy="5001286"/>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85</a:t>
            </a:fld>
            <a:endParaRPr lang="ja-JP" altLang="en-US">
              <a:solidFill>
                <a:prstClr val="black"/>
              </a:solidFill>
            </a:endParaRPr>
          </a:p>
        </p:txBody>
      </p:sp>
    </p:spTree>
    <p:extLst>
      <p:ext uri="{BB962C8B-B14F-4D97-AF65-F5344CB8AC3E}">
        <p14:creationId xmlns:p14="http://schemas.microsoft.com/office/powerpoint/2010/main" val="21193577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2"/>
          <p:cNvSpPr>
            <a:spLocks noGrp="1" noRot="1" noChangeAspect="1" noChangeArrowheads="1" noTextEdit="1"/>
          </p:cNvSpPr>
          <p:nvPr>
            <p:ph type="sldImg"/>
          </p:nvPr>
        </p:nvSpPr>
        <p:spPr>
          <a:xfrm>
            <a:off x="1014413" y="787400"/>
            <a:ext cx="5114925" cy="3836988"/>
          </a:xfrm>
          <a:ln/>
        </p:spPr>
      </p:sp>
      <p:sp>
        <p:nvSpPr>
          <p:cNvPr id="315396" name="Rectangle 3"/>
          <p:cNvSpPr>
            <a:spLocks noGrp="1" noChangeArrowheads="1"/>
          </p:cNvSpPr>
          <p:nvPr>
            <p:ph type="body" idx="1"/>
          </p:nvPr>
        </p:nvSpPr>
        <p:spPr>
          <a:xfrm>
            <a:off x="709431" y="4862884"/>
            <a:ext cx="5680444" cy="4602693"/>
          </a:xfrm>
          <a:noFill/>
        </p:spPr>
        <p:txBody>
          <a:bodyPr lIns="95364" tIns="47682" rIns="95364" bIns="47682"/>
          <a:lstStyle/>
          <a:p>
            <a:pPr eaLnBrk="1" hangingPunct="1"/>
            <a:endParaRPr lang="ja-JP" altLang="ja-JP" dirty="0"/>
          </a:p>
        </p:txBody>
      </p:sp>
    </p:spTree>
    <p:extLst>
      <p:ext uri="{BB962C8B-B14F-4D97-AF65-F5344CB8AC3E}">
        <p14:creationId xmlns:p14="http://schemas.microsoft.com/office/powerpoint/2010/main" val="26581849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xfrm>
            <a:off x="996950" y="766763"/>
            <a:ext cx="5121275" cy="3840162"/>
          </a:xfrm>
          <a:ln/>
        </p:spPr>
      </p:sp>
      <p:sp>
        <p:nvSpPr>
          <p:cNvPr id="330755" name="Rectangle 3"/>
          <p:cNvSpPr>
            <a:spLocks noGrp="1" noChangeArrowheads="1"/>
          </p:cNvSpPr>
          <p:nvPr>
            <p:ph type="body" idx="1"/>
          </p:nvPr>
        </p:nvSpPr>
        <p:spPr>
          <a:xfrm>
            <a:off x="947022" y="4861236"/>
            <a:ext cx="5205261" cy="4605988"/>
          </a:xfrm>
          <a:noFill/>
        </p:spPr>
        <p:txBody>
          <a:bodyPr lIns="95375" tIns="47688" rIns="95375" bIns="47688"/>
          <a:lstStyle/>
          <a:p>
            <a:pPr eaLnBrk="1" hangingPunct="1"/>
            <a:endParaRPr lang="ja-JP" altLang="ja-JP" dirty="0"/>
          </a:p>
        </p:txBody>
      </p:sp>
    </p:spTree>
    <p:extLst>
      <p:ext uri="{BB962C8B-B14F-4D97-AF65-F5344CB8AC3E}">
        <p14:creationId xmlns:p14="http://schemas.microsoft.com/office/powerpoint/2010/main" val="313040746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998538" y="766763"/>
            <a:ext cx="5119687" cy="3840162"/>
          </a:xfrm>
          <a:ln/>
        </p:spPr>
      </p:sp>
      <p:sp>
        <p:nvSpPr>
          <p:cNvPr id="158723" name="Rectangle 3"/>
          <p:cNvSpPr>
            <a:spLocks noGrp="1" noChangeArrowheads="1"/>
          </p:cNvSpPr>
          <p:nvPr>
            <p:ph type="body" idx="1"/>
          </p:nvPr>
        </p:nvSpPr>
        <p:spPr>
          <a:xfrm>
            <a:off x="944564" y="4860927"/>
            <a:ext cx="5210175" cy="4606925"/>
          </a:xfrm>
          <a:noFill/>
        </p:spPr>
        <p:txBody>
          <a:bodyPr lIns="95398" tIns="47701" rIns="95398" bIns="47701"/>
          <a:lstStyle/>
          <a:p>
            <a:pPr eaLnBrk="1" hangingPunct="1"/>
            <a:endParaRPr lang="ja-JP" altLang="ja-JP"/>
          </a:p>
        </p:txBody>
      </p:sp>
    </p:spTree>
    <p:extLst>
      <p:ext uri="{BB962C8B-B14F-4D97-AF65-F5344CB8AC3E}">
        <p14:creationId xmlns:p14="http://schemas.microsoft.com/office/powerpoint/2010/main" val="1701898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xfrm>
            <a:off x="1000125" y="766763"/>
            <a:ext cx="5116513" cy="3836987"/>
          </a:xfrm>
          <a:ln/>
        </p:spPr>
      </p:sp>
      <p:sp>
        <p:nvSpPr>
          <p:cNvPr id="317443" name="Rectangle 3"/>
          <p:cNvSpPr>
            <a:spLocks noGrp="1" noChangeArrowheads="1"/>
          </p:cNvSpPr>
          <p:nvPr>
            <p:ph type="body" idx="1"/>
          </p:nvPr>
        </p:nvSpPr>
        <p:spPr>
          <a:xfrm>
            <a:off x="945350" y="4861235"/>
            <a:ext cx="5208606" cy="4605988"/>
          </a:xfrm>
          <a:noFill/>
        </p:spPr>
        <p:txBody>
          <a:bodyPr lIns="95383" tIns="47692" rIns="95383" bIns="47692"/>
          <a:lstStyle/>
          <a:p>
            <a:pPr eaLnBrk="1" hangingPunct="1"/>
            <a:endParaRPr lang="ja-JP" altLang="ja-JP" dirty="0"/>
          </a:p>
        </p:txBody>
      </p:sp>
    </p:spTree>
    <p:extLst>
      <p:ext uri="{BB962C8B-B14F-4D97-AF65-F5344CB8AC3E}">
        <p14:creationId xmlns:p14="http://schemas.microsoft.com/office/powerpoint/2010/main" val="25971462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xfrm>
            <a:off x="998538" y="766763"/>
            <a:ext cx="5119687" cy="3840162"/>
          </a:xfrm>
          <a:ln/>
        </p:spPr>
      </p:sp>
      <p:sp>
        <p:nvSpPr>
          <p:cNvPr id="318467" name="Rectangle 3"/>
          <p:cNvSpPr>
            <a:spLocks noGrp="1" noChangeArrowheads="1"/>
          </p:cNvSpPr>
          <p:nvPr>
            <p:ph type="body" idx="1"/>
          </p:nvPr>
        </p:nvSpPr>
        <p:spPr>
          <a:xfrm>
            <a:off x="709431" y="4862883"/>
            <a:ext cx="5680444" cy="4604341"/>
          </a:xfrm>
          <a:noFill/>
        </p:spPr>
        <p:txBody>
          <a:bodyPr lIns="95383" tIns="47692" rIns="95383" bIns="47692"/>
          <a:lstStyle/>
          <a:p>
            <a:pPr algn="just">
              <a:lnSpc>
                <a:spcPts val="2087"/>
              </a:lnSpc>
              <a:spcAft>
                <a:spcPts val="0"/>
              </a:spcAft>
            </a:pPr>
            <a:endParaRPr lang="ja-JP" altLang="ja-JP" dirty="0"/>
          </a:p>
        </p:txBody>
      </p:sp>
    </p:spTree>
    <p:extLst>
      <p:ext uri="{BB962C8B-B14F-4D97-AF65-F5344CB8AC3E}">
        <p14:creationId xmlns:p14="http://schemas.microsoft.com/office/powerpoint/2010/main" val="15457970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スライド イメージ プレースホルダ 1"/>
          <p:cNvSpPr>
            <a:spLocks noGrp="1" noRot="1" noChangeAspect="1" noTextEdit="1"/>
          </p:cNvSpPr>
          <p:nvPr>
            <p:ph type="sldImg"/>
          </p:nvPr>
        </p:nvSpPr>
        <p:spPr>
          <a:xfrm>
            <a:off x="993775" y="768350"/>
            <a:ext cx="5114925" cy="3835400"/>
          </a:xfrm>
          <a:ln/>
        </p:spPr>
      </p:sp>
      <p:sp>
        <p:nvSpPr>
          <p:cNvPr id="319491" name="ノート プレースホルダ 2"/>
          <p:cNvSpPr>
            <a:spLocks noGrp="1"/>
          </p:cNvSpPr>
          <p:nvPr>
            <p:ph type="body" idx="1"/>
          </p:nvPr>
        </p:nvSpPr>
        <p:spPr>
          <a:xfrm>
            <a:off x="709431" y="4861235"/>
            <a:ext cx="5680444" cy="4605988"/>
          </a:xfrm>
          <a:noFill/>
        </p:spPr>
        <p:txBody>
          <a:bodyPr lIns="95383" tIns="47692" rIns="95383" bIns="47692"/>
          <a:lstStyle/>
          <a:p>
            <a:endParaRPr lang="en-US" altLang="ja-JP" dirty="0"/>
          </a:p>
        </p:txBody>
      </p:sp>
      <p:sp>
        <p:nvSpPr>
          <p:cNvPr id="319492" name="ヘッダー プレースホルダ 3"/>
          <p:cNvSpPr txBox="1">
            <a:spLocks noGrp="1"/>
          </p:cNvSpPr>
          <p:nvPr/>
        </p:nvSpPr>
        <p:spPr bwMode="auto">
          <a:xfrm>
            <a:off x="2" y="2"/>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83" tIns="47692" rIns="95383" bIns="47692"/>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endParaRPr lang="ja-JP" altLang="en-US" sz="1300"/>
          </a:p>
        </p:txBody>
      </p:sp>
    </p:spTree>
    <p:extLst>
      <p:ext uri="{BB962C8B-B14F-4D97-AF65-F5344CB8AC3E}">
        <p14:creationId xmlns:p14="http://schemas.microsoft.com/office/powerpoint/2010/main" val="3388663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1713" y="768350"/>
            <a:ext cx="5118100" cy="3838575"/>
          </a:xfrm>
          <a:ln/>
        </p:spPr>
      </p:sp>
      <p:sp>
        <p:nvSpPr>
          <p:cNvPr id="216069" name="Rectangle 3"/>
          <p:cNvSpPr>
            <a:spLocks noGrp="1" noChangeArrowheads="1"/>
          </p:cNvSpPr>
          <p:nvPr>
            <p:ph type="body" idx="1"/>
          </p:nvPr>
        </p:nvSpPr>
        <p:spPr>
          <a:noFill/>
        </p:spPr>
        <p:txBody>
          <a:bodyPr lIns="68415" tIns="34207" rIns="68415" bIns="34207"/>
          <a:lstStyle/>
          <a:p>
            <a:pPr eaLnBrk="1" hangingPunct="1"/>
            <a:endParaRPr lang="ja-JP" altLang="ja-JP" dirty="0"/>
          </a:p>
        </p:txBody>
      </p:sp>
    </p:spTree>
    <p:extLst>
      <p:ext uri="{BB962C8B-B14F-4D97-AF65-F5344CB8AC3E}">
        <p14:creationId xmlns:p14="http://schemas.microsoft.com/office/powerpoint/2010/main" val="3371806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xfrm>
            <a:off x="998538" y="766763"/>
            <a:ext cx="5119687" cy="3840162"/>
          </a:xfrm>
          <a:ln/>
        </p:spPr>
      </p:sp>
      <p:sp>
        <p:nvSpPr>
          <p:cNvPr id="320515" name="Rectangle 3"/>
          <p:cNvSpPr>
            <a:spLocks noGrp="1" noChangeArrowheads="1"/>
          </p:cNvSpPr>
          <p:nvPr>
            <p:ph type="body" idx="1"/>
          </p:nvPr>
        </p:nvSpPr>
        <p:spPr>
          <a:xfrm>
            <a:off x="947021" y="4861235"/>
            <a:ext cx="5205261" cy="4605988"/>
          </a:xfrm>
          <a:noFill/>
        </p:spPr>
        <p:txBody>
          <a:bodyPr lIns="95383" tIns="47692" rIns="95383" bIns="47692"/>
          <a:lstStyle/>
          <a:p>
            <a:pPr indent="159062" algn="just">
              <a:lnSpc>
                <a:spcPts val="2087"/>
              </a:lnSpc>
              <a:spcAft>
                <a:spcPts val="0"/>
              </a:spcAft>
            </a:pPr>
            <a:endParaRPr lang="ja-JP" altLang="ja-JP" dirty="0"/>
          </a:p>
        </p:txBody>
      </p:sp>
    </p:spTree>
    <p:extLst>
      <p:ext uri="{BB962C8B-B14F-4D97-AF65-F5344CB8AC3E}">
        <p14:creationId xmlns:p14="http://schemas.microsoft.com/office/powerpoint/2010/main" val="280842176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2"/>
          <p:cNvSpPr>
            <a:spLocks noGrp="1" noRot="1" noChangeAspect="1" noChangeArrowheads="1" noTextEdit="1"/>
          </p:cNvSpPr>
          <p:nvPr>
            <p:ph type="sldImg"/>
          </p:nvPr>
        </p:nvSpPr>
        <p:spPr>
          <a:xfrm>
            <a:off x="1001713" y="768350"/>
            <a:ext cx="5118100" cy="3838575"/>
          </a:xfrm>
          <a:ln/>
        </p:spPr>
      </p:sp>
      <p:sp>
        <p:nvSpPr>
          <p:cNvPr id="206852" name="Rectangle 3"/>
          <p:cNvSpPr>
            <a:spLocks noGrp="1" noChangeArrowheads="1"/>
          </p:cNvSpPr>
          <p:nvPr>
            <p:ph type="body" idx="1"/>
          </p:nvPr>
        </p:nvSpPr>
        <p:spPr>
          <a:xfrm>
            <a:off x="945347" y="4861237"/>
            <a:ext cx="5238724" cy="4938633"/>
          </a:xfrm>
          <a:noFill/>
        </p:spPr>
        <p:txBody>
          <a:bodyPr lIns="95364" tIns="47682" rIns="95364" bIns="47682"/>
          <a:lstStyle/>
          <a:p>
            <a:pPr eaLnBrk="1" hangingPunct="1"/>
            <a:endParaRPr lang="ja-JP" altLang="en-US" dirty="0"/>
          </a:p>
        </p:txBody>
      </p:sp>
    </p:spTree>
    <p:extLst>
      <p:ext uri="{BB962C8B-B14F-4D97-AF65-F5344CB8AC3E}">
        <p14:creationId xmlns:p14="http://schemas.microsoft.com/office/powerpoint/2010/main" val="42338269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998538" y="766763"/>
            <a:ext cx="5119687" cy="3840162"/>
          </a:xfrm>
          <a:ln/>
        </p:spPr>
      </p:sp>
      <p:sp>
        <p:nvSpPr>
          <p:cNvPr id="323587" name="Rectangle 3"/>
          <p:cNvSpPr>
            <a:spLocks noGrp="1" noChangeArrowheads="1"/>
          </p:cNvSpPr>
          <p:nvPr>
            <p:ph type="body" idx="1"/>
          </p:nvPr>
        </p:nvSpPr>
        <p:spPr>
          <a:xfrm>
            <a:off x="947021" y="4861235"/>
            <a:ext cx="5205261" cy="4605988"/>
          </a:xfrm>
          <a:noFill/>
        </p:spPr>
        <p:txBody>
          <a:bodyPr lIns="95367" tIns="47684" rIns="95367" bIns="47684"/>
          <a:lstStyle/>
          <a:p>
            <a:pPr indent="159062" algn="just" defTabSz="954363">
              <a:lnSpc>
                <a:spcPts val="2087"/>
              </a:lnSpc>
              <a:spcAft>
                <a:spcPts val="0"/>
              </a:spcAft>
            </a:pPr>
            <a:endParaRPr lang="ja-JP" altLang="ja-JP" dirty="0"/>
          </a:p>
        </p:txBody>
      </p:sp>
    </p:spTree>
    <p:extLst>
      <p:ext uri="{BB962C8B-B14F-4D97-AF65-F5344CB8AC3E}">
        <p14:creationId xmlns:p14="http://schemas.microsoft.com/office/powerpoint/2010/main" val="21459957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998538" y="766763"/>
            <a:ext cx="5119687" cy="3840162"/>
          </a:xfrm>
          <a:ln/>
        </p:spPr>
      </p:sp>
      <p:sp>
        <p:nvSpPr>
          <p:cNvPr id="325635" name="Rectangle 3"/>
          <p:cNvSpPr>
            <a:spLocks noGrp="1" noChangeArrowheads="1"/>
          </p:cNvSpPr>
          <p:nvPr>
            <p:ph type="body" idx="1"/>
          </p:nvPr>
        </p:nvSpPr>
        <p:spPr>
          <a:xfrm>
            <a:off x="709431" y="4861236"/>
            <a:ext cx="5680444" cy="5078607"/>
          </a:xfrm>
          <a:noFill/>
        </p:spPr>
        <p:txBody>
          <a:bodyPr lIns="95383" tIns="47692" rIns="95383" bIns="47692"/>
          <a:lstStyle/>
          <a:p>
            <a:pPr marL="170659" indent="-170659" eaLnBrk="1" hangingPunct="1"/>
            <a:endParaRPr lang="ja-JP" altLang="ja-JP" dirty="0"/>
          </a:p>
        </p:txBody>
      </p:sp>
    </p:spTree>
    <p:extLst>
      <p:ext uri="{BB962C8B-B14F-4D97-AF65-F5344CB8AC3E}">
        <p14:creationId xmlns:p14="http://schemas.microsoft.com/office/powerpoint/2010/main" val="39519544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xfrm>
            <a:off x="998538" y="766763"/>
            <a:ext cx="5119687" cy="3840162"/>
          </a:xfrm>
          <a:ln/>
        </p:spPr>
      </p:sp>
      <p:sp>
        <p:nvSpPr>
          <p:cNvPr id="326659" name="Rectangle 3"/>
          <p:cNvSpPr>
            <a:spLocks noGrp="1" noChangeArrowheads="1"/>
          </p:cNvSpPr>
          <p:nvPr>
            <p:ph type="body" idx="1"/>
          </p:nvPr>
        </p:nvSpPr>
        <p:spPr>
          <a:xfrm>
            <a:off x="945350" y="4861235"/>
            <a:ext cx="5208606" cy="4605988"/>
          </a:xfrm>
          <a:noFill/>
        </p:spPr>
        <p:txBody>
          <a:bodyPr lIns="95383" tIns="47692" rIns="95383" bIns="47692"/>
          <a:lstStyle/>
          <a:p>
            <a:pPr marL="238591" indent="-238591" eaLnBrk="1" hangingPunct="1"/>
            <a:endParaRPr lang="ja-JP" altLang="ja-JP" dirty="0"/>
          </a:p>
        </p:txBody>
      </p:sp>
    </p:spTree>
    <p:extLst>
      <p:ext uri="{BB962C8B-B14F-4D97-AF65-F5344CB8AC3E}">
        <p14:creationId xmlns:p14="http://schemas.microsoft.com/office/powerpoint/2010/main" val="236105676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9062" algn="just">
              <a:lnSpc>
                <a:spcPts val="2191"/>
              </a:lnSpc>
              <a:spcAft>
                <a:spcPts val="0"/>
              </a:spcAft>
            </a:pPr>
            <a:endParaRPr kumimoji="1" lang="ja-JP" altLang="en-US" dirty="0"/>
          </a:p>
        </p:txBody>
      </p:sp>
    </p:spTree>
    <p:extLst>
      <p:ext uri="{BB962C8B-B14F-4D97-AF65-F5344CB8AC3E}">
        <p14:creationId xmlns:p14="http://schemas.microsoft.com/office/powerpoint/2010/main" val="20704732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9062" algn="just">
              <a:lnSpc>
                <a:spcPts val="2087"/>
              </a:lnSpc>
              <a:spcAft>
                <a:spcPts val="0"/>
              </a:spcAft>
            </a:pPr>
            <a:endParaRPr kumimoji="1" lang="ja-JP" altLang="en-US" dirty="0"/>
          </a:p>
        </p:txBody>
      </p:sp>
    </p:spTree>
    <p:extLst>
      <p:ext uri="{BB962C8B-B14F-4D97-AF65-F5344CB8AC3E}">
        <p14:creationId xmlns:p14="http://schemas.microsoft.com/office/powerpoint/2010/main" val="206854142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9062" algn="just">
              <a:lnSpc>
                <a:spcPts val="1984"/>
              </a:lnSpc>
              <a:spcAft>
                <a:spcPts val="0"/>
              </a:spcAft>
            </a:pPr>
            <a:endParaRPr kumimoji="1" lang="ja-JP" altLang="en-US" dirty="0"/>
          </a:p>
        </p:txBody>
      </p:sp>
    </p:spTree>
    <p:extLst>
      <p:ext uri="{BB962C8B-B14F-4D97-AF65-F5344CB8AC3E}">
        <p14:creationId xmlns:p14="http://schemas.microsoft.com/office/powerpoint/2010/main" val="28503164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xfrm>
            <a:off x="998538" y="766763"/>
            <a:ext cx="5119687" cy="3840162"/>
          </a:xfrm>
          <a:ln/>
        </p:spPr>
      </p:sp>
      <p:sp>
        <p:nvSpPr>
          <p:cNvPr id="332803" name="Rectangle 3"/>
          <p:cNvSpPr>
            <a:spLocks noGrp="1" noChangeArrowheads="1"/>
          </p:cNvSpPr>
          <p:nvPr>
            <p:ph type="body" idx="1"/>
          </p:nvPr>
        </p:nvSpPr>
        <p:spPr>
          <a:xfrm>
            <a:off x="947021" y="4861235"/>
            <a:ext cx="5205261" cy="4605988"/>
          </a:xfrm>
          <a:noFill/>
        </p:spPr>
        <p:txBody>
          <a:bodyPr lIns="95383" tIns="47692" rIns="95383" bIns="47692"/>
          <a:lstStyle/>
          <a:p>
            <a:pPr defTabSz="914288" eaLnBrk="1" hangingPunct="1">
              <a:defRPr/>
            </a:pPr>
            <a:endParaRPr lang="ja-JP" altLang="ja-JP" dirty="0"/>
          </a:p>
          <a:p>
            <a:pPr eaLnBrk="1" hangingPunct="1"/>
            <a:endParaRPr lang="ja-JP" altLang="ja-JP" dirty="0"/>
          </a:p>
        </p:txBody>
      </p:sp>
    </p:spTree>
    <p:extLst>
      <p:ext uri="{BB962C8B-B14F-4D97-AF65-F5344CB8AC3E}">
        <p14:creationId xmlns:p14="http://schemas.microsoft.com/office/powerpoint/2010/main" val="38131047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xfrm>
            <a:off x="998538" y="766763"/>
            <a:ext cx="5118100" cy="3838575"/>
          </a:xfrm>
          <a:ln/>
        </p:spPr>
      </p:sp>
      <p:sp>
        <p:nvSpPr>
          <p:cNvPr id="331779" name="Rectangle 3"/>
          <p:cNvSpPr>
            <a:spLocks noGrp="1" noChangeArrowheads="1"/>
          </p:cNvSpPr>
          <p:nvPr>
            <p:ph type="body" idx="1"/>
          </p:nvPr>
        </p:nvSpPr>
        <p:spPr>
          <a:xfrm>
            <a:off x="947022" y="4861236"/>
            <a:ext cx="5205261" cy="4605988"/>
          </a:xfrm>
          <a:noFill/>
        </p:spPr>
        <p:txBody>
          <a:bodyPr lIns="95374" tIns="47688" rIns="95374" bIns="47688"/>
          <a:lstStyle/>
          <a:p>
            <a:endParaRPr lang="ja-JP" altLang="ja-JP" dirty="0"/>
          </a:p>
        </p:txBody>
      </p:sp>
    </p:spTree>
    <p:extLst>
      <p:ext uri="{BB962C8B-B14F-4D97-AF65-F5344CB8AC3E}">
        <p14:creationId xmlns:p14="http://schemas.microsoft.com/office/powerpoint/2010/main" val="68704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445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705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6331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5319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695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3748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282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305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3298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736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1985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77349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76326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959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49865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59911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9313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33673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90937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08697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7385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61495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1495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altLang="zh-TW">
                <a:solidFill>
                  <a:prstClr val="black">
                    <a:tint val="75000"/>
                  </a:prstClr>
                </a:solidFill>
                <a:latin typeface="Calibri"/>
                <a:ea typeface="ＭＳ Ｐゴシック"/>
              </a:rPr>
              <a:t>25</a:t>
            </a:r>
            <a:r>
              <a:rPr lang="zh-TW" altLang="en-US">
                <a:solidFill>
                  <a:prstClr val="black">
                    <a:tint val="75000"/>
                  </a:prstClr>
                </a:solidFill>
                <a:latin typeface="Calibri"/>
                <a:ea typeface="ＭＳ Ｐゴシック"/>
              </a:rPr>
              <a:t>年度 報告書版</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624CD1E-4861-483E-850D-67F2A8D0B1D1}" type="slidenum">
              <a:rPr lang="ja-JP" altLang="en-US" smtClean="0">
                <a:solidFill>
                  <a:prstClr val="black">
                    <a:tint val="75000"/>
                  </a:prstClr>
                </a:solidFill>
                <a:latin typeface="Calibri"/>
                <a:ea typeface="ＭＳ Ｐゴシック"/>
              </a:rPr>
              <a:pPr eaLnBrk="1" fontAlgn="auto" hangingPunct="1">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303873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solidFill>
                  <a:srgbClr val="000000"/>
                </a:solidFill>
              </a:rPr>
              <a:t>25</a:t>
            </a:r>
            <a:r>
              <a:rPr lang="zh-TW" altLang="en-US">
                <a:solidFill>
                  <a:srgbClr val="000000"/>
                </a:solidFill>
              </a:rPr>
              <a:t>年度 報告書版</a:t>
            </a: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1082172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8.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0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5.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wmf"/></Relationships>
</file>

<file path=ppt/slides/_rels/slide9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14065" y="1014521"/>
            <a:ext cx="79438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4000" b="1" dirty="0">
                <a:solidFill>
                  <a:schemeClr val="accent1">
                    <a:lumMod val="50000"/>
                  </a:schemeClr>
                </a:solidFill>
                <a:latin typeface="Meiryo UI" pitchFamily="50" charset="-128"/>
                <a:ea typeface="Meiryo UI" pitchFamily="50" charset="-128"/>
                <a:cs typeface="Meiryo UI" pitchFamily="50" charset="-128"/>
              </a:rPr>
              <a:t>歯科医師</a:t>
            </a:r>
          </a:p>
          <a:p>
            <a:pPr algn="ctr" eaLnBrk="1" hangingPunct="1"/>
            <a:r>
              <a:rPr lang="ja-JP" altLang="en-US" sz="4000" b="1" dirty="0">
                <a:latin typeface="Meiryo UI" pitchFamily="50" charset="-128"/>
                <a:ea typeface="Meiryo UI" pitchFamily="50" charset="-128"/>
                <a:cs typeface="Meiryo UI" pitchFamily="50" charset="-128"/>
              </a:rPr>
              <a:t>認知症対応力向上研修</a:t>
            </a:r>
          </a:p>
        </p:txBody>
      </p:sp>
      <p:sp>
        <p:nvSpPr>
          <p:cNvPr id="5" name="Text Box 2"/>
          <p:cNvSpPr txBox="1">
            <a:spLocks noChangeArrowheads="1"/>
          </p:cNvSpPr>
          <p:nvPr/>
        </p:nvSpPr>
        <p:spPr bwMode="auto">
          <a:xfrm>
            <a:off x="1859903" y="3056630"/>
            <a:ext cx="5452175" cy="153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800" b="1" dirty="0">
                <a:solidFill>
                  <a:schemeClr val="bg2"/>
                </a:solidFill>
                <a:latin typeface="Meiryo UI" pitchFamily="50" charset="-128"/>
                <a:ea typeface="Meiryo UI" pitchFamily="50" charset="-128"/>
                <a:cs typeface="Meiryo UI" pitchFamily="50" charset="-128"/>
              </a:rPr>
              <a:t>１．基本知識 編</a:t>
            </a:r>
          </a:p>
          <a:p>
            <a:pPr eaLnBrk="1" hangingPunct="1">
              <a:spcBef>
                <a:spcPts val="600"/>
              </a:spcBef>
            </a:pPr>
            <a:r>
              <a:rPr lang="ja-JP" altLang="en-US" sz="2800" b="1" dirty="0">
                <a:solidFill>
                  <a:schemeClr val="bg2"/>
                </a:solidFill>
                <a:latin typeface="Meiryo UI" pitchFamily="50" charset="-128"/>
                <a:ea typeface="Meiryo UI" pitchFamily="50" charset="-128"/>
                <a:cs typeface="Meiryo UI" pitchFamily="50" charset="-128"/>
              </a:rPr>
              <a:t>２．かかりつけ歯科医の役割 編</a:t>
            </a:r>
          </a:p>
          <a:p>
            <a:pPr eaLnBrk="1" hangingPunct="1">
              <a:spcBef>
                <a:spcPts val="600"/>
              </a:spcBef>
            </a:pPr>
            <a:r>
              <a:rPr lang="ja-JP" altLang="en-US" sz="2800" b="1" dirty="0">
                <a:solidFill>
                  <a:schemeClr val="bg2"/>
                </a:solidFill>
                <a:latin typeface="Meiryo UI" pitchFamily="50" charset="-128"/>
                <a:ea typeface="Meiryo UI" pitchFamily="50" charset="-128"/>
                <a:cs typeface="Meiryo UI" pitchFamily="50" charset="-128"/>
              </a:rPr>
              <a:t>３．連携・制度 編</a:t>
            </a:r>
          </a:p>
        </p:txBody>
      </p:sp>
      <p:grpSp>
        <p:nvGrpSpPr>
          <p:cNvPr id="2" name="グループ化 1"/>
          <p:cNvGrpSpPr/>
          <p:nvPr/>
        </p:nvGrpSpPr>
        <p:grpSpPr>
          <a:xfrm>
            <a:off x="514849" y="4954772"/>
            <a:ext cx="8142281" cy="818707"/>
            <a:chOff x="1080940" y="4265538"/>
            <a:chExt cx="7010105" cy="999478"/>
          </a:xfrm>
        </p:grpSpPr>
        <p:sp>
          <p:nvSpPr>
            <p:cNvPr id="6" name="Text Box 3"/>
            <p:cNvSpPr txBox="1">
              <a:spLocks noChangeArrowheads="1"/>
            </p:cNvSpPr>
            <p:nvPr/>
          </p:nvSpPr>
          <p:spPr bwMode="auto">
            <a:xfrm>
              <a:off x="2150914" y="4265538"/>
              <a:ext cx="5019675" cy="30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000" b="1" dirty="0">
                  <a:solidFill>
                    <a:schemeClr val="tx1">
                      <a:lumMod val="50000"/>
                      <a:lumOff val="50000"/>
                    </a:schemeClr>
                  </a:solidFill>
                  <a:latin typeface="Meiryo UI" pitchFamily="50" charset="-128"/>
                  <a:ea typeface="Meiryo UI" pitchFamily="50" charset="-128"/>
                  <a:cs typeface="Meiryo UI" pitchFamily="50" charset="-128"/>
                </a:rPr>
                <a:t>平成</a:t>
              </a:r>
              <a:r>
                <a:rPr lang="en-US" altLang="ja-JP" sz="1000" b="1" dirty="0">
                  <a:solidFill>
                    <a:schemeClr val="tx1">
                      <a:lumMod val="50000"/>
                      <a:lumOff val="50000"/>
                    </a:schemeClr>
                  </a:solidFill>
                  <a:latin typeface="Meiryo UI" pitchFamily="50" charset="-128"/>
                  <a:ea typeface="Meiryo UI" pitchFamily="50" charset="-128"/>
                  <a:cs typeface="Meiryo UI" pitchFamily="50" charset="-128"/>
                </a:rPr>
                <a:t>27</a:t>
              </a:r>
              <a:r>
                <a:rPr lang="ja-JP" altLang="en-US" sz="1000" b="1" dirty="0">
                  <a:solidFill>
                    <a:schemeClr val="tx1">
                      <a:lumMod val="50000"/>
                      <a:lumOff val="50000"/>
                    </a:schemeClr>
                  </a:solidFill>
                  <a:latin typeface="Meiryo UI" pitchFamily="50" charset="-128"/>
                  <a:ea typeface="Meiryo UI" pitchFamily="50" charset="-128"/>
                  <a:cs typeface="Meiryo UI" pitchFamily="50" charset="-128"/>
                </a:rPr>
                <a:t>年度 厚生労働省老人保健事業推進費等補助金（老人保健健康増進等事業分）</a:t>
              </a:r>
            </a:p>
          </p:txBody>
        </p:sp>
        <p:sp>
          <p:nvSpPr>
            <p:cNvPr id="7" name="Text Box 4"/>
            <p:cNvSpPr txBox="1">
              <a:spLocks noChangeArrowheads="1"/>
            </p:cNvSpPr>
            <p:nvPr/>
          </p:nvSpPr>
          <p:spPr bwMode="auto">
            <a:xfrm>
              <a:off x="1080940" y="4520968"/>
              <a:ext cx="7010105" cy="74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歯科医師、薬剤師、看護師および急性期病棟従事者等への認知症対応力向上研修教材開発に関する研究事業</a:t>
              </a:r>
              <a:endParaRPr lang="en-US" altLang="ja-JP" sz="1200" b="1" dirty="0">
                <a:solidFill>
                  <a:schemeClr val="tx1">
                    <a:lumMod val="50000"/>
                    <a:lumOff val="50000"/>
                  </a:schemeClr>
                </a:solidFill>
                <a:latin typeface="Meiryo UI" pitchFamily="50" charset="-128"/>
                <a:ea typeface="Meiryo UI" pitchFamily="50" charset="-128"/>
                <a:cs typeface="Meiryo UI" pitchFamily="50" charset="-128"/>
              </a:endParaRPr>
            </a:p>
            <a:p>
              <a:pPr algn="ctr" eaLnBrk="1" hangingPunct="1">
                <a:lnSpc>
                  <a:spcPct val="130000"/>
                </a:lnSpc>
                <a:spcBef>
                  <a:spcPts val="0"/>
                </a:spcBef>
              </a:pPr>
              <a:r>
                <a:rPr lang="ja-JP" altLang="en-US" sz="1600" b="1" dirty="0">
                  <a:solidFill>
                    <a:schemeClr val="tx1">
                      <a:lumMod val="50000"/>
                      <a:lumOff val="50000"/>
                    </a:schemeClr>
                  </a:solidFill>
                  <a:latin typeface="Meiryo UI" pitchFamily="50" charset="-128"/>
                  <a:ea typeface="Meiryo UI" pitchFamily="50" charset="-128"/>
                  <a:cs typeface="Meiryo UI" pitchFamily="50" charset="-128"/>
                </a:rPr>
                <a:t>歯科医師分科会  編</a:t>
              </a:r>
            </a:p>
          </p:txBody>
        </p:sp>
      </p:grpSp>
      <p:sp>
        <p:nvSpPr>
          <p:cNvPr id="8" name="Text Box 4"/>
          <p:cNvSpPr txBox="1">
            <a:spLocks noChangeArrowheads="1"/>
          </p:cNvSpPr>
          <p:nvPr/>
        </p:nvSpPr>
        <p:spPr bwMode="auto">
          <a:xfrm>
            <a:off x="1015247" y="5982711"/>
            <a:ext cx="7315152" cy="312393"/>
          </a:xfrm>
          <a:prstGeom prst="rect">
            <a:avLst/>
          </a:prstGeom>
          <a:solidFill>
            <a:srgbClr val="B96563"/>
          </a:solidFill>
          <a:ln>
            <a:noFill/>
          </a:ln>
          <a:effec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130000"/>
              </a:lnSpc>
              <a:spcBef>
                <a:spcPct val="50000"/>
              </a:spcBef>
            </a:pPr>
            <a:r>
              <a:rPr lang="ja-JP" altLang="en-US" sz="1100" b="1" dirty="0">
                <a:solidFill>
                  <a:schemeClr val="bg1"/>
                </a:solidFill>
                <a:latin typeface="BIZ UDPゴシック" panose="020B0400000000000000" pitchFamily="50" charset="-128"/>
                <a:ea typeface="BIZ UDPゴシック" panose="020B0400000000000000" pitchFamily="50" charset="-128"/>
                <a:cs typeface="Meiryo UI" pitchFamily="50" charset="-128"/>
              </a:rPr>
              <a:t>令和元年度 老人保健健康増進等事業 「認知症対応力向上研修のあり方に関する調査研究事業」 において</a:t>
            </a:r>
            <a:r>
              <a:rPr lang="ja-JP" altLang="en-US" sz="1100" b="1" dirty="0" smtClean="0">
                <a:solidFill>
                  <a:schemeClr val="bg1"/>
                </a:solidFill>
                <a:latin typeface="BIZ UDPゴシック" panose="020B0400000000000000" pitchFamily="50" charset="-128"/>
                <a:ea typeface="BIZ UDPゴシック" panose="020B0400000000000000" pitchFamily="50" charset="-128"/>
                <a:cs typeface="Meiryo UI" pitchFamily="50" charset="-128"/>
              </a:rPr>
              <a:t>一部修正</a:t>
            </a:r>
            <a:endParaRPr lang="ja-JP" altLang="en-US" sz="11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3061454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457200" y="1593850"/>
            <a:ext cx="8242300" cy="4781550"/>
          </a:xfrm>
          <a:prstGeom prst="roundRect">
            <a:avLst>
              <a:gd name="adj" fmla="val 48505"/>
            </a:avLst>
          </a:prstGeom>
          <a:solidFill>
            <a:schemeClr val="accent1"/>
          </a:solidFill>
          <a:ln>
            <a:noFill/>
          </a:ln>
        </p:spPr>
        <p:txBody>
          <a:bodyPr wrap="none" anchor="ctr"/>
          <a:lstStyle/>
          <a:p>
            <a:pPr algn="r" eaLnBrk="1" hangingPunct="1"/>
            <a:endParaRPr lang="ja-JP" altLang="ja-JP"/>
          </a:p>
        </p:txBody>
      </p:sp>
      <p:sp>
        <p:nvSpPr>
          <p:cNvPr id="38915" name="Oval 3"/>
          <p:cNvSpPr>
            <a:spLocks noChangeArrowheads="1"/>
          </p:cNvSpPr>
          <p:nvPr/>
        </p:nvSpPr>
        <p:spPr bwMode="auto">
          <a:xfrm>
            <a:off x="722313" y="1912938"/>
            <a:ext cx="4283075" cy="4159250"/>
          </a:xfrm>
          <a:prstGeom prst="ellipse">
            <a:avLst/>
          </a:prstGeom>
          <a:solidFill>
            <a:schemeClr val="accent1">
              <a:lumMod val="50000"/>
            </a:schemeClr>
          </a:solidFill>
          <a:ln>
            <a:noFill/>
          </a:ln>
        </p:spPr>
        <p:txBody>
          <a:bodyPr wrap="none" anchor="ctr"/>
          <a:lstStyle/>
          <a:p>
            <a:pPr algn="r" eaLnBrk="1" hangingPunct="1"/>
            <a:endParaRPr lang="ja-JP" altLang="ja-JP"/>
          </a:p>
        </p:txBody>
      </p:sp>
      <p:sp>
        <p:nvSpPr>
          <p:cNvPr id="38916" name="Text Box 5"/>
          <p:cNvSpPr txBox="1">
            <a:spLocks noChangeArrowheads="1"/>
          </p:cNvSpPr>
          <p:nvPr/>
        </p:nvSpPr>
        <p:spPr bwMode="auto">
          <a:xfrm>
            <a:off x="5454098" y="3270250"/>
            <a:ext cx="2344738" cy="217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39" tIns="43620" rIns="87239" bIns="43620">
            <a:spAutoFit/>
          </a:bodyPr>
          <a:lstStyle>
            <a:lvl1pPr defTabSz="871538">
              <a:defRPr kumimoji="1" sz="3200">
                <a:solidFill>
                  <a:schemeClr val="tx1"/>
                </a:solidFill>
                <a:latin typeface="Arial" pitchFamily="34" charset="0"/>
                <a:ea typeface="ＭＳ Ｐゴシック" pitchFamily="50" charset="-128"/>
              </a:defRPr>
            </a:lvl1pPr>
            <a:lvl2pPr defTabSz="871538">
              <a:defRPr kumimoji="1" sz="2800">
                <a:solidFill>
                  <a:schemeClr val="tx1"/>
                </a:solidFill>
                <a:latin typeface="Arial" pitchFamily="34" charset="0"/>
                <a:ea typeface="ＭＳ Ｐゴシック" pitchFamily="50" charset="-128"/>
              </a:defRPr>
            </a:lvl2pPr>
            <a:lvl3pPr defTabSz="871538">
              <a:defRPr kumimoji="1" sz="2400">
                <a:solidFill>
                  <a:schemeClr val="tx1"/>
                </a:solidFill>
                <a:latin typeface="Arial" pitchFamily="34" charset="0"/>
                <a:ea typeface="ＭＳ Ｐゴシック" pitchFamily="50" charset="-128"/>
              </a:defRPr>
            </a:lvl3pPr>
            <a:lvl4pPr defTabSz="871538">
              <a:defRPr kumimoji="1" sz="2000">
                <a:solidFill>
                  <a:schemeClr val="tx1"/>
                </a:solidFill>
                <a:latin typeface="Arial" pitchFamily="34" charset="0"/>
                <a:ea typeface="ＭＳ Ｐゴシック" pitchFamily="50" charset="-128"/>
              </a:defRPr>
            </a:lvl4pPr>
            <a:lvl5pPr defTabSz="871538">
              <a:defRPr kumimoji="1" sz="2000">
                <a:solidFill>
                  <a:schemeClr val="tx1"/>
                </a:solidFill>
                <a:latin typeface="Arial" pitchFamily="34" charset="0"/>
                <a:ea typeface="ＭＳ Ｐゴシック" pitchFamily="50" charset="-128"/>
              </a:defRPr>
            </a:lvl5pPr>
            <a:lvl6pPr defTabSz="871538" eaLnBrk="0" hangingPunct="0">
              <a:defRPr kumimoji="1" sz="2000">
                <a:solidFill>
                  <a:schemeClr val="tx1"/>
                </a:solidFill>
                <a:latin typeface="Arial" pitchFamily="34" charset="0"/>
                <a:ea typeface="ＭＳ Ｐゴシック" pitchFamily="50" charset="-128"/>
              </a:defRPr>
            </a:lvl6pPr>
            <a:lvl7pPr defTabSz="871538" eaLnBrk="0" hangingPunct="0">
              <a:defRPr kumimoji="1" sz="2000">
                <a:solidFill>
                  <a:schemeClr val="tx1"/>
                </a:solidFill>
                <a:latin typeface="Arial" pitchFamily="34" charset="0"/>
                <a:ea typeface="ＭＳ Ｐゴシック" pitchFamily="50" charset="-128"/>
              </a:defRPr>
            </a:lvl7pPr>
            <a:lvl8pPr defTabSz="871538" eaLnBrk="0" hangingPunct="0">
              <a:defRPr kumimoji="1" sz="2000">
                <a:solidFill>
                  <a:schemeClr val="tx1"/>
                </a:solidFill>
                <a:latin typeface="Arial" pitchFamily="34" charset="0"/>
                <a:ea typeface="ＭＳ Ｐゴシック" pitchFamily="50" charset="-128"/>
              </a:defRPr>
            </a:lvl8pPr>
            <a:lvl9pPr defTabSz="871538"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100" b="1" dirty="0">
                <a:latin typeface="Meiryo UI" pitchFamily="50" charset="-128"/>
                <a:ea typeface="Meiryo UI" pitchFamily="50" charset="-128"/>
                <a:cs typeface="Meiryo UI" pitchFamily="50" charset="-128"/>
              </a:rPr>
              <a:t>･ 抑うつ</a:t>
            </a:r>
          </a:p>
          <a:p>
            <a:pPr eaLnBrk="1" hangingPunct="1">
              <a:spcBef>
                <a:spcPts val="300"/>
              </a:spcBef>
            </a:pPr>
            <a:r>
              <a:rPr lang="ja-JP" altLang="en-US" sz="2100" b="1" dirty="0">
                <a:latin typeface="Meiryo UI" pitchFamily="50" charset="-128"/>
                <a:ea typeface="Meiryo UI" pitchFamily="50" charset="-128"/>
                <a:cs typeface="Meiryo UI" pitchFamily="50" charset="-128"/>
              </a:rPr>
              <a:t>･ 興奮</a:t>
            </a:r>
          </a:p>
          <a:p>
            <a:pPr eaLnBrk="1" hangingPunct="1">
              <a:spcBef>
                <a:spcPts val="300"/>
              </a:spcBef>
            </a:pPr>
            <a:r>
              <a:rPr lang="ja-JP" altLang="en-US" sz="2100" b="1" dirty="0">
                <a:latin typeface="Meiryo UI" pitchFamily="50" charset="-128"/>
                <a:ea typeface="Meiryo UI" pitchFamily="50" charset="-128"/>
                <a:cs typeface="Meiryo UI" pitchFamily="50" charset="-128"/>
              </a:rPr>
              <a:t>･ 徘徊</a:t>
            </a:r>
          </a:p>
          <a:p>
            <a:pPr eaLnBrk="1" hangingPunct="1">
              <a:spcBef>
                <a:spcPts val="300"/>
              </a:spcBef>
            </a:pPr>
            <a:r>
              <a:rPr lang="ja-JP" altLang="en-US" sz="2100" b="1" dirty="0">
                <a:latin typeface="Meiryo UI" pitchFamily="50" charset="-128"/>
                <a:ea typeface="Meiryo UI" pitchFamily="50" charset="-128"/>
                <a:cs typeface="Meiryo UI" pitchFamily="50" charset="-128"/>
              </a:rPr>
              <a:t>･ 睡眠障害</a:t>
            </a:r>
          </a:p>
          <a:p>
            <a:pPr eaLnBrk="1" hangingPunct="1">
              <a:spcBef>
                <a:spcPts val="300"/>
              </a:spcBef>
            </a:pPr>
            <a:r>
              <a:rPr lang="ja-JP" altLang="en-US" sz="2100" b="1" dirty="0">
                <a:latin typeface="Meiryo UI" pitchFamily="50" charset="-128"/>
                <a:ea typeface="Meiryo UI" pitchFamily="50" charset="-128"/>
                <a:cs typeface="Meiryo UI" pitchFamily="50" charset="-128"/>
              </a:rPr>
              <a:t>･ 妄想</a:t>
            </a:r>
          </a:p>
          <a:p>
            <a:pPr eaLnBrk="1" hangingPunct="1">
              <a:lnSpc>
                <a:spcPct val="110000"/>
              </a:lnSpc>
            </a:pPr>
            <a:r>
              <a:rPr lang="ja-JP" altLang="en-US" sz="1900" b="1" dirty="0">
                <a:latin typeface="Meiryo UI" pitchFamily="50" charset="-128"/>
                <a:ea typeface="Meiryo UI" pitchFamily="50" charset="-128"/>
                <a:cs typeface="Meiryo UI" pitchFamily="50" charset="-128"/>
              </a:rPr>
              <a:t>　　　            　</a:t>
            </a:r>
            <a:r>
              <a:rPr lang="ja-JP" altLang="en-US" sz="1600" b="1" dirty="0">
                <a:latin typeface="Meiryo UI" pitchFamily="50" charset="-128"/>
                <a:ea typeface="Meiryo UI" pitchFamily="50" charset="-128"/>
                <a:cs typeface="Meiryo UI" pitchFamily="50" charset="-128"/>
              </a:rPr>
              <a:t>ほか</a:t>
            </a:r>
          </a:p>
        </p:txBody>
      </p:sp>
      <p:sp>
        <p:nvSpPr>
          <p:cNvPr id="38918" name="AutoShape 7"/>
          <p:cNvSpPr>
            <a:spLocks noChangeArrowheads="1"/>
          </p:cNvSpPr>
          <p:nvPr/>
        </p:nvSpPr>
        <p:spPr bwMode="auto">
          <a:xfrm>
            <a:off x="1663700" y="2528888"/>
            <a:ext cx="2444750"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000" b="1" dirty="0">
                <a:latin typeface="Meiryo UI" pitchFamily="50" charset="-128"/>
                <a:ea typeface="Meiryo UI" pitchFamily="50" charset="-128"/>
                <a:cs typeface="Meiryo UI" pitchFamily="50" charset="-128"/>
              </a:rPr>
              <a:t>認知機能障害</a:t>
            </a:r>
          </a:p>
        </p:txBody>
      </p:sp>
      <p:sp>
        <p:nvSpPr>
          <p:cNvPr id="38919" name="AutoShape 8"/>
          <p:cNvSpPr>
            <a:spLocks noChangeArrowheads="1"/>
          </p:cNvSpPr>
          <p:nvPr/>
        </p:nvSpPr>
        <p:spPr bwMode="auto">
          <a:xfrm>
            <a:off x="4910138" y="2538413"/>
            <a:ext cx="3206750"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000" b="1" dirty="0">
                <a:latin typeface="Meiryo UI" pitchFamily="50" charset="-128"/>
                <a:ea typeface="Meiryo UI" pitchFamily="50" charset="-128"/>
                <a:cs typeface="Meiryo UI" pitchFamily="50" charset="-128"/>
              </a:rPr>
              <a:t>行動・心理症状</a:t>
            </a:r>
            <a:r>
              <a:rPr lang="en-US" altLang="ja-JP" sz="2000" b="1" dirty="0">
                <a:latin typeface="Meiryo UI" pitchFamily="50" charset="-128"/>
                <a:ea typeface="Meiryo UI" pitchFamily="50" charset="-128"/>
                <a:cs typeface="Meiryo UI" pitchFamily="50" charset="-128"/>
              </a:rPr>
              <a:t>(</a:t>
            </a:r>
            <a:r>
              <a:rPr lang="en-US" altLang="ja-JP" sz="2000" b="1" dirty="0">
                <a:latin typeface="Trebuchet MS" panose="020B0603020202020204" pitchFamily="34" charset="0"/>
                <a:ea typeface="Meiryo UI" pitchFamily="50" charset="-128"/>
                <a:cs typeface="Meiryo UI" pitchFamily="50" charset="-128"/>
              </a:rPr>
              <a:t>BPSD</a:t>
            </a:r>
            <a:r>
              <a:rPr lang="en-US" altLang="ja-JP" sz="2000" b="1" dirty="0">
                <a:latin typeface="Meiryo UI" pitchFamily="50" charset="-128"/>
                <a:ea typeface="Meiryo UI" pitchFamily="50" charset="-128"/>
                <a:cs typeface="Meiryo UI" pitchFamily="50" charset="-128"/>
              </a:rPr>
              <a:t>)</a:t>
            </a:r>
            <a:endParaRPr lang="ja-JP" altLang="en-US" sz="2000" b="1" dirty="0">
              <a:latin typeface="Meiryo UI" pitchFamily="50" charset="-128"/>
              <a:ea typeface="Meiryo UI" pitchFamily="50" charset="-128"/>
              <a:cs typeface="Meiryo UI" pitchFamily="50" charset="-128"/>
            </a:endParaRPr>
          </a:p>
        </p:txBody>
      </p:sp>
      <p:sp>
        <p:nvSpPr>
          <p:cNvPr id="38920" name="Text Box 9"/>
          <p:cNvSpPr txBox="1">
            <a:spLocks noChangeArrowheads="1"/>
          </p:cNvSpPr>
          <p:nvPr/>
        </p:nvSpPr>
        <p:spPr bwMode="auto">
          <a:xfrm>
            <a:off x="1769263" y="3139622"/>
            <a:ext cx="2339187" cy="250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39" tIns="43620" rIns="87239" bIns="43620">
            <a:spAutoFit/>
          </a:bodyPr>
          <a:lstStyle>
            <a:lvl1pPr defTabSz="871538">
              <a:tabLst>
                <a:tab pos="171450" algn="l"/>
              </a:tabLst>
              <a:defRPr kumimoji="1" sz="3200">
                <a:solidFill>
                  <a:schemeClr val="tx1"/>
                </a:solidFill>
                <a:latin typeface="Arial" pitchFamily="34" charset="0"/>
                <a:ea typeface="ＭＳ Ｐゴシック" pitchFamily="50" charset="-128"/>
              </a:defRPr>
            </a:lvl1pPr>
            <a:lvl2pPr defTabSz="871538">
              <a:tabLst>
                <a:tab pos="171450" algn="l"/>
              </a:tabLst>
              <a:defRPr kumimoji="1" sz="2800">
                <a:solidFill>
                  <a:schemeClr val="tx1"/>
                </a:solidFill>
                <a:latin typeface="Arial" pitchFamily="34" charset="0"/>
                <a:ea typeface="ＭＳ Ｐゴシック" pitchFamily="50" charset="-128"/>
              </a:defRPr>
            </a:lvl2pPr>
            <a:lvl3pPr defTabSz="871538">
              <a:tabLst>
                <a:tab pos="171450" algn="l"/>
              </a:tabLst>
              <a:defRPr kumimoji="1" sz="2400">
                <a:solidFill>
                  <a:schemeClr val="tx1"/>
                </a:solidFill>
                <a:latin typeface="Arial" pitchFamily="34" charset="0"/>
                <a:ea typeface="ＭＳ Ｐゴシック" pitchFamily="50" charset="-128"/>
              </a:defRPr>
            </a:lvl3pPr>
            <a:lvl4pPr defTabSz="871538">
              <a:tabLst>
                <a:tab pos="171450" algn="l"/>
              </a:tabLst>
              <a:defRPr kumimoji="1" sz="2000">
                <a:solidFill>
                  <a:schemeClr val="tx1"/>
                </a:solidFill>
                <a:latin typeface="Arial" pitchFamily="34" charset="0"/>
                <a:ea typeface="ＭＳ Ｐゴシック" pitchFamily="50" charset="-128"/>
              </a:defRPr>
            </a:lvl4pPr>
            <a:lvl5pPr defTabSz="871538">
              <a:tabLst>
                <a:tab pos="171450" algn="l"/>
              </a:tabLst>
              <a:defRPr kumimoji="1" sz="2000">
                <a:solidFill>
                  <a:schemeClr val="tx1"/>
                </a:solidFill>
                <a:latin typeface="Arial" pitchFamily="34" charset="0"/>
                <a:ea typeface="ＭＳ Ｐゴシック" pitchFamily="50" charset="-128"/>
              </a:defRPr>
            </a:lvl5pPr>
            <a:lvl6pPr defTabSz="871538" eaLnBrk="0" hangingPunct="0">
              <a:tabLst>
                <a:tab pos="171450" algn="l"/>
              </a:tabLst>
              <a:defRPr kumimoji="1" sz="2000">
                <a:solidFill>
                  <a:schemeClr val="tx1"/>
                </a:solidFill>
                <a:latin typeface="Arial" pitchFamily="34" charset="0"/>
                <a:ea typeface="ＭＳ Ｐゴシック" pitchFamily="50" charset="-128"/>
              </a:defRPr>
            </a:lvl6pPr>
            <a:lvl7pPr defTabSz="871538" eaLnBrk="0" hangingPunct="0">
              <a:tabLst>
                <a:tab pos="171450" algn="l"/>
              </a:tabLst>
              <a:defRPr kumimoji="1" sz="2000">
                <a:solidFill>
                  <a:schemeClr val="tx1"/>
                </a:solidFill>
                <a:latin typeface="Arial" pitchFamily="34" charset="0"/>
                <a:ea typeface="ＭＳ Ｐゴシック" pitchFamily="50" charset="-128"/>
              </a:defRPr>
            </a:lvl7pPr>
            <a:lvl8pPr defTabSz="871538" eaLnBrk="0" hangingPunct="0">
              <a:tabLst>
                <a:tab pos="171450" algn="l"/>
              </a:tabLst>
              <a:defRPr kumimoji="1" sz="2000">
                <a:solidFill>
                  <a:schemeClr val="tx1"/>
                </a:solidFill>
                <a:latin typeface="Arial" pitchFamily="34" charset="0"/>
                <a:ea typeface="ＭＳ Ｐゴシック" pitchFamily="50" charset="-128"/>
              </a:defRPr>
            </a:lvl8pPr>
            <a:lvl9pPr defTabSz="871538" eaLnBrk="0" hangingPunct="0">
              <a:tabLst>
                <a:tab pos="171450" algn="l"/>
              </a:tabLst>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複雑性注意</a:t>
            </a:r>
            <a:endParaRPr lang="en-US" altLang="ja-JP" sz="22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実行機能</a:t>
            </a:r>
            <a:endParaRPr lang="en-US" altLang="ja-JP" sz="22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学習と記憶</a:t>
            </a:r>
            <a:endParaRPr lang="en-US" altLang="ja-JP" sz="22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言語</a:t>
            </a:r>
            <a:endParaRPr lang="en-US" altLang="ja-JP" sz="22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知覚・運動</a:t>
            </a:r>
            <a:endParaRPr lang="en-US" altLang="ja-JP" sz="2200" b="1" dirty="0">
              <a:solidFill>
                <a:schemeClr val="bg1"/>
              </a:solidFill>
              <a:latin typeface="Meiryo UI" pitchFamily="50" charset="-128"/>
              <a:ea typeface="Meiryo UI" pitchFamily="50" charset="-128"/>
              <a:cs typeface="Meiryo UI" pitchFamily="50" charset="-128"/>
            </a:endParaRPr>
          </a:p>
          <a:p>
            <a:pPr eaLnBrk="1" hangingPunct="1">
              <a:spcBef>
                <a:spcPts val="600"/>
              </a:spcBef>
            </a:pPr>
            <a:r>
              <a:rPr lang="ja-JP" altLang="en-US" sz="2200" b="1" dirty="0">
                <a:solidFill>
                  <a:schemeClr val="bg1"/>
                </a:solidFill>
                <a:latin typeface="Meiryo UI" pitchFamily="50" charset="-128"/>
                <a:ea typeface="Meiryo UI" pitchFamily="50" charset="-128"/>
                <a:cs typeface="Meiryo UI" pitchFamily="50" charset="-128"/>
              </a:rPr>
              <a:t>● 社会的認知</a:t>
            </a:r>
            <a:endParaRPr lang="en-US" altLang="ja-JP" sz="2200" b="1" dirty="0">
              <a:solidFill>
                <a:schemeClr val="bg1"/>
              </a:solidFill>
              <a:latin typeface="Meiryo UI" pitchFamily="50" charset="-128"/>
              <a:ea typeface="Meiryo UI" pitchFamily="50" charset="-128"/>
              <a:cs typeface="Meiryo UI" pitchFamily="50" charset="-128"/>
            </a:endParaRPr>
          </a:p>
        </p:txBody>
      </p:sp>
      <p:sp>
        <p:nvSpPr>
          <p:cNvPr id="38922" name="Rectangle 15"/>
          <p:cNvSpPr>
            <a:spLocks noChangeArrowheads="1"/>
          </p:cNvSpPr>
          <p:nvPr/>
        </p:nvSpPr>
        <p:spPr bwMode="auto">
          <a:xfrm>
            <a:off x="0" y="367135"/>
            <a:ext cx="89979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39" tIns="43620" rIns="87239" bIns="43620"/>
          <a:lstStyle/>
          <a:p>
            <a:pPr algn="ctr" defTabSz="871538" eaLnBrk="1" hangingPunct="1"/>
            <a:r>
              <a:rPr lang="ja-JP" altLang="en-US" sz="3000" b="1" dirty="0">
                <a:latin typeface="Meiryo UI" pitchFamily="50" charset="-128"/>
                <a:ea typeface="Meiryo UI" pitchFamily="50" charset="-128"/>
                <a:cs typeface="Meiryo UI" pitchFamily="50" charset="-128"/>
              </a:rPr>
              <a:t>認知機能障害と行動</a:t>
            </a:r>
            <a:r>
              <a:rPr lang="en-US" altLang="ja-JP" sz="3000" b="1" dirty="0">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心理症状</a:t>
            </a:r>
            <a:r>
              <a:rPr lang="en-US" altLang="ja-JP" sz="3000" b="1" dirty="0">
                <a:latin typeface="Meiryo UI" pitchFamily="50" charset="-128"/>
                <a:ea typeface="Meiryo UI" pitchFamily="50" charset="-128"/>
                <a:cs typeface="Meiryo UI" pitchFamily="50" charset="-128"/>
              </a:rPr>
              <a:t>(</a:t>
            </a:r>
            <a:r>
              <a:rPr lang="en-US" altLang="ja-JP" sz="3000" b="1" dirty="0">
                <a:latin typeface="Trebuchet MS" panose="020B0603020202020204" pitchFamily="34" charset="0"/>
                <a:ea typeface="Meiryo UI" pitchFamily="50" charset="-128"/>
                <a:cs typeface="Meiryo UI" pitchFamily="50" charset="-128"/>
              </a:rPr>
              <a:t>BPSD</a:t>
            </a:r>
            <a:r>
              <a:rPr lang="en-US" altLang="ja-JP" sz="3000" b="1" dirty="0">
                <a:latin typeface="Meiryo UI" pitchFamily="50" charset="-128"/>
                <a:ea typeface="Meiryo UI" pitchFamily="50" charset="-128"/>
                <a:cs typeface="Meiryo UI" pitchFamily="50" charset="-128"/>
              </a:rPr>
              <a:t>)</a:t>
            </a:r>
            <a:endParaRPr lang="ja-JP" altLang="en-US" sz="3000" b="1" dirty="0">
              <a:latin typeface="Meiryo UI" pitchFamily="50" charset="-128"/>
              <a:ea typeface="Meiryo UI" pitchFamily="50" charset="-128"/>
              <a:cs typeface="Meiryo UI" pitchFamily="50" charset="-128"/>
            </a:endParaRPr>
          </a:p>
        </p:txBody>
      </p:sp>
      <p:sp>
        <p:nvSpPr>
          <p:cNvPr id="12" name="Rectangle 3"/>
          <p:cNvSpPr>
            <a:spLocks noChangeArrowheads="1"/>
          </p:cNvSpPr>
          <p:nvPr/>
        </p:nvSpPr>
        <p:spPr bwMode="auto">
          <a:xfrm>
            <a:off x="160885" y="99851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4"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7</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400711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直線矢印コネクタ 88"/>
          <p:cNvCxnSpPr/>
          <p:nvPr/>
        </p:nvCxnSpPr>
        <p:spPr bwMode="auto">
          <a:xfrm>
            <a:off x="3522710" y="2746075"/>
            <a:ext cx="0" cy="2582637"/>
          </a:xfrm>
          <a:prstGeom prst="straightConnector1">
            <a:avLst/>
          </a:prstGeom>
          <a:solidFill>
            <a:srgbClr val="FFFF99"/>
          </a:solidFill>
          <a:ln w="63500" cap="flat" cmpd="sng" algn="ctr">
            <a:solidFill>
              <a:srgbClr val="88B800"/>
            </a:solidFill>
            <a:prstDash val="solid"/>
            <a:round/>
            <a:headEnd type="none" w="med" len="med"/>
            <a:tailEnd type="arrow" w="sm" len="sm"/>
          </a:ln>
          <a:effectLst/>
        </p:spPr>
      </p:cxnSp>
      <p:sp>
        <p:nvSpPr>
          <p:cNvPr id="173058" name="Rectangle 2"/>
          <p:cNvSpPr>
            <a:spLocks noGrp="1" noChangeArrowheads="1"/>
          </p:cNvSpPr>
          <p:nvPr>
            <p:ph type="title" idx="4294967295"/>
          </p:nvPr>
        </p:nvSpPr>
        <p:spPr>
          <a:xfrm>
            <a:off x="712520" y="167789"/>
            <a:ext cx="7891854" cy="547027"/>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認知症ケアパス</a:t>
            </a:r>
          </a:p>
        </p:txBody>
      </p:sp>
      <p:sp>
        <p:nvSpPr>
          <p:cNvPr id="8" name="テキスト ボックス 60"/>
          <p:cNvSpPr txBox="1">
            <a:spLocks noChangeArrowheads="1"/>
          </p:cNvSpPr>
          <p:nvPr/>
        </p:nvSpPr>
        <p:spPr bwMode="auto">
          <a:xfrm>
            <a:off x="1698871" y="888467"/>
            <a:ext cx="5771408" cy="3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0" tIns="44342" rIns="0"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chemeClr val="tx1">
                    <a:lumMod val="50000"/>
                    <a:lumOff val="50000"/>
                  </a:schemeClr>
                </a:solidFill>
                <a:latin typeface="Meiryo UI" pitchFamily="50" charset="-128"/>
                <a:ea typeface="Meiryo UI" pitchFamily="50" charset="-128"/>
                <a:cs typeface="Meiryo UI" pitchFamily="50" charset="-128"/>
              </a:rPr>
              <a:t>認知症の人の状態に応じた適切なサービス提供の流れ</a:t>
            </a:r>
          </a:p>
        </p:txBody>
      </p:sp>
      <p:sp>
        <p:nvSpPr>
          <p:cNvPr id="9" name="Rectangle 32"/>
          <p:cNvSpPr>
            <a:spLocks noChangeArrowheads="1"/>
          </p:cNvSpPr>
          <p:nvPr/>
        </p:nvSpPr>
        <p:spPr bwMode="auto">
          <a:xfrm>
            <a:off x="1040972" y="6282462"/>
            <a:ext cx="6992206" cy="504825"/>
          </a:xfrm>
          <a:prstGeom prst="rect">
            <a:avLst/>
          </a:prstGeom>
          <a:noFill/>
          <a:ln w="38100">
            <a:noFill/>
            <a:miter lim="800000"/>
            <a:headEnd/>
            <a:tailEnd/>
          </a:ln>
        </p:spPr>
        <p:txBody>
          <a:bodyPr wrap="none" anchor="ctr"/>
          <a:lstStyle/>
          <a:p>
            <a:pPr algn="ctr"/>
            <a:r>
              <a:rPr lang="ja-JP" altLang="en-US" sz="1400" b="1" dirty="0">
                <a:solidFill>
                  <a:schemeClr val="bg2"/>
                </a:solidFill>
                <a:latin typeface="Meiryo UI" pitchFamily="50" charset="-128"/>
                <a:ea typeface="Meiryo UI" pitchFamily="50" charset="-128"/>
                <a:cs typeface="Meiryo UI" pitchFamily="50" charset="-128"/>
              </a:rPr>
              <a:t>認知症の人やその家族が、認知症と疑われる症状が発生した場合に、</a:t>
            </a:r>
          </a:p>
          <a:p>
            <a:pPr algn="ctr"/>
            <a:r>
              <a:rPr lang="ja-JP" altLang="en-US" sz="1400" b="1" dirty="0">
                <a:solidFill>
                  <a:schemeClr val="accent1">
                    <a:lumMod val="50000"/>
                  </a:schemeClr>
                </a:solidFill>
                <a:latin typeface="Meiryo UI" pitchFamily="50" charset="-128"/>
                <a:ea typeface="Meiryo UI" pitchFamily="50" charset="-128"/>
                <a:cs typeface="Meiryo UI" pitchFamily="50" charset="-128"/>
              </a:rPr>
              <a:t>いつ、どこで、どのような医療や介護サービスを受ければよいか </a:t>
            </a:r>
            <a:r>
              <a:rPr lang="ja-JP" altLang="en-US" sz="1400" b="1" dirty="0">
                <a:solidFill>
                  <a:schemeClr val="bg2"/>
                </a:solidFill>
                <a:latin typeface="Meiryo UI" pitchFamily="50" charset="-128"/>
                <a:ea typeface="Meiryo UI" pitchFamily="50" charset="-128"/>
                <a:cs typeface="Meiryo UI" pitchFamily="50" charset="-128"/>
              </a:rPr>
              <a:t>理解できる</a:t>
            </a:r>
          </a:p>
        </p:txBody>
      </p:sp>
      <p:cxnSp>
        <p:nvCxnSpPr>
          <p:cNvPr id="3" name="直線矢印コネクタ 2"/>
          <p:cNvCxnSpPr/>
          <p:nvPr/>
        </p:nvCxnSpPr>
        <p:spPr bwMode="auto">
          <a:xfrm>
            <a:off x="7633723" y="4106884"/>
            <a:ext cx="831273" cy="0"/>
          </a:xfrm>
          <a:prstGeom prst="straightConnector1">
            <a:avLst/>
          </a:prstGeom>
          <a:solidFill>
            <a:srgbClr val="FFFF99"/>
          </a:solidFill>
          <a:ln w="107950" cap="flat" cmpd="sng" algn="ctr">
            <a:solidFill>
              <a:schemeClr val="accent5">
                <a:lumMod val="50000"/>
              </a:schemeClr>
            </a:solidFill>
            <a:prstDash val="solid"/>
            <a:round/>
            <a:headEnd type="none" w="med" len="med"/>
            <a:tailEnd type="triangle" w="med" len="sm"/>
          </a:ln>
          <a:effectLst/>
        </p:spPr>
      </p:cxnSp>
      <p:cxnSp>
        <p:nvCxnSpPr>
          <p:cNvPr id="12" name="直線矢印コネクタ 11"/>
          <p:cNvCxnSpPr/>
          <p:nvPr/>
        </p:nvCxnSpPr>
        <p:spPr bwMode="auto">
          <a:xfrm>
            <a:off x="969722" y="4106884"/>
            <a:ext cx="3822270" cy="4664"/>
          </a:xfrm>
          <a:prstGeom prst="straightConnector1">
            <a:avLst/>
          </a:prstGeom>
          <a:solidFill>
            <a:srgbClr val="FFFF99"/>
          </a:solidFill>
          <a:ln w="107950" cap="flat" cmpd="sng" algn="ctr">
            <a:solidFill>
              <a:schemeClr val="accent5">
                <a:lumMod val="50000"/>
              </a:schemeClr>
            </a:solidFill>
            <a:prstDash val="solid"/>
            <a:round/>
            <a:headEnd type="none" w="med" len="med"/>
            <a:tailEnd type="triangle" w="med" len="sm"/>
          </a:ln>
          <a:effectLst/>
        </p:spPr>
      </p:cxnSp>
      <p:cxnSp>
        <p:nvCxnSpPr>
          <p:cNvPr id="13" name="直線矢印コネクタ 12"/>
          <p:cNvCxnSpPr/>
          <p:nvPr/>
        </p:nvCxnSpPr>
        <p:spPr bwMode="auto">
          <a:xfrm>
            <a:off x="5434862" y="4102926"/>
            <a:ext cx="1405247" cy="0"/>
          </a:xfrm>
          <a:prstGeom prst="straightConnector1">
            <a:avLst/>
          </a:prstGeom>
          <a:solidFill>
            <a:srgbClr val="FFFF99"/>
          </a:solidFill>
          <a:ln w="107950" cap="flat" cmpd="sng" algn="ctr">
            <a:solidFill>
              <a:schemeClr val="accent5">
                <a:lumMod val="50000"/>
              </a:schemeClr>
            </a:solidFill>
            <a:prstDash val="solid"/>
            <a:round/>
            <a:headEnd type="none" w="med" len="med"/>
            <a:tailEnd type="triangle" w="med" len="sm"/>
          </a:ln>
          <a:effectLst/>
        </p:spPr>
      </p:cxnSp>
      <p:sp>
        <p:nvSpPr>
          <p:cNvPr id="20" name="星 7 19"/>
          <p:cNvSpPr/>
          <p:nvPr/>
        </p:nvSpPr>
        <p:spPr bwMode="auto">
          <a:xfrm rot="10800000">
            <a:off x="4795033" y="3705102"/>
            <a:ext cx="1239067" cy="741872"/>
          </a:xfrm>
          <a:prstGeom prst="star7">
            <a:avLst>
              <a:gd name="adj" fmla="val 31764"/>
              <a:gd name="hf" fmla="val 102572"/>
              <a:gd name="vf" fmla="val 105210"/>
            </a:avLst>
          </a:prstGeom>
          <a:solidFill>
            <a:schemeClr val="bg1"/>
          </a:solidFill>
          <a:ln w="31750" cap="flat" cmpd="sng" algn="ctr">
            <a:solidFill>
              <a:srgbClr val="FF717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3" name="テキスト ボックス 22"/>
          <p:cNvSpPr txBox="1"/>
          <p:nvPr/>
        </p:nvSpPr>
        <p:spPr>
          <a:xfrm>
            <a:off x="4117272" y="1665711"/>
            <a:ext cx="2375381" cy="430887"/>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急性増悪期のアウトリーチ</a:t>
            </a:r>
            <a:endParaRPr kumimoji="1" lang="en-US" altLang="ja-JP" sz="1050" dirty="0">
              <a:latin typeface="Meiryo UI" pitchFamily="50" charset="-128"/>
              <a:ea typeface="Meiryo UI" pitchFamily="50" charset="-128"/>
              <a:cs typeface="Meiryo UI" pitchFamily="50" charset="-128"/>
            </a:endParaRPr>
          </a:p>
          <a:p>
            <a:r>
              <a:rPr kumimoji="1" lang="ja-JP" altLang="en-US" sz="1050" dirty="0">
                <a:latin typeface="Meiryo UI" pitchFamily="50" charset="-128"/>
                <a:ea typeface="Meiryo UI" pitchFamily="50" charset="-128"/>
                <a:cs typeface="Meiryo UI" pitchFamily="50" charset="-128"/>
              </a:rPr>
              <a:t>                          や電話相談</a:t>
            </a:r>
          </a:p>
        </p:txBody>
      </p:sp>
      <p:sp>
        <p:nvSpPr>
          <p:cNvPr id="26" name="テキスト ボックス 25"/>
          <p:cNvSpPr txBox="1"/>
          <p:nvPr/>
        </p:nvSpPr>
        <p:spPr>
          <a:xfrm>
            <a:off x="5100429" y="3823926"/>
            <a:ext cx="645942" cy="461665"/>
          </a:xfrm>
          <a:prstGeom prst="rect">
            <a:avLst/>
          </a:prstGeom>
          <a:noFill/>
        </p:spPr>
        <p:txBody>
          <a:bodyPr wrap="square" rtlCol="0">
            <a:spAutoFit/>
          </a:bodyPr>
          <a:lstStyle/>
          <a:p>
            <a:pPr algn="ctr"/>
            <a:r>
              <a:rPr kumimoji="1" lang="ja-JP" altLang="en-US" sz="1200" dirty="0">
                <a:latin typeface="Meiryo UI" pitchFamily="50" charset="-128"/>
                <a:ea typeface="Meiryo UI" pitchFamily="50" charset="-128"/>
                <a:cs typeface="Meiryo UI" pitchFamily="50" charset="-128"/>
              </a:rPr>
              <a:t>急性</a:t>
            </a:r>
            <a:endParaRPr kumimoji="1" lang="en-US" altLang="ja-JP" sz="1200" dirty="0">
              <a:latin typeface="Meiryo UI" pitchFamily="50" charset="-128"/>
              <a:ea typeface="Meiryo UI" pitchFamily="50" charset="-128"/>
              <a:cs typeface="Meiryo UI" pitchFamily="50" charset="-128"/>
            </a:endParaRPr>
          </a:p>
          <a:p>
            <a:pPr algn="ctr"/>
            <a:r>
              <a:rPr kumimoji="1" lang="ja-JP" altLang="en-US" sz="1200" dirty="0">
                <a:latin typeface="Meiryo UI" pitchFamily="50" charset="-128"/>
                <a:ea typeface="Meiryo UI" pitchFamily="50" charset="-128"/>
                <a:cs typeface="Meiryo UI" pitchFamily="50" charset="-128"/>
              </a:rPr>
              <a:t>増悪期</a:t>
            </a:r>
          </a:p>
        </p:txBody>
      </p:sp>
      <p:grpSp>
        <p:nvGrpSpPr>
          <p:cNvPr id="58" name="グループ化 57"/>
          <p:cNvGrpSpPr/>
          <p:nvPr/>
        </p:nvGrpSpPr>
        <p:grpSpPr>
          <a:xfrm>
            <a:off x="6480998" y="1831277"/>
            <a:ext cx="1437564" cy="747119"/>
            <a:chOff x="6089985" y="2009191"/>
            <a:chExt cx="1437564" cy="747119"/>
          </a:xfrm>
        </p:grpSpPr>
        <p:pic>
          <p:nvPicPr>
            <p:cNvPr id="378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373" y="2009191"/>
              <a:ext cx="9906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bwMode="auto">
            <a:xfrm>
              <a:off x="7032249" y="2494700"/>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0" name="正方形/長方形 29"/>
            <p:cNvSpPr/>
            <p:nvPr/>
          </p:nvSpPr>
          <p:spPr bwMode="auto">
            <a:xfrm>
              <a:off x="6089985" y="2177849"/>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18" name="正方形/長方形 17"/>
          <p:cNvSpPr/>
          <p:nvPr/>
        </p:nvSpPr>
        <p:spPr bwMode="auto">
          <a:xfrm>
            <a:off x="2190959" y="1675941"/>
            <a:ext cx="1523944" cy="1229071"/>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2" name="正方形/長方形 31"/>
          <p:cNvSpPr/>
          <p:nvPr/>
        </p:nvSpPr>
        <p:spPr bwMode="auto">
          <a:xfrm>
            <a:off x="2311964" y="1797502"/>
            <a:ext cx="1086969" cy="760527"/>
          </a:xfrm>
          <a:prstGeom prst="rect">
            <a:avLst/>
          </a:prstGeom>
          <a:solidFill>
            <a:srgbClr val="669900"/>
          </a:solidFill>
          <a:ln w="9525" cap="flat" cmpd="sng" algn="ctr">
            <a:solidFill>
              <a:srgbClr val="6699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2" name="テキスト ボックス 21"/>
          <p:cNvSpPr txBox="1"/>
          <p:nvPr/>
        </p:nvSpPr>
        <p:spPr>
          <a:xfrm>
            <a:off x="2081837" y="2068206"/>
            <a:ext cx="1521323" cy="430887"/>
          </a:xfrm>
          <a:prstGeom prst="rect">
            <a:avLst/>
          </a:prstGeom>
          <a:noFill/>
        </p:spPr>
        <p:txBody>
          <a:bodyPr wrap="square" rtlCol="0">
            <a:spAutoFit/>
          </a:bodyPr>
          <a:lstStyle/>
          <a:p>
            <a:pPr algn="ctr"/>
            <a:r>
              <a:rPr kumimoji="1" lang="ja-JP" altLang="en-US" sz="1050" b="1" dirty="0">
                <a:solidFill>
                  <a:schemeClr val="bg1"/>
                </a:solidFill>
                <a:latin typeface="Meiryo UI" pitchFamily="50" charset="-128"/>
                <a:ea typeface="Meiryo UI" pitchFamily="50" charset="-128"/>
                <a:cs typeface="Meiryo UI" pitchFamily="50" charset="-128"/>
              </a:rPr>
              <a:t>認知症初期集中</a:t>
            </a:r>
            <a:endParaRPr kumimoji="1" lang="en-US" altLang="ja-JP" sz="1050" b="1" dirty="0">
              <a:solidFill>
                <a:schemeClr val="bg1"/>
              </a:solidFill>
              <a:latin typeface="Meiryo UI" pitchFamily="50" charset="-128"/>
              <a:ea typeface="Meiryo UI" pitchFamily="50" charset="-128"/>
              <a:cs typeface="Meiryo UI" pitchFamily="50" charset="-128"/>
            </a:endParaRPr>
          </a:p>
          <a:p>
            <a:pPr algn="ctr"/>
            <a:r>
              <a:rPr kumimoji="1" lang="ja-JP" altLang="en-US" sz="1050" b="1" dirty="0">
                <a:solidFill>
                  <a:schemeClr val="bg1"/>
                </a:solidFill>
                <a:latin typeface="Meiryo UI" pitchFamily="50" charset="-128"/>
                <a:ea typeface="Meiryo UI" pitchFamily="50" charset="-128"/>
                <a:cs typeface="Meiryo UI" pitchFamily="50" charset="-128"/>
              </a:rPr>
              <a:t>支援チーム</a:t>
            </a:r>
          </a:p>
        </p:txBody>
      </p:sp>
      <p:sp>
        <p:nvSpPr>
          <p:cNvPr id="19" name="正方形/長方形 18"/>
          <p:cNvSpPr/>
          <p:nvPr/>
        </p:nvSpPr>
        <p:spPr bwMode="auto">
          <a:xfrm>
            <a:off x="2331429" y="2546334"/>
            <a:ext cx="993657" cy="490025"/>
          </a:xfrm>
          <a:prstGeom prst="rect">
            <a:avLst/>
          </a:prstGeom>
          <a:solidFill>
            <a:schemeClr val="bg1"/>
          </a:solidFill>
          <a:ln w="31750" cap="flat" cmpd="sng" algn="ctr">
            <a:solidFill>
              <a:srgbClr val="6699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4" name="テキスト ボックス 23"/>
          <p:cNvSpPr txBox="1"/>
          <p:nvPr/>
        </p:nvSpPr>
        <p:spPr>
          <a:xfrm>
            <a:off x="2240294" y="2575366"/>
            <a:ext cx="1194923" cy="415498"/>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   チーム員会議</a:t>
            </a:r>
            <a:endParaRPr kumimoji="1"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（地域ケア会議）</a:t>
            </a:r>
            <a:endParaRPr kumimoji="1" lang="ja-JP" altLang="en-US" sz="1050" dirty="0">
              <a:latin typeface="Meiryo UI" pitchFamily="50" charset="-128"/>
              <a:ea typeface="Meiryo UI" pitchFamily="50" charset="-128"/>
              <a:cs typeface="Meiryo UI" pitchFamily="50" charset="-128"/>
            </a:endParaRPr>
          </a:p>
        </p:txBody>
      </p:sp>
      <p:sp>
        <p:nvSpPr>
          <p:cNvPr id="21" name="正方形/長方形 20"/>
          <p:cNvSpPr/>
          <p:nvPr/>
        </p:nvSpPr>
        <p:spPr bwMode="auto">
          <a:xfrm>
            <a:off x="1302169" y="1640316"/>
            <a:ext cx="936853" cy="537744"/>
          </a:xfrm>
          <a:prstGeom prst="rect">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5" name="テキスト ボックス 34"/>
          <p:cNvSpPr txBox="1"/>
          <p:nvPr/>
        </p:nvSpPr>
        <p:spPr>
          <a:xfrm>
            <a:off x="1183473" y="1691836"/>
            <a:ext cx="1152242" cy="415498"/>
          </a:xfrm>
          <a:prstGeom prst="rect">
            <a:avLst/>
          </a:prstGeom>
          <a:noFill/>
        </p:spPr>
        <p:txBody>
          <a:bodyPr wrap="square" rtlCol="0">
            <a:spAutoFit/>
          </a:bodyPr>
          <a:lstStyle/>
          <a:p>
            <a:pPr algn="ctr"/>
            <a:r>
              <a:rPr kumimoji="1" lang="ja-JP" altLang="en-US" sz="1050" b="1" dirty="0">
                <a:solidFill>
                  <a:schemeClr val="bg1"/>
                </a:solidFill>
                <a:latin typeface="Meiryo UI" pitchFamily="50" charset="-128"/>
                <a:ea typeface="Meiryo UI" pitchFamily="50" charset="-128"/>
                <a:cs typeface="Meiryo UI" pitchFamily="50" charset="-128"/>
              </a:rPr>
              <a:t>地域包括支援</a:t>
            </a:r>
            <a:endParaRPr kumimoji="1" lang="en-US" altLang="ja-JP" sz="1050" b="1" dirty="0">
              <a:solidFill>
                <a:schemeClr val="bg1"/>
              </a:solidFill>
              <a:latin typeface="Meiryo UI" pitchFamily="50" charset="-128"/>
              <a:ea typeface="Meiryo UI" pitchFamily="50" charset="-128"/>
              <a:cs typeface="Meiryo UI" pitchFamily="50" charset="-128"/>
            </a:endParaRPr>
          </a:p>
          <a:p>
            <a:pPr algn="ctr"/>
            <a:r>
              <a:rPr lang="ja-JP" altLang="en-US" sz="1050" b="1" dirty="0">
                <a:solidFill>
                  <a:schemeClr val="bg1"/>
                </a:solidFill>
                <a:latin typeface="Meiryo UI" pitchFamily="50" charset="-128"/>
                <a:ea typeface="Meiryo UI" pitchFamily="50" charset="-128"/>
                <a:cs typeface="Meiryo UI" pitchFamily="50" charset="-128"/>
              </a:rPr>
              <a:t>センター等</a:t>
            </a:r>
            <a:endParaRPr kumimoji="1" lang="ja-JP" altLang="en-US" sz="1050" b="1" dirty="0">
              <a:solidFill>
                <a:schemeClr val="bg1"/>
              </a:solidFill>
              <a:latin typeface="Meiryo UI" pitchFamily="50" charset="-128"/>
              <a:ea typeface="Meiryo UI" pitchFamily="50" charset="-128"/>
              <a:cs typeface="Meiryo UI" pitchFamily="50" charset="-128"/>
            </a:endParaRPr>
          </a:p>
        </p:txBody>
      </p:sp>
      <p:grpSp>
        <p:nvGrpSpPr>
          <p:cNvPr id="27" name="グループ化 26"/>
          <p:cNvGrpSpPr/>
          <p:nvPr/>
        </p:nvGrpSpPr>
        <p:grpSpPr>
          <a:xfrm>
            <a:off x="890041" y="3086223"/>
            <a:ext cx="1197064" cy="662708"/>
            <a:chOff x="413399" y="3011485"/>
            <a:chExt cx="1197064" cy="662708"/>
          </a:xfrm>
        </p:grpSpPr>
        <p:pic>
          <p:nvPicPr>
            <p:cNvPr id="378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73" y="3054061"/>
              <a:ext cx="8382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bwMode="auto">
            <a:xfrm rot="19174192">
              <a:off x="1335320" y="3519965"/>
              <a:ext cx="275143" cy="1542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7" name="正方形/長方形 36"/>
            <p:cNvSpPr/>
            <p:nvPr/>
          </p:nvSpPr>
          <p:spPr bwMode="auto">
            <a:xfrm rot="328583">
              <a:off x="1260044" y="3011485"/>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8" name="正方形/長方形 37"/>
            <p:cNvSpPr/>
            <p:nvPr/>
          </p:nvSpPr>
          <p:spPr bwMode="auto">
            <a:xfrm rot="328583">
              <a:off x="413399" y="3359688"/>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cxnSp>
        <p:nvCxnSpPr>
          <p:cNvPr id="31" name="直線コネクタ 30"/>
          <p:cNvCxnSpPr/>
          <p:nvPr/>
        </p:nvCxnSpPr>
        <p:spPr bwMode="auto">
          <a:xfrm>
            <a:off x="3410195" y="1972289"/>
            <a:ext cx="1873174" cy="0"/>
          </a:xfrm>
          <a:prstGeom prst="line">
            <a:avLst/>
          </a:prstGeom>
          <a:solidFill>
            <a:srgbClr val="FFFF99"/>
          </a:solidFill>
          <a:ln w="31750" cap="flat" cmpd="sng" algn="ctr">
            <a:solidFill>
              <a:srgbClr val="669900"/>
            </a:solidFill>
            <a:prstDash val="sysDot"/>
            <a:round/>
            <a:headEnd type="none" w="med" len="med"/>
            <a:tailEnd type="none" w="med" len="med"/>
          </a:ln>
          <a:effectLst/>
        </p:spPr>
      </p:cxnSp>
      <p:pic>
        <p:nvPicPr>
          <p:cNvPr id="3788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9107" y="2261545"/>
            <a:ext cx="617208" cy="39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直線コネクタ 54"/>
          <p:cNvCxnSpPr/>
          <p:nvPr/>
        </p:nvCxnSpPr>
        <p:spPr bwMode="auto">
          <a:xfrm flipH="1">
            <a:off x="5283369" y="1971304"/>
            <a:ext cx="13023" cy="1702161"/>
          </a:xfrm>
          <a:prstGeom prst="line">
            <a:avLst/>
          </a:prstGeom>
          <a:solidFill>
            <a:srgbClr val="FFFF99"/>
          </a:solidFill>
          <a:ln w="31750" cap="flat" cmpd="sng" algn="ctr">
            <a:solidFill>
              <a:srgbClr val="669900"/>
            </a:solidFill>
            <a:prstDash val="sysDot"/>
            <a:round/>
            <a:headEnd type="none" w="med" len="med"/>
            <a:tailEnd type="arrow" w="med" len="sm"/>
          </a:ln>
          <a:effectLst/>
        </p:spPr>
      </p:cxnSp>
      <p:sp>
        <p:nvSpPr>
          <p:cNvPr id="2060" name="右矢印 2059"/>
          <p:cNvSpPr/>
          <p:nvPr/>
        </p:nvSpPr>
        <p:spPr bwMode="auto">
          <a:xfrm>
            <a:off x="3410808" y="2046693"/>
            <a:ext cx="830611" cy="535029"/>
          </a:xfrm>
          <a:prstGeom prst="rightArrow">
            <a:avLst/>
          </a:prstGeom>
          <a:solidFill>
            <a:srgbClr val="88B8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pic>
        <p:nvPicPr>
          <p:cNvPr id="3788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1850" y="2051982"/>
            <a:ext cx="3714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テキスト ボックス 71"/>
          <p:cNvSpPr txBox="1"/>
          <p:nvPr/>
        </p:nvSpPr>
        <p:spPr>
          <a:xfrm>
            <a:off x="3384468" y="2172993"/>
            <a:ext cx="768190" cy="253916"/>
          </a:xfrm>
          <a:prstGeom prst="rect">
            <a:avLst/>
          </a:prstGeom>
          <a:noFill/>
        </p:spPr>
        <p:txBody>
          <a:bodyPr wrap="square" rtlCol="0">
            <a:spAutoFit/>
          </a:bodyPr>
          <a:lstStyle/>
          <a:p>
            <a:pPr algn="ctr"/>
            <a:r>
              <a:rPr kumimoji="1" lang="ja-JP" altLang="en-US" sz="1050" b="1" dirty="0">
                <a:solidFill>
                  <a:schemeClr val="bg1"/>
                </a:solidFill>
                <a:latin typeface="Meiryo UI" pitchFamily="50" charset="-128"/>
                <a:ea typeface="Meiryo UI" pitchFamily="50" charset="-128"/>
                <a:cs typeface="Meiryo UI" pitchFamily="50" charset="-128"/>
              </a:rPr>
              <a:t>引き継ぎ</a:t>
            </a:r>
          </a:p>
        </p:txBody>
      </p:sp>
      <p:sp>
        <p:nvSpPr>
          <p:cNvPr id="73" name="テキスト ボックス 72"/>
          <p:cNvSpPr txBox="1"/>
          <p:nvPr/>
        </p:nvSpPr>
        <p:spPr>
          <a:xfrm>
            <a:off x="4177697" y="2499657"/>
            <a:ext cx="1561090" cy="253916"/>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ケアマネジャー</a:t>
            </a:r>
          </a:p>
        </p:txBody>
      </p:sp>
      <p:grpSp>
        <p:nvGrpSpPr>
          <p:cNvPr id="2069" name="グループ化 2068"/>
          <p:cNvGrpSpPr/>
          <p:nvPr/>
        </p:nvGrpSpPr>
        <p:grpSpPr>
          <a:xfrm>
            <a:off x="2817762" y="5211286"/>
            <a:ext cx="849808" cy="621405"/>
            <a:chOff x="2067987" y="5392333"/>
            <a:chExt cx="849808" cy="621405"/>
          </a:xfrm>
        </p:grpSpPr>
        <p:pic>
          <p:nvPicPr>
            <p:cNvPr id="37888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0570" y="5499388"/>
              <a:ext cx="65722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正方形/長方形 74"/>
            <p:cNvSpPr/>
            <p:nvPr/>
          </p:nvSpPr>
          <p:spPr bwMode="auto">
            <a:xfrm>
              <a:off x="2093712" y="5392333"/>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76" name="正方形/長方形 75"/>
            <p:cNvSpPr/>
            <p:nvPr/>
          </p:nvSpPr>
          <p:spPr bwMode="auto">
            <a:xfrm>
              <a:off x="2067987" y="5639733"/>
              <a:ext cx="24765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79" name="テキスト ボックス 78"/>
          <p:cNvSpPr txBox="1"/>
          <p:nvPr/>
        </p:nvSpPr>
        <p:spPr>
          <a:xfrm>
            <a:off x="2742165" y="5884764"/>
            <a:ext cx="1561090" cy="253916"/>
          </a:xfrm>
          <a:prstGeom prst="rect">
            <a:avLst/>
          </a:prstGeom>
          <a:noFill/>
        </p:spPr>
        <p:txBody>
          <a:bodyPr wrap="square" rtlCol="0">
            <a:spAutoFit/>
          </a:bodyPr>
          <a:lstStyle/>
          <a:p>
            <a:r>
              <a:rPr lang="ja-JP" altLang="en-US" sz="1050" dirty="0">
                <a:latin typeface="Meiryo UI" pitchFamily="50" charset="-128"/>
                <a:ea typeface="Meiryo UI" pitchFamily="50" charset="-128"/>
                <a:cs typeface="Meiryo UI" pitchFamily="50" charset="-128"/>
              </a:rPr>
              <a:t>認知症疾患</a:t>
            </a:r>
            <a:r>
              <a:rPr kumimoji="1" lang="ja-JP" altLang="en-US" sz="1050" dirty="0">
                <a:latin typeface="Meiryo UI" pitchFamily="50" charset="-128"/>
                <a:ea typeface="Meiryo UI" pitchFamily="50" charset="-128"/>
                <a:cs typeface="Meiryo UI" pitchFamily="50" charset="-128"/>
              </a:rPr>
              <a:t>医療センター</a:t>
            </a:r>
          </a:p>
        </p:txBody>
      </p:sp>
      <p:pic>
        <p:nvPicPr>
          <p:cNvPr id="37888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0205" y="4352071"/>
            <a:ext cx="592293" cy="59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5" name="グループ化 84"/>
          <p:cNvGrpSpPr/>
          <p:nvPr/>
        </p:nvGrpSpPr>
        <p:grpSpPr>
          <a:xfrm>
            <a:off x="532428" y="3309318"/>
            <a:ext cx="661443" cy="564703"/>
            <a:chOff x="6734834" y="3526615"/>
            <a:chExt cx="895160" cy="871723"/>
          </a:xfrm>
        </p:grpSpPr>
        <p:pic>
          <p:nvPicPr>
            <p:cNvPr id="8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1748" y="3709060"/>
              <a:ext cx="598241" cy="68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正方形/長方形 86"/>
            <p:cNvSpPr/>
            <p:nvPr/>
          </p:nvSpPr>
          <p:spPr bwMode="auto">
            <a:xfrm rot="1865189">
              <a:off x="7134694" y="3526615"/>
              <a:ext cx="49530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88" name="正方形/長方形 87"/>
            <p:cNvSpPr/>
            <p:nvPr/>
          </p:nvSpPr>
          <p:spPr bwMode="auto">
            <a:xfrm rot="1865189">
              <a:off x="6734834" y="3957013"/>
              <a:ext cx="163225" cy="2708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15" name="星 7 14"/>
          <p:cNvSpPr/>
          <p:nvPr/>
        </p:nvSpPr>
        <p:spPr bwMode="auto">
          <a:xfrm>
            <a:off x="845759" y="3732811"/>
            <a:ext cx="1078737" cy="653652"/>
          </a:xfrm>
          <a:prstGeom prst="star7">
            <a:avLst>
              <a:gd name="adj" fmla="val 31764"/>
              <a:gd name="hf" fmla="val 102572"/>
              <a:gd name="vf" fmla="val 105210"/>
            </a:avLst>
          </a:prstGeom>
          <a:solidFill>
            <a:schemeClr val="bg1"/>
          </a:solidFill>
          <a:ln w="31750" cap="flat" cmpd="sng" algn="ctr">
            <a:solidFill>
              <a:srgbClr val="FF717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5" name="テキスト ボックス 24"/>
          <p:cNvSpPr txBox="1"/>
          <p:nvPr/>
        </p:nvSpPr>
        <p:spPr>
          <a:xfrm>
            <a:off x="1109855" y="3935117"/>
            <a:ext cx="602264" cy="276999"/>
          </a:xfrm>
          <a:prstGeom prst="rect">
            <a:avLst/>
          </a:prstGeom>
          <a:noFill/>
        </p:spPr>
        <p:txBody>
          <a:bodyPr wrap="square" rtlCol="0">
            <a:spAutoFit/>
          </a:bodyPr>
          <a:lstStyle/>
          <a:p>
            <a:r>
              <a:rPr lang="ja-JP" altLang="en-US" sz="1200" dirty="0">
                <a:latin typeface="Meiryo UI" pitchFamily="50" charset="-128"/>
                <a:ea typeface="Meiryo UI" pitchFamily="50" charset="-128"/>
                <a:cs typeface="Meiryo UI" pitchFamily="50" charset="-128"/>
              </a:rPr>
              <a:t>気づき</a:t>
            </a:r>
            <a:endParaRPr kumimoji="1" lang="ja-JP" altLang="en-US" sz="1200" dirty="0">
              <a:latin typeface="Meiryo UI" pitchFamily="50" charset="-128"/>
              <a:ea typeface="Meiryo UI" pitchFamily="50" charset="-128"/>
              <a:cs typeface="Meiryo UI" pitchFamily="50" charset="-128"/>
            </a:endParaRPr>
          </a:p>
        </p:txBody>
      </p:sp>
      <p:cxnSp>
        <p:nvCxnSpPr>
          <p:cNvPr id="92" name="直線矢印コネクタ 91"/>
          <p:cNvCxnSpPr/>
          <p:nvPr/>
        </p:nvCxnSpPr>
        <p:spPr bwMode="auto">
          <a:xfrm flipH="1">
            <a:off x="2614507" y="3036359"/>
            <a:ext cx="1" cy="1001034"/>
          </a:xfrm>
          <a:prstGeom prst="straightConnector1">
            <a:avLst/>
          </a:prstGeom>
          <a:solidFill>
            <a:srgbClr val="FFFF99"/>
          </a:solidFill>
          <a:ln w="50800" cap="flat" cmpd="sng" algn="ctr">
            <a:solidFill>
              <a:srgbClr val="88B800"/>
            </a:solidFill>
            <a:prstDash val="solid"/>
            <a:round/>
            <a:headEnd type="none" w="med" len="med"/>
            <a:tailEnd type="arrow" w="sm" len="sm"/>
          </a:ln>
          <a:effectLst/>
        </p:spPr>
      </p:cxnSp>
      <p:sp>
        <p:nvSpPr>
          <p:cNvPr id="95" name="テキスト ボックス 94"/>
          <p:cNvSpPr txBox="1"/>
          <p:nvPr/>
        </p:nvSpPr>
        <p:spPr>
          <a:xfrm>
            <a:off x="2208411" y="3273753"/>
            <a:ext cx="780545" cy="415498"/>
          </a:xfrm>
          <a:prstGeom prst="rect">
            <a:avLst/>
          </a:prstGeom>
          <a:solidFill>
            <a:schemeClr val="bg1"/>
          </a:solid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初回アセスメント訪問</a:t>
            </a:r>
          </a:p>
        </p:txBody>
      </p:sp>
      <p:sp>
        <p:nvSpPr>
          <p:cNvPr id="96" name="テキスト ボックス 95"/>
          <p:cNvSpPr txBox="1"/>
          <p:nvPr/>
        </p:nvSpPr>
        <p:spPr>
          <a:xfrm>
            <a:off x="1588959" y="3069535"/>
            <a:ext cx="469089" cy="253916"/>
          </a:xfrm>
          <a:prstGeom prst="rect">
            <a:avLst/>
          </a:prstGeom>
          <a:noFill/>
        </p:spPr>
        <p:txBody>
          <a:bodyPr wrap="square" rtlCol="0">
            <a:spAutoFit/>
          </a:bodyPr>
          <a:lstStyle/>
          <a:p>
            <a:r>
              <a:rPr lang="ja-JP" altLang="en-US" sz="1050" b="1" dirty="0">
                <a:latin typeface="Meiryo UI" pitchFamily="50" charset="-128"/>
                <a:ea typeface="Meiryo UI" pitchFamily="50" charset="-128"/>
                <a:cs typeface="Meiryo UI" pitchFamily="50" charset="-128"/>
              </a:rPr>
              <a:t>自宅</a:t>
            </a:r>
            <a:endParaRPr kumimoji="1" lang="ja-JP" altLang="en-US" sz="1050" b="1" dirty="0">
              <a:latin typeface="Meiryo UI" pitchFamily="50" charset="-128"/>
              <a:ea typeface="Meiryo UI" pitchFamily="50" charset="-128"/>
              <a:cs typeface="Meiryo UI" pitchFamily="50" charset="-128"/>
            </a:endParaRPr>
          </a:p>
        </p:txBody>
      </p:sp>
      <p:sp>
        <p:nvSpPr>
          <p:cNvPr id="98" name="テキスト ボックス 97"/>
          <p:cNvSpPr txBox="1"/>
          <p:nvPr/>
        </p:nvSpPr>
        <p:spPr>
          <a:xfrm>
            <a:off x="1925929" y="4985889"/>
            <a:ext cx="1397777" cy="261610"/>
          </a:xfrm>
          <a:prstGeom prst="rect">
            <a:avLst/>
          </a:prstGeom>
          <a:noFill/>
        </p:spPr>
        <p:txBody>
          <a:bodyPr wrap="square" rtlCol="0">
            <a:spAutoFit/>
          </a:bodyPr>
          <a:lstStyle/>
          <a:p>
            <a:r>
              <a:rPr lang="ja-JP" altLang="en-US" sz="1100" b="1" dirty="0">
                <a:latin typeface="Meiryo UI" pitchFamily="50" charset="-128"/>
                <a:ea typeface="Meiryo UI" pitchFamily="50" charset="-128"/>
                <a:cs typeface="Meiryo UI" pitchFamily="50" charset="-128"/>
              </a:rPr>
              <a:t>かかりつけ医・歯科医</a:t>
            </a:r>
            <a:endParaRPr kumimoji="1" lang="ja-JP" altLang="en-US" sz="1100" b="1" dirty="0">
              <a:latin typeface="Meiryo UI" pitchFamily="50" charset="-128"/>
              <a:ea typeface="Meiryo UI" pitchFamily="50" charset="-128"/>
              <a:cs typeface="Meiryo UI" pitchFamily="50" charset="-128"/>
            </a:endParaRPr>
          </a:p>
        </p:txBody>
      </p:sp>
      <p:cxnSp>
        <p:nvCxnSpPr>
          <p:cNvPr id="2076" name="直線矢印コネクタ 2075"/>
          <p:cNvCxnSpPr/>
          <p:nvPr/>
        </p:nvCxnSpPr>
        <p:spPr bwMode="auto">
          <a:xfrm>
            <a:off x="1418577" y="4386463"/>
            <a:ext cx="0" cy="344783"/>
          </a:xfrm>
          <a:prstGeom prst="straightConnector1">
            <a:avLst/>
          </a:prstGeom>
          <a:solidFill>
            <a:srgbClr val="FFFF99"/>
          </a:solidFill>
          <a:ln w="31750" cap="flat" cmpd="sng" algn="ctr">
            <a:solidFill>
              <a:schemeClr val="bg2"/>
            </a:solidFill>
            <a:prstDash val="solid"/>
            <a:round/>
            <a:headEnd type="none" w="med" len="med"/>
            <a:tailEnd type="none"/>
          </a:ln>
          <a:effectLst/>
        </p:spPr>
      </p:cxnSp>
      <p:cxnSp>
        <p:nvCxnSpPr>
          <p:cNvPr id="101" name="直線矢印コネクタ 100"/>
          <p:cNvCxnSpPr/>
          <p:nvPr/>
        </p:nvCxnSpPr>
        <p:spPr bwMode="auto">
          <a:xfrm flipV="1">
            <a:off x="1411300" y="4712865"/>
            <a:ext cx="598068" cy="682"/>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cxnSp>
        <p:nvCxnSpPr>
          <p:cNvPr id="107" name="直線矢印コネクタ 106"/>
          <p:cNvCxnSpPr/>
          <p:nvPr/>
        </p:nvCxnSpPr>
        <p:spPr bwMode="auto">
          <a:xfrm>
            <a:off x="1418577" y="2589831"/>
            <a:ext cx="0" cy="489152"/>
          </a:xfrm>
          <a:prstGeom prst="straightConnector1">
            <a:avLst/>
          </a:prstGeom>
          <a:solidFill>
            <a:srgbClr val="FFFF99"/>
          </a:solidFill>
          <a:ln w="31750" cap="flat" cmpd="sng" algn="ctr">
            <a:solidFill>
              <a:schemeClr val="bg2"/>
            </a:solidFill>
            <a:prstDash val="solid"/>
            <a:round/>
            <a:headEnd type="none" w="med" len="med"/>
            <a:tailEnd type="none"/>
          </a:ln>
          <a:effectLst/>
        </p:spPr>
      </p:cxnSp>
      <p:cxnSp>
        <p:nvCxnSpPr>
          <p:cNvPr id="108" name="直線矢印コネクタ 107"/>
          <p:cNvCxnSpPr/>
          <p:nvPr/>
        </p:nvCxnSpPr>
        <p:spPr bwMode="auto">
          <a:xfrm flipV="1">
            <a:off x="1418577" y="2598770"/>
            <a:ext cx="668528" cy="2936"/>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111" name="テキスト ボックス 110"/>
          <p:cNvSpPr txBox="1"/>
          <p:nvPr/>
        </p:nvSpPr>
        <p:spPr>
          <a:xfrm>
            <a:off x="1228571" y="4761597"/>
            <a:ext cx="583895" cy="253916"/>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相談</a:t>
            </a:r>
          </a:p>
        </p:txBody>
      </p:sp>
      <p:sp>
        <p:nvSpPr>
          <p:cNvPr id="112" name="テキスト ボックス 111"/>
          <p:cNvSpPr txBox="1"/>
          <p:nvPr/>
        </p:nvSpPr>
        <p:spPr>
          <a:xfrm>
            <a:off x="1252079" y="2312501"/>
            <a:ext cx="548156" cy="253916"/>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相談</a:t>
            </a:r>
          </a:p>
        </p:txBody>
      </p:sp>
      <p:sp>
        <p:nvSpPr>
          <p:cNvPr id="113" name="テキスト ボックス 112"/>
          <p:cNvSpPr txBox="1"/>
          <p:nvPr/>
        </p:nvSpPr>
        <p:spPr>
          <a:xfrm>
            <a:off x="1817527" y="4373189"/>
            <a:ext cx="583895" cy="253916"/>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受診</a:t>
            </a:r>
          </a:p>
        </p:txBody>
      </p:sp>
      <p:cxnSp>
        <p:nvCxnSpPr>
          <p:cNvPr id="114" name="直線矢印コネクタ 113"/>
          <p:cNvCxnSpPr/>
          <p:nvPr/>
        </p:nvCxnSpPr>
        <p:spPr bwMode="auto">
          <a:xfrm>
            <a:off x="2473609" y="5347658"/>
            <a:ext cx="321401" cy="363391"/>
          </a:xfrm>
          <a:prstGeom prst="straightConnector1">
            <a:avLst/>
          </a:prstGeom>
          <a:solidFill>
            <a:srgbClr val="FFFF99"/>
          </a:solidFill>
          <a:ln w="31750" cap="flat" cmpd="sng" algn="ctr">
            <a:solidFill>
              <a:srgbClr val="9E5ECE"/>
            </a:solidFill>
            <a:prstDash val="solid"/>
            <a:round/>
            <a:headEnd type="none" w="med" len="med"/>
            <a:tailEnd type="arrow" w="med" len="sm"/>
          </a:ln>
          <a:effectLst/>
        </p:spPr>
      </p:cxnSp>
      <p:cxnSp>
        <p:nvCxnSpPr>
          <p:cNvPr id="118" name="直線矢印コネクタ 117"/>
          <p:cNvCxnSpPr/>
          <p:nvPr/>
        </p:nvCxnSpPr>
        <p:spPr bwMode="auto">
          <a:xfrm flipH="1" flipV="1">
            <a:off x="2640370" y="5274778"/>
            <a:ext cx="286850" cy="329291"/>
          </a:xfrm>
          <a:prstGeom prst="straightConnector1">
            <a:avLst/>
          </a:prstGeom>
          <a:solidFill>
            <a:srgbClr val="FFFF99"/>
          </a:solidFill>
          <a:ln w="31750" cap="flat" cmpd="sng" algn="ctr">
            <a:solidFill>
              <a:srgbClr val="9E5ECE"/>
            </a:solidFill>
            <a:prstDash val="solid"/>
            <a:round/>
            <a:headEnd type="none" w="med" len="med"/>
            <a:tailEnd type="arrow" w="med" len="sm"/>
          </a:ln>
          <a:effectLst/>
        </p:spPr>
      </p:cxnSp>
      <p:sp>
        <p:nvSpPr>
          <p:cNvPr id="121" name="テキスト ボックス 120"/>
          <p:cNvSpPr txBox="1"/>
          <p:nvPr/>
        </p:nvSpPr>
        <p:spPr>
          <a:xfrm>
            <a:off x="1692434" y="5604069"/>
            <a:ext cx="1075659" cy="307777"/>
          </a:xfrm>
          <a:prstGeom prst="rect">
            <a:avLst/>
          </a:prstGeom>
          <a:noFill/>
        </p:spPr>
        <p:txBody>
          <a:bodyPr wrap="square" rtlCol="0">
            <a:spAutoFit/>
          </a:bodyPr>
          <a:lstStyle/>
          <a:p>
            <a:r>
              <a:rPr lang="ja-JP" altLang="en-US" sz="1400" b="1" dirty="0">
                <a:solidFill>
                  <a:srgbClr val="7030A0"/>
                </a:solidFill>
                <a:latin typeface="Meiryo UI" pitchFamily="50" charset="-128"/>
                <a:ea typeface="Meiryo UI" pitchFamily="50" charset="-128"/>
                <a:cs typeface="Meiryo UI" pitchFamily="50" charset="-128"/>
              </a:rPr>
              <a:t>確定診断</a:t>
            </a:r>
            <a:endParaRPr kumimoji="1" lang="ja-JP" altLang="en-US" sz="1400" b="1" dirty="0">
              <a:solidFill>
                <a:srgbClr val="7030A0"/>
              </a:solidFill>
              <a:latin typeface="Meiryo UI" pitchFamily="50" charset="-128"/>
              <a:ea typeface="Meiryo UI" pitchFamily="50" charset="-128"/>
              <a:cs typeface="Meiryo UI" pitchFamily="50" charset="-128"/>
            </a:endParaRPr>
          </a:p>
        </p:txBody>
      </p:sp>
      <p:sp>
        <p:nvSpPr>
          <p:cNvPr id="125" name="テキスト ボックス 124"/>
          <p:cNvSpPr txBox="1"/>
          <p:nvPr/>
        </p:nvSpPr>
        <p:spPr>
          <a:xfrm>
            <a:off x="7450741" y="2303574"/>
            <a:ext cx="1226548" cy="253916"/>
          </a:xfrm>
          <a:prstGeom prst="rect">
            <a:avLst/>
          </a:prstGeom>
          <a:no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老健施設等</a:t>
            </a:r>
          </a:p>
        </p:txBody>
      </p:sp>
      <p:sp>
        <p:nvSpPr>
          <p:cNvPr id="126" name="テキスト ボックス 125"/>
          <p:cNvSpPr txBox="1"/>
          <p:nvPr/>
        </p:nvSpPr>
        <p:spPr>
          <a:xfrm>
            <a:off x="3014049" y="3120230"/>
            <a:ext cx="842335" cy="415498"/>
          </a:xfrm>
          <a:prstGeom prst="rect">
            <a:avLst/>
          </a:prstGeom>
          <a:solidFill>
            <a:schemeClr val="bg1"/>
          </a:solidFill>
        </p:spPr>
        <p:txBody>
          <a:bodyPr wrap="square" rtlCol="0">
            <a:spAutoFit/>
          </a:bodyPr>
          <a:lstStyle/>
          <a:p>
            <a:r>
              <a:rPr lang="ja-JP" altLang="en-US" sz="1050" dirty="0">
                <a:latin typeface="Meiryo UI" pitchFamily="50" charset="-128"/>
                <a:ea typeface="Meiryo UI" pitchFamily="50" charset="-128"/>
                <a:cs typeface="Meiryo UI" pitchFamily="50" charset="-128"/>
              </a:rPr>
              <a:t>検査や</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診察の紹介</a:t>
            </a:r>
            <a:endParaRPr kumimoji="1" lang="ja-JP" altLang="en-US" sz="1050" dirty="0">
              <a:latin typeface="Meiryo UI" pitchFamily="50" charset="-128"/>
              <a:ea typeface="Meiryo UI" pitchFamily="50" charset="-128"/>
              <a:cs typeface="Meiryo UI" pitchFamily="50" charset="-128"/>
            </a:endParaRPr>
          </a:p>
        </p:txBody>
      </p:sp>
      <p:cxnSp>
        <p:nvCxnSpPr>
          <p:cNvPr id="127" name="直線矢印コネクタ 126"/>
          <p:cNvCxnSpPr/>
          <p:nvPr/>
        </p:nvCxnSpPr>
        <p:spPr bwMode="auto">
          <a:xfrm flipV="1">
            <a:off x="3768563" y="2746075"/>
            <a:ext cx="578219" cy="1306282"/>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130" name="テキスト ボックス 129"/>
          <p:cNvSpPr txBox="1"/>
          <p:nvPr/>
        </p:nvSpPr>
        <p:spPr>
          <a:xfrm>
            <a:off x="3737635" y="3416064"/>
            <a:ext cx="935608" cy="415498"/>
          </a:xfrm>
          <a:prstGeom prst="rect">
            <a:avLst/>
          </a:prstGeom>
          <a:solidFill>
            <a:schemeClr val="bg1"/>
          </a:solidFill>
        </p:spPr>
        <p:txBody>
          <a:bodyPr wrap="square" rtlCol="0">
            <a:spAutoFit/>
          </a:bodyPr>
          <a:lstStyle/>
          <a:p>
            <a:r>
              <a:rPr lang="ja-JP" altLang="en-US" sz="1050" dirty="0">
                <a:latin typeface="Meiryo UI" pitchFamily="50" charset="-128"/>
                <a:ea typeface="Meiryo UI" pitchFamily="50" charset="-128"/>
                <a:cs typeface="Meiryo UI" pitchFamily="50" charset="-128"/>
              </a:rPr>
              <a:t>介護サービスの必要時</a:t>
            </a:r>
            <a:endParaRPr kumimoji="1" lang="ja-JP" altLang="en-US" sz="1050" dirty="0">
              <a:latin typeface="Meiryo UI" pitchFamily="50" charset="-128"/>
              <a:ea typeface="Meiryo UI" pitchFamily="50" charset="-128"/>
              <a:cs typeface="Meiryo UI" pitchFamily="50" charset="-128"/>
            </a:endParaRPr>
          </a:p>
        </p:txBody>
      </p:sp>
      <p:sp>
        <p:nvSpPr>
          <p:cNvPr id="131" name="テキスト ボックス 130"/>
          <p:cNvSpPr txBox="1"/>
          <p:nvPr/>
        </p:nvSpPr>
        <p:spPr>
          <a:xfrm>
            <a:off x="3886932" y="2991797"/>
            <a:ext cx="954849" cy="253916"/>
          </a:xfrm>
          <a:prstGeom prst="rect">
            <a:avLst/>
          </a:prstGeom>
          <a:solidFill>
            <a:schemeClr val="bg1"/>
          </a:solidFill>
        </p:spPr>
        <p:txBody>
          <a:bodyPr wrap="square" rtlCol="0">
            <a:spAutoFit/>
          </a:bodyPr>
          <a:lstStyle/>
          <a:p>
            <a:r>
              <a:rPr lang="ja-JP" altLang="en-US" sz="1050" dirty="0">
                <a:latin typeface="Meiryo UI" pitchFamily="50" charset="-128"/>
                <a:ea typeface="Meiryo UI" pitchFamily="50" charset="-128"/>
                <a:cs typeface="Meiryo UI" pitchFamily="50" charset="-128"/>
              </a:rPr>
              <a:t>要介護認定</a:t>
            </a:r>
            <a:endParaRPr kumimoji="1" lang="ja-JP" altLang="en-US" sz="1050" dirty="0">
              <a:latin typeface="Meiryo UI" pitchFamily="50" charset="-128"/>
              <a:ea typeface="Meiryo UI" pitchFamily="50" charset="-128"/>
              <a:cs typeface="Meiryo UI" pitchFamily="50" charset="-128"/>
            </a:endParaRPr>
          </a:p>
        </p:txBody>
      </p:sp>
      <p:sp>
        <p:nvSpPr>
          <p:cNvPr id="137" name="テキスト ボックス 136"/>
          <p:cNvSpPr txBox="1"/>
          <p:nvPr/>
        </p:nvSpPr>
        <p:spPr>
          <a:xfrm>
            <a:off x="4969804" y="5723182"/>
            <a:ext cx="1561090" cy="415498"/>
          </a:xfrm>
          <a:prstGeom prst="rect">
            <a:avLst/>
          </a:prstGeom>
          <a:noFill/>
        </p:spPr>
        <p:txBody>
          <a:bodyPr wrap="square" rtlCol="0">
            <a:spAutoFit/>
          </a:bodyPr>
          <a:lstStyle/>
          <a:p>
            <a:pPr algn="ctr"/>
            <a:r>
              <a:rPr kumimoji="1" lang="ja-JP" altLang="en-US" sz="1050" dirty="0">
                <a:latin typeface="Meiryo UI" pitchFamily="50" charset="-128"/>
                <a:ea typeface="Meiryo UI" pitchFamily="50" charset="-128"/>
                <a:cs typeface="Meiryo UI" pitchFamily="50" charset="-128"/>
              </a:rPr>
              <a:t>短期治療</a:t>
            </a:r>
            <a:endParaRPr kumimoji="1" lang="en-US" altLang="ja-JP" sz="1050" dirty="0">
              <a:latin typeface="Meiryo UI" pitchFamily="50" charset="-128"/>
              <a:ea typeface="Meiryo UI" pitchFamily="50" charset="-128"/>
              <a:cs typeface="Meiryo UI" pitchFamily="50" charset="-128"/>
            </a:endParaRPr>
          </a:p>
          <a:p>
            <a:pPr algn="ctr"/>
            <a:r>
              <a:rPr kumimoji="1" lang="ja-JP" altLang="en-US" sz="1050" dirty="0">
                <a:latin typeface="Meiryo UI" pitchFamily="50" charset="-128"/>
                <a:ea typeface="Meiryo UI" pitchFamily="50" charset="-128"/>
                <a:cs typeface="Meiryo UI" pitchFamily="50" charset="-128"/>
              </a:rPr>
              <a:t>（精神科医療機関等）</a:t>
            </a:r>
          </a:p>
        </p:txBody>
      </p:sp>
      <p:cxnSp>
        <p:nvCxnSpPr>
          <p:cNvPr id="138" name="直線矢印コネクタ 137"/>
          <p:cNvCxnSpPr/>
          <p:nvPr/>
        </p:nvCxnSpPr>
        <p:spPr bwMode="auto">
          <a:xfrm>
            <a:off x="4333446" y="4748082"/>
            <a:ext cx="339797" cy="0"/>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cxnSp>
        <p:nvCxnSpPr>
          <p:cNvPr id="139" name="直線矢印コネクタ 138"/>
          <p:cNvCxnSpPr/>
          <p:nvPr/>
        </p:nvCxnSpPr>
        <p:spPr bwMode="auto">
          <a:xfrm>
            <a:off x="2976556" y="4712865"/>
            <a:ext cx="848975" cy="0"/>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141" name="テキスト ボックス 140"/>
          <p:cNvSpPr txBox="1"/>
          <p:nvPr/>
        </p:nvSpPr>
        <p:spPr>
          <a:xfrm>
            <a:off x="3871159" y="4528866"/>
            <a:ext cx="468888" cy="415498"/>
          </a:xfrm>
          <a:prstGeom prst="rect">
            <a:avLst/>
          </a:prstGeom>
          <a:noFill/>
        </p:spPr>
        <p:txBody>
          <a:bodyPr wrap="square" rtlCol="0">
            <a:spAutoFit/>
          </a:bodyPr>
          <a:lstStyle/>
          <a:p>
            <a:r>
              <a:rPr lang="ja-JP" altLang="en-US" sz="1050" dirty="0">
                <a:latin typeface="Meiryo UI" pitchFamily="50" charset="-128"/>
                <a:ea typeface="Meiryo UI" pitchFamily="50" charset="-128"/>
                <a:cs typeface="Meiryo UI" pitchFamily="50" charset="-128"/>
              </a:rPr>
              <a:t>日常</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診療</a:t>
            </a:r>
            <a:endParaRPr kumimoji="1" lang="en-US" altLang="ja-JP" sz="1050" dirty="0">
              <a:latin typeface="Meiryo UI" pitchFamily="50" charset="-128"/>
              <a:ea typeface="Meiryo UI" pitchFamily="50" charset="-128"/>
              <a:cs typeface="Meiryo UI" pitchFamily="50" charset="-128"/>
            </a:endParaRPr>
          </a:p>
        </p:txBody>
      </p:sp>
      <p:sp>
        <p:nvSpPr>
          <p:cNvPr id="142" name="テキスト ボックス 141"/>
          <p:cNvSpPr txBox="1"/>
          <p:nvPr/>
        </p:nvSpPr>
        <p:spPr>
          <a:xfrm>
            <a:off x="7029348" y="4538307"/>
            <a:ext cx="468888" cy="415498"/>
          </a:xfrm>
          <a:prstGeom prst="rect">
            <a:avLst/>
          </a:prstGeom>
          <a:noFill/>
        </p:spPr>
        <p:txBody>
          <a:bodyPr wrap="square" rtlCol="0">
            <a:spAutoFit/>
          </a:bodyPr>
          <a:lstStyle/>
          <a:p>
            <a:r>
              <a:rPr lang="ja-JP" altLang="en-US" sz="1050" dirty="0">
                <a:latin typeface="Meiryo UI" pitchFamily="50" charset="-128"/>
                <a:ea typeface="Meiryo UI" pitchFamily="50" charset="-128"/>
                <a:cs typeface="Meiryo UI" pitchFamily="50" charset="-128"/>
              </a:rPr>
              <a:t>日常</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診療</a:t>
            </a:r>
            <a:endParaRPr kumimoji="1" lang="en-US" altLang="ja-JP" sz="1050" dirty="0">
              <a:latin typeface="Meiryo UI" pitchFamily="50" charset="-128"/>
              <a:ea typeface="Meiryo UI" pitchFamily="50" charset="-128"/>
              <a:cs typeface="Meiryo UI" pitchFamily="50" charset="-128"/>
            </a:endParaRPr>
          </a:p>
        </p:txBody>
      </p:sp>
      <p:cxnSp>
        <p:nvCxnSpPr>
          <p:cNvPr id="147" name="直線矢印コネクタ 146"/>
          <p:cNvCxnSpPr/>
          <p:nvPr/>
        </p:nvCxnSpPr>
        <p:spPr bwMode="auto">
          <a:xfrm flipV="1">
            <a:off x="7483020" y="4754360"/>
            <a:ext cx="668908" cy="1"/>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cxnSp>
        <p:nvCxnSpPr>
          <p:cNvPr id="148" name="直線矢印コネクタ 147"/>
          <p:cNvCxnSpPr/>
          <p:nvPr/>
        </p:nvCxnSpPr>
        <p:spPr bwMode="auto">
          <a:xfrm>
            <a:off x="6586412" y="4766235"/>
            <a:ext cx="339797" cy="0"/>
          </a:xfrm>
          <a:prstGeom prst="straightConnector1">
            <a:avLst/>
          </a:prstGeom>
          <a:solidFill>
            <a:srgbClr val="FFFF99"/>
          </a:solidFill>
          <a:ln w="31750" cap="flat" cmpd="sng" algn="ctr">
            <a:solidFill>
              <a:schemeClr val="bg2"/>
            </a:solidFill>
            <a:prstDash val="solid"/>
            <a:round/>
            <a:headEnd type="none" w="med" len="med"/>
            <a:tailEnd type="arrow" w="med" len="sm"/>
          </a:ln>
          <a:effectLst/>
        </p:spPr>
      </p:cxnSp>
      <p:sp>
        <p:nvSpPr>
          <p:cNvPr id="67" name="円弧 66"/>
          <p:cNvSpPr/>
          <p:nvPr/>
        </p:nvSpPr>
        <p:spPr bwMode="auto">
          <a:xfrm flipV="1">
            <a:off x="2768093" y="1665711"/>
            <a:ext cx="2403973" cy="2313225"/>
          </a:xfrm>
          <a:prstGeom prst="arc">
            <a:avLst>
              <a:gd name="adj1" fmla="val 16740851"/>
              <a:gd name="adj2" fmla="val 20674910"/>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1" name="テキスト ボックス 40"/>
          <p:cNvSpPr txBox="1"/>
          <p:nvPr/>
        </p:nvSpPr>
        <p:spPr>
          <a:xfrm>
            <a:off x="4915244" y="2670822"/>
            <a:ext cx="1561090" cy="430887"/>
          </a:xfrm>
          <a:prstGeom prst="rect">
            <a:avLst/>
          </a:prstGeom>
          <a:solidFill>
            <a:schemeClr val="bg1"/>
          </a:solid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居宅サービス・</a:t>
            </a:r>
            <a:endParaRPr kumimoji="1" lang="en-US" altLang="ja-JP" sz="1050" dirty="0">
              <a:latin typeface="Meiryo UI" pitchFamily="50" charset="-128"/>
              <a:ea typeface="Meiryo UI" pitchFamily="50" charset="-128"/>
              <a:cs typeface="Meiryo UI" pitchFamily="50" charset="-128"/>
            </a:endParaRPr>
          </a:p>
          <a:p>
            <a:r>
              <a:rPr kumimoji="1" lang="ja-JP" altLang="en-US" sz="1050" dirty="0">
                <a:latin typeface="Meiryo UI" pitchFamily="50" charset="-128"/>
                <a:ea typeface="Meiryo UI" pitchFamily="50" charset="-128"/>
                <a:cs typeface="Meiryo UI" pitchFamily="50" charset="-128"/>
              </a:rPr>
              <a:t>地域</a:t>
            </a:r>
            <a:r>
              <a:rPr lang="ja-JP" altLang="en-US" sz="1050" dirty="0">
                <a:latin typeface="Meiryo UI" pitchFamily="50" charset="-128"/>
                <a:ea typeface="Meiryo UI" pitchFamily="50" charset="-128"/>
                <a:cs typeface="Meiryo UI" pitchFamily="50" charset="-128"/>
              </a:rPr>
              <a:t>密着型サービス等</a:t>
            </a:r>
            <a:endParaRPr kumimoji="1" lang="ja-JP" altLang="en-US" sz="1050" dirty="0">
              <a:latin typeface="Meiryo UI" pitchFamily="50" charset="-128"/>
              <a:ea typeface="Meiryo UI" pitchFamily="50" charset="-128"/>
              <a:cs typeface="Meiryo UI" pitchFamily="50" charset="-128"/>
            </a:endParaRPr>
          </a:p>
        </p:txBody>
      </p:sp>
      <p:sp>
        <p:nvSpPr>
          <p:cNvPr id="153" name="円弧 152"/>
          <p:cNvSpPr/>
          <p:nvPr/>
        </p:nvSpPr>
        <p:spPr bwMode="auto">
          <a:xfrm flipV="1">
            <a:off x="5566352" y="3035002"/>
            <a:ext cx="509963" cy="864813"/>
          </a:xfrm>
          <a:prstGeom prst="arc">
            <a:avLst>
              <a:gd name="adj1" fmla="val 16984724"/>
              <a:gd name="adj2" fmla="val 3875682"/>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54" name="円弧 153"/>
          <p:cNvSpPr/>
          <p:nvPr/>
        </p:nvSpPr>
        <p:spPr bwMode="auto">
          <a:xfrm rot="254518" flipV="1">
            <a:off x="5732020" y="2094613"/>
            <a:ext cx="1068579" cy="1905869"/>
          </a:xfrm>
          <a:prstGeom prst="arc">
            <a:avLst>
              <a:gd name="adj1" fmla="val 17169823"/>
              <a:gd name="adj2" fmla="val 6440006"/>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6" name="テキスト ボックス 15"/>
          <p:cNvSpPr txBox="1"/>
          <p:nvPr/>
        </p:nvSpPr>
        <p:spPr>
          <a:xfrm>
            <a:off x="6526219" y="2560910"/>
            <a:ext cx="1226548" cy="430887"/>
          </a:xfrm>
          <a:prstGeom prst="rect">
            <a:avLst/>
          </a:prstGeom>
          <a:solidFill>
            <a:schemeClr val="bg1"/>
          </a:solidFill>
        </p:spPr>
        <p:txBody>
          <a:bodyPr wrap="square" rtlCol="0">
            <a:spAutoFit/>
          </a:bodyPr>
          <a:lstStyle/>
          <a:p>
            <a:r>
              <a:rPr kumimoji="1" lang="ja-JP" altLang="en-US" sz="1050" dirty="0">
                <a:latin typeface="Meiryo UI" pitchFamily="50" charset="-128"/>
                <a:ea typeface="Meiryo UI" pitchFamily="50" charset="-128"/>
                <a:cs typeface="Meiryo UI" pitchFamily="50" charset="-128"/>
              </a:rPr>
              <a:t>短期入所等施設</a:t>
            </a:r>
            <a:endParaRPr kumimoji="1"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を利用したサービス</a:t>
            </a:r>
            <a:endParaRPr kumimoji="1" lang="ja-JP" altLang="en-US" sz="1050" dirty="0">
              <a:latin typeface="Meiryo UI" pitchFamily="50" charset="-128"/>
              <a:ea typeface="Meiryo UI" pitchFamily="50" charset="-128"/>
              <a:cs typeface="Meiryo UI" pitchFamily="50" charset="-128"/>
            </a:endParaRPr>
          </a:p>
        </p:txBody>
      </p:sp>
      <p:sp>
        <p:nvSpPr>
          <p:cNvPr id="155" name="円弧 154"/>
          <p:cNvSpPr/>
          <p:nvPr/>
        </p:nvSpPr>
        <p:spPr bwMode="auto">
          <a:xfrm rot="5400000" flipV="1">
            <a:off x="5841972" y="2245995"/>
            <a:ext cx="1351715" cy="1644080"/>
          </a:xfrm>
          <a:prstGeom prst="arc">
            <a:avLst>
              <a:gd name="adj1" fmla="val 16524454"/>
              <a:gd name="adj2" fmla="val 3623642"/>
            </a:avLst>
          </a:prstGeom>
          <a:noFill/>
          <a:ln w="50800" cap="flat" cmpd="sng" algn="ctr">
            <a:solidFill>
              <a:srgbClr val="36777E"/>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56" name="テキスト ボックス 155"/>
          <p:cNvSpPr txBox="1"/>
          <p:nvPr/>
        </p:nvSpPr>
        <p:spPr>
          <a:xfrm>
            <a:off x="493232" y="3874021"/>
            <a:ext cx="469089" cy="253916"/>
          </a:xfrm>
          <a:prstGeom prst="rect">
            <a:avLst/>
          </a:prstGeom>
          <a:noFill/>
        </p:spPr>
        <p:txBody>
          <a:bodyPr wrap="square" rtlCol="0">
            <a:spAutoFit/>
          </a:bodyPr>
          <a:lstStyle/>
          <a:p>
            <a:r>
              <a:rPr lang="ja-JP" altLang="en-US" sz="1050" b="1" dirty="0">
                <a:latin typeface="Meiryo UI" pitchFamily="50" charset="-128"/>
                <a:ea typeface="Meiryo UI" pitchFamily="50" charset="-128"/>
                <a:cs typeface="Meiryo UI" pitchFamily="50" charset="-128"/>
              </a:rPr>
              <a:t>本人</a:t>
            </a:r>
            <a:endParaRPr kumimoji="1" lang="ja-JP" altLang="en-US" sz="1050" b="1" dirty="0">
              <a:latin typeface="Meiryo UI" pitchFamily="50" charset="-128"/>
              <a:ea typeface="Meiryo UI" pitchFamily="50" charset="-128"/>
              <a:cs typeface="Meiryo UI" pitchFamily="50" charset="-128"/>
            </a:endParaRPr>
          </a:p>
        </p:txBody>
      </p:sp>
      <p:sp>
        <p:nvSpPr>
          <p:cNvPr id="157" name="テキスト ボックス 156"/>
          <p:cNvSpPr txBox="1"/>
          <p:nvPr/>
        </p:nvSpPr>
        <p:spPr>
          <a:xfrm>
            <a:off x="7501615" y="4193059"/>
            <a:ext cx="469089" cy="253916"/>
          </a:xfrm>
          <a:prstGeom prst="rect">
            <a:avLst/>
          </a:prstGeom>
          <a:noFill/>
        </p:spPr>
        <p:txBody>
          <a:bodyPr wrap="square" rtlCol="0">
            <a:spAutoFit/>
          </a:bodyPr>
          <a:lstStyle/>
          <a:p>
            <a:r>
              <a:rPr lang="ja-JP" altLang="en-US" sz="1050" b="1" dirty="0">
                <a:latin typeface="Meiryo UI" pitchFamily="50" charset="-128"/>
                <a:ea typeface="Meiryo UI" pitchFamily="50" charset="-128"/>
                <a:cs typeface="Meiryo UI" pitchFamily="50" charset="-128"/>
              </a:rPr>
              <a:t>本人</a:t>
            </a:r>
            <a:endParaRPr kumimoji="1" lang="ja-JP" altLang="en-US" sz="1050" b="1" dirty="0">
              <a:latin typeface="Meiryo UI" pitchFamily="50" charset="-128"/>
              <a:ea typeface="Meiryo UI" pitchFamily="50" charset="-128"/>
              <a:cs typeface="Meiryo UI" pitchFamily="50" charset="-128"/>
            </a:endParaRPr>
          </a:p>
        </p:txBody>
      </p:sp>
      <p:sp>
        <p:nvSpPr>
          <p:cNvPr id="158" name="円弧 157"/>
          <p:cNvSpPr/>
          <p:nvPr/>
        </p:nvSpPr>
        <p:spPr bwMode="auto">
          <a:xfrm rot="9958430" flipV="1">
            <a:off x="4837125" y="4047691"/>
            <a:ext cx="2634833" cy="1413187"/>
          </a:xfrm>
          <a:prstGeom prst="arc">
            <a:avLst>
              <a:gd name="adj1" fmla="val 19497321"/>
              <a:gd name="adj2" fmla="val 8947631"/>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43" name="テキスト ボックス 142"/>
          <p:cNvSpPr txBox="1"/>
          <p:nvPr/>
        </p:nvSpPr>
        <p:spPr>
          <a:xfrm>
            <a:off x="4740329" y="4572523"/>
            <a:ext cx="1739921" cy="400110"/>
          </a:xfrm>
          <a:prstGeom prst="rect">
            <a:avLst/>
          </a:prstGeom>
          <a:solidFill>
            <a:schemeClr val="bg1"/>
          </a:solidFill>
          <a:ln w="31750">
            <a:solidFill>
              <a:srgbClr val="FF7171"/>
            </a:solidFill>
          </a:ln>
        </p:spPr>
        <p:txBody>
          <a:bodyPr wrap="square" rtlCol="0">
            <a:spAutoFit/>
          </a:bodyPr>
          <a:lstStyle/>
          <a:p>
            <a:pPr algn="ctr"/>
            <a:r>
              <a:rPr lang="ja-JP" altLang="en-US" sz="1000" dirty="0">
                <a:latin typeface="Meiryo UI" pitchFamily="50" charset="-128"/>
                <a:ea typeface="Meiryo UI" pitchFamily="50" charset="-128"/>
                <a:cs typeface="Meiryo UI" pitchFamily="50" charset="-128"/>
              </a:rPr>
              <a:t>認知症行動・心理症状悪化時などの急性増悪期診療</a:t>
            </a:r>
            <a:endParaRPr lang="en-US" altLang="ja-JP" sz="1000" dirty="0">
              <a:latin typeface="Meiryo UI" pitchFamily="50" charset="-128"/>
              <a:ea typeface="Meiryo UI" pitchFamily="50" charset="-128"/>
              <a:cs typeface="Meiryo UI" pitchFamily="50" charset="-128"/>
            </a:endParaRPr>
          </a:p>
        </p:txBody>
      </p:sp>
      <p:grpSp>
        <p:nvGrpSpPr>
          <p:cNvPr id="59" name="グループ化 58"/>
          <p:cNvGrpSpPr/>
          <p:nvPr/>
        </p:nvGrpSpPr>
        <p:grpSpPr>
          <a:xfrm>
            <a:off x="5300219" y="5080512"/>
            <a:ext cx="884718" cy="642412"/>
            <a:chOff x="4770033" y="4743121"/>
            <a:chExt cx="1008543" cy="716659"/>
          </a:xfrm>
        </p:grpSpPr>
        <p:pic>
          <p:nvPicPr>
            <p:cNvPr id="37888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6213" y="4743121"/>
              <a:ext cx="550292" cy="71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 name="正方形/長方形 133"/>
            <p:cNvSpPr/>
            <p:nvPr/>
          </p:nvSpPr>
          <p:spPr bwMode="auto">
            <a:xfrm>
              <a:off x="4770033" y="5104817"/>
              <a:ext cx="247650" cy="26161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35" name="正方形/長方形 134"/>
            <p:cNvSpPr/>
            <p:nvPr/>
          </p:nvSpPr>
          <p:spPr bwMode="auto">
            <a:xfrm>
              <a:off x="5530927" y="4994936"/>
              <a:ext cx="247649" cy="45954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161" name="テキスト ボックス 160"/>
          <p:cNvSpPr txBox="1"/>
          <p:nvPr/>
        </p:nvSpPr>
        <p:spPr>
          <a:xfrm>
            <a:off x="539362" y="4464660"/>
            <a:ext cx="707793" cy="451406"/>
          </a:xfrm>
          <a:prstGeom prst="rect">
            <a:avLst/>
          </a:prstGeom>
          <a:solidFill>
            <a:srgbClr val="FF7171"/>
          </a:solidFill>
        </p:spPr>
        <p:txBody>
          <a:bodyPr wrap="square" rtlCol="0">
            <a:spAutoFit/>
          </a:bodyPr>
          <a:lstStyle/>
          <a:p>
            <a:pPr algn="ctr">
              <a:lnSpc>
                <a:spcPts val="1400"/>
              </a:lnSpc>
            </a:pPr>
            <a:r>
              <a:rPr lang="ja-JP" altLang="en-US" sz="1200" b="1" i="1" dirty="0">
                <a:solidFill>
                  <a:schemeClr val="bg1"/>
                </a:solidFill>
                <a:latin typeface="Meiryo UI" pitchFamily="50" charset="-128"/>
                <a:ea typeface="Meiryo UI" pitchFamily="50" charset="-128"/>
                <a:cs typeface="Meiryo UI" pitchFamily="50" charset="-128"/>
              </a:rPr>
              <a:t>認知症</a:t>
            </a:r>
            <a:endParaRPr lang="en-US" altLang="ja-JP" sz="1200" b="1" i="1" dirty="0">
              <a:solidFill>
                <a:schemeClr val="bg1"/>
              </a:solidFill>
              <a:latin typeface="Meiryo UI" pitchFamily="50" charset="-128"/>
              <a:ea typeface="Meiryo UI" pitchFamily="50" charset="-128"/>
              <a:cs typeface="Meiryo UI" pitchFamily="50" charset="-128"/>
            </a:endParaRPr>
          </a:p>
          <a:p>
            <a:pPr algn="ctr">
              <a:lnSpc>
                <a:spcPts val="1400"/>
              </a:lnSpc>
            </a:pPr>
            <a:r>
              <a:rPr kumimoji="1" lang="ja-JP" altLang="en-US" sz="1200" b="1" i="1" dirty="0">
                <a:solidFill>
                  <a:schemeClr val="bg1"/>
                </a:solidFill>
                <a:latin typeface="Meiryo UI" pitchFamily="50" charset="-128"/>
                <a:ea typeface="Meiryo UI" pitchFamily="50" charset="-128"/>
                <a:cs typeface="Meiryo UI" pitchFamily="50" charset="-128"/>
              </a:rPr>
              <a:t>疑い</a:t>
            </a:r>
          </a:p>
        </p:txBody>
      </p:sp>
      <p:cxnSp>
        <p:nvCxnSpPr>
          <p:cNvPr id="71" name="直線矢印コネクタ 70"/>
          <p:cNvCxnSpPr/>
          <p:nvPr/>
        </p:nvCxnSpPr>
        <p:spPr bwMode="auto">
          <a:xfrm>
            <a:off x="631698" y="1390491"/>
            <a:ext cx="2057288" cy="0"/>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cxnSp>
        <p:nvCxnSpPr>
          <p:cNvPr id="167" name="直線矢印コネクタ 166"/>
          <p:cNvCxnSpPr/>
          <p:nvPr/>
        </p:nvCxnSpPr>
        <p:spPr bwMode="auto">
          <a:xfrm>
            <a:off x="451590" y="1465132"/>
            <a:ext cx="0" cy="2646416"/>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cxnSp>
        <p:nvCxnSpPr>
          <p:cNvPr id="170" name="直線矢印コネクタ 169"/>
          <p:cNvCxnSpPr/>
          <p:nvPr/>
        </p:nvCxnSpPr>
        <p:spPr bwMode="auto">
          <a:xfrm>
            <a:off x="451590" y="4218021"/>
            <a:ext cx="0" cy="1987670"/>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cxnSp>
        <p:nvCxnSpPr>
          <p:cNvPr id="173" name="直線矢印コネクタ 172"/>
          <p:cNvCxnSpPr/>
          <p:nvPr/>
        </p:nvCxnSpPr>
        <p:spPr bwMode="auto">
          <a:xfrm flipV="1">
            <a:off x="2820854" y="1390670"/>
            <a:ext cx="5749560" cy="1"/>
          </a:xfrm>
          <a:prstGeom prst="straightConnector1">
            <a:avLst/>
          </a:prstGeom>
          <a:solidFill>
            <a:srgbClr val="FFFF99"/>
          </a:solidFill>
          <a:ln w="12700" cap="flat" cmpd="sng" algn="ctr">
            <a:solidFill>
              <a:schemeClr val="tx1"/>
            </a:solidFill>
            <a:prstDash val="solid"/>
            <a:round/>
            <a:headEnd type="triangle" w="med" len="med"/>
            <a:tailEnd type="triangle"/>
          </a:ln>
          <a:effectLst/>
        </p:spPr>
      </p:cxnSp>
      <p:sp>
        <p:nvSpPr>
          <p:cNvPr id="378890" name="テキスト ボックス 378889"/>
          <p:cNvSpPr txBox="1"/>
          <p:nvPr/>
        </p:nvSpPr>
        <p:spPr>
          <a:xfrm>
            <a:off x="5325715" y="1265405"/>
            <a:ext cx="1177571" cy="261610"/>
          </a:xfrm>
          <a:prstGeom prst="rect">
            <a:avLst/>
          </a:prstGeom>
          <a:solidFill>
            <a:schemeClr val="bg1"/>
          </a:solidFill>
          <a:ln w="25400">
            <a:noFill/>
          </a:ln>
        </p:spPr>
        <p:txBody>
          <a:bodyPr wrap="square" rtlCol="0">
            <a:spAutoFit/>
          </a:bodyPr>
          <a:lstStyle/>
          <a:p>
            <a:pPr algn="ctr"/>
            <a:r>
              <a:rPr kumimoji="1" lang="ja-JP" altLang="en-US" sz="1100" b="1" dirty="0">
                <a:latin typeface="Meiryo UI" pitchFamily="50" charset="-128"/>
                <a:ea typeface="Meiryo UI" pitchFamily="50" charset="-128"/>
                <a:cs typeface="Meiryo UI" pitchFamily="50" charset="-128"/>
              </a:rPr>
              <a:t>急性増悪期ケア</a:t>
            </a:r>
          </a:p>
        </p:txBody>
      </p:sp>
      <p:sp>
        <p:nvSpPr>
          <p:cNvPr id="179" name="テキスト ボックス 178"/>
          <p:cNvSpPr txBox="1"/>
          <p:nvPr/>
        </p:nvSpPr>
        <p:spPr>
          <a:xfrm>
            <a:off x="1012381" y="1243014"/>
            <a:ext cx="1207551" cy="261610"/>
          </a:xfrm>
          <a:prstGeom prst="rect">
            <a:avLst/>
          </a:prstGeom>
          <a:solidFill>
            <a:schemeClr val="bg1"/>
          </a:solidFill>
          <a:ln w="25400">
            <a:noFill/>
          </a:ln>
        </p:spPr>
        <p:txBody>
          <a:bodyPr wrap="square" rtlCol="0">
            <a:spAutoFit/>
          </a:bodyPr>
          <a:lstStyle/>
          <a:p>
            <a:pPr algn="ctr"/>
            <a:r>
              <a:rPr lang="ja-JP" altLang="en-US" sz="1100" b="1" dirty="0">
                <a:latin typeface="Meiryo UI" pitchFamily="50" charset="-128"/>
                <a:ea typeface="Meiryo UI" pitchFamily="50" charset="-128"/>
                <a:cs typeface="Meiryo UI" pitchFamily="50" charset="-128"/>
              </a:rPr>
              <a:t>気づき～診断まで</a:t>
            </a:r>
            <a:endParaRPr kumimoji="1" lang="ja-JP" altLang="en-US" sz="1100" b="1" dirty="0">
              <a:latin typeface="Meiryo UI" pitchFamily="50" charset="-128"/>
              <a:ea typeface="Meiryo UI" pitchFamily="50" charset="-128"/>
              <a:cs typeface="Meiryo UI" pitchFamily="50" charset="-128"/>
            </a:endParaRPr>
          </a:p>
        </p:txBody>
      </p:sp>
      <p:sp>
        <p:nvSpPr>
          <p:cNvPr id="180" name="テキスト ボックス 179"/>
          <p:cNvSpPr txBox="1"/>
          <p:nvPr/>
        </p:nvSpPr>
        <p:spPr>
          <a:xfrm>
            <a:off x="3263649" y="1268525"/>
            <a:ext cx="1066238" cy="261610"/>
          </a:xfrm>
          <a:prstGeom prst="rect">
            <a:avLst/>
          </a:prstGeom>
          <a:solidFill>
            <a:schemeClr val="bg1"/>
          </a:solidFill>
          <a:ln w="25400">
            <a:noFill/>
          </a:ln>
        </p:spPr>
        <p:txBody>
          <a:bodyPr wrap="square" rtlCol="0">
            <a:spAutoFit/>
          </a:bodyPr>
          <a:lstStyle/>
          <a:p>
            <a:pPr algn="ctr"/>
            <a:r>
              <a:rPr lang="ja-JP" altLang="en-US" sz="1100" b="1" dirty="0">
                <a:latin typeface="Meiryo UI" pitchFamily="50" charset="-128"/>
                <a:ea typeface="Meiryo UI" pitchFamily="50" charset="-128"/>
                <a:cs typeface="Meiryo UI" pitchFamily="50" charset="-128"/>
              </a:rPr>
              <a:t>日常在宅</a:t>
            </a:r>
            <a:r>
              <a:rPr kumimoji="1" lang="ja-JP" altLang="en-US" sz="1100" b="1" dirty="0">
                <a:latin typeface="Meiryo UI" pitchFamily="50" charset="-128"/>
                <a:ea typeface="Meiryo UI" pitchFamily="50" charset="-128"/>
                <a:cs typeface="Meiryo UI" pitchFamily="50" charset="-128"/>
              </a:rPr>
              <a:t>ケア</a:t>
            </a:r>
          </a:p>
        </p:txBody>
      </p:sp>
      <p:sp>
        <p:nvSpPr>
          <p:cNvPr id="181" name="テキスト ボックス 180"/>
          <p:cNvSpPr txBox="1"/>
          <p:nvPr/>
        </p:nvSpPr>
        <p:spPr>
          <a:xfrm>
            <a:off x="7203041" y="1267446"/>
            <a:ext cx="1066238" cy="261610"/>
          </a:xfrm>
          <a:prstGeom prst="rect">
            <a:avLst/>
          </a:prstGeom>
          <a:solidFill>
            <a:schemeClr val="bg1"/>
          </a:solidFill>
          <a:ln w="25400">
            <a:noFill/>
          </a:ln>
        </p:spPr>
        <p:txBody>
          <a:bodyPr wrap="square" rtlCol="0">
            <a:spAutoFit/>
          </a:bodyPr>
          <a:lstStyle/>
          <a:p>
            <a:pPr algn="ctr"/>
            <a:r>
              <a:rPr kumimoji="1" lang="ja-JP" altLang="en-US" sz="1100" b="1" dirty="0">
                <a:latin typeface="Meiryo UI" pitchFamily="50" charset="-128"/>
                <a:ea typeface="Meiryo UI" pitchFamily="50" charset="-128"/>
                <a:cs typeface="Meiryo UI" pitchFamily="50" charset="-128"/>
              </a:rPr>
              <a:t>日常在宅ケア</a:t>
            </a:r>
          </a:p>
        </p:txBody>
      </p:sp>
      <p:sp>
        <p:nvSpPr>
          <p:cNvPr id="378892" name="テキスト ボックス 378891"/>
          <p:cNvSpPr txBox="1"/>
          <p:nvPr/>
        </p:nvSpPr>
        <p:spPr>
          <a:xfrm>
            <a:off x="270345" y="2309309"/>
            <a:ext cx="353943" cy="792400"/>
          </a:xfrm>
          <a:prstGeom prst="rect">
            <a:avLst/>
          </a:prstGeom>
          <a:solidFill>
            <a:schemeClr val="bg1"/>
          </a:solidFill>
          <a:ln w="25400">
            <a:noFill/>
          </a:ln>
        </p:spPr>
        <p:txBody>
          <a:bodyPr vert="eaVert" wrap="square" rtlCol="0">
            <a:spAutoFit/>
          </a:bodyPr>
          <a:lstStyle/>
          <a:p>
            <a:pPr algn="ctr"/>
            <a:r>
              <a:rPr kumimoji="1" lang="ja-JP" altLang="en-US" sz="1100" b="1" dirty="0">
                <a:latin typeface="Meiryo UI" pitchFamily="50" charset="-128"/>
                <a:ea typeface="Meiryo UI" pitchFamily="50" charset="-128"/>
                <a:cs typeface="Meiryo UI" pitchFamily="50" charset="-128"/>
              </a:rPr>
              <a:t>介護分野</a:t>
            </a:r>
          </a:p>
        </p:txBody>
      </p:sp>
      <p:sp>
        <p:nvSpPr>
          <p:cNvPr id="185" name="テキスト ボックス 184"/>
          <p:cNvSpPr txBox="1"/>
          <p:nvPr/>
        </p:nvSpPr>
        <p:spPr>
          <a:xfrm>
            <a:off x="270838" y="4975170"/>
            <a:ext cx="353943" cy="792400"/>
          </a:xfrm>
          <a:prstGeom prst="rect">
            <a:avLst/>
          </a:prstGeom>
          <a:solidFill>
            <a:schemeClr val="bg1"/>
          </a:solidFill>
          <a:ln w="25400">
            <a:noFill/>
          </a:ln>
        </p:spPr>
        <p:txBody>
          <a:bodyPr vert="eaVert" wrap="square" rtlCol="0">
            <a:spAutoFit/>
          </a:bodyPr>
          <a:lstStyle/>
          <a:p>
            <a:pPr algn="ctr"/>
            <a:r>
              <a:rPr lang="ja-JP" altLang="en-US" sz="1100" b="1" dirty="0">
                <a:latin typeface="Meiryo UI" pitchFamily="50" charset="-128"/>
                <a:ea typeface="Meiryo UI" pitchFamily="50" charset="-128"/>
                <a:cs typeface="Meiryo UI" pitchFamily="50" charset="-128"/>
              </a:rPr>
              <a:t>医療</a:t>
            </a:r>
            <a:r>
              <a:rPr kumimoji="1" lang="ja-JP" altLang="en-US" sz="1100" b="1" dirty="0">
                <a:latin typeface="Meiryo UI" pitchFamily="50" charset="-128"/>
                <a:ea typeface="Meiryo UI" pitchFamily="50" charset="-128"/>
                <a:cs typeface="Meiryo UI" pitchFamily="50" charset="-128"/>
              </a:rPr>
              <a:t>分野</a:t>
            </a:r>
          </a:p>
        </p:txBody>
      </p:sp>
      <p:sp>
        <p:nvSpPr>
          <p:cNvPr id="187" name="円弧 186"/>
          <p:cNvSpPr/>
          <p:nvPr/>
        </p:nvSpPr>
        <p:spPr bwMode="auto">
          <a:xfrm flipH="1" flipV="1">
            <a:off x="6402616" y="2954316"/>
            <a:ext cx="1000559" cy="801430"/>
          </a:xfrm>
          <a:prstGeom prst="arc">
            <a:avLst>
              <a:gd name="adj1" fmla="val 7198652"/>
              <a:gd name="adj2" fmla="val 9802418"/>
            </a:avLst>
          </a:prstGeom>
          <a:noFill/>
          <a:ln w="50800" cap="flat" cmpd="sng" algn="ctr">
            <a:solidFill>
              <a:schemeClr val="accent5">
                <a:lumMod val="50000"/>
              </a:schemeClr>
            </a:solidFill>
            <a:prstDash val="solid"/>
            <a:round/>
            <a:headEnd type="none" w="med" len="med"/>
            <a:tailEnd type="triangle" w="med" len="sm"/>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pic>
        <p:nvPicPr>
          <p:cNvPr id="193" name="Picture 10" descr="C:\Users\YCHXX\AppData\Local\Microsoft\Windows\Temporary Internet Files\Content.IE5\CTBVOFOZ\MC900431615[1].png"/>
          <p:cNvPicPr>
            <a:picLocks noChangeAspect="1" noChangeArrowheads="1"/>
          </p:cNvPicPr>
          <p:nvPr/>
        </p:nvPicPr>
        <p:blipFill>
          <a:blip r:embed="rId11" cstate="print"/>
          <a:srcRect/>
          <a:stretch>
            <a:fillRect/>
          </a:stretch>
        </p:blipFill>
        <p:spPr bwMode="auto">
          <a:xfrm>
            <a:off x="2439920" y="1716516"/>
            <a:ext cx="419386" cy="366138"/>
          </a:xfrm>
          <a:prstGeom prst="rect">
            <a:avLst/>
          </a:prstGeom>
          <a:noFill/>
        </p:spPr>
      </p:pic>
      <p:pic>
        <p:nvPicPr>
          <p:cNvPr id="194" name="Picture 10" descr="C:\Users\YCHXX\AppData\Local\Microsoft\Windows\Temporary Internet Files\Content.IE5\CTBVOFOZ\MC900431615[1].png"/>
          <p:cNvPicPr>
            <a:picLocks noChangeAspect="1" noChangeArrowheads="1"/>
          </p:cNvPicPr>
          <p:nvPr/>
        </p:nvPicPr>
        <p:blipFill>
          <a:blip r:embed="rId11" cstate="print"/>
          <a:srcRect/>
          <a:stretch>
            <a:fillRect/>
          </a:stretch>
        </p:blipFill>
        <p:spPr bwMode="auto">
          <a:xfrm>
            <a:off x="2768093" y="1788235"/>
            <a:ext cx="419386" cy="366138"/>
          </a:xfrm>
          <a:prstGeom prst="rect">
            <a:avLst/>
          </a:prstGeom>
          <a:noFill/>
        </p:spPr>
      </p:pic>
      <p:grpSp>
        <p:nvGrpSpPr>
          <p:cNvPr id="42" name="グループ化 41"/>
          <p:cNvGrpSpPr/>
          <p:nvPr/>
        </p:nvGrpSpPr>
        <p:grpSpPr>
          <a:xfrm>
            <a:off x="7320030" y="3245713"/>
            <a:ext cx="1197064" cy="662708"/>
            <a:chOff x="413399" y="3011485"/>
            <a:chExt cx="1197064" cy="662708"/>
          </a:xfrm>
        </p:grpSpPr>
        <p:pic>
          <p:nvPicPr>
            <p:cNvPr id="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73" y="3054061"/>
              <a:ext cx="8382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正方形/長方形 43"/>
            <p:cNvSpPr/>
            <p:nvPr/>
          </p:nvSpPr>
          <p:spPr bwMode="auto">
            <a:xfrm rot="19174192">
              <a:off x="1335320" y="3519965"/>
              <a:ext cx="275143" cy="15422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5" name="正方形/長方形 44"/>
            <p:cNvSpPr/>
            <p:nvPr/>
          </p:nvSpPr>
          <p:spPr bwMode="auto">
            <a:xfrm rot="328583">
              <a:off x="1260044" y="3011485"/>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6" name="正方形/長方形 45"/>
            <p:cNvSpPr/>
            <p:nvPr/>
          </p:nvSpPr>
          <p:spPr bwMode="auto">
            <a:xfrm rot="328583">
              <a:off x="413399" y="3359688"/>
              <a:ext cx="259061" cy="29782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grpSp>
        <p:nvGrpSpPr>
          <p:cNvPr id="2070" name="グループ化 2069"/>
          <p:cNvGrpSpPr/>
          <p:nvPr/>
        </p:nvGrpSpPr>
        <p:grpSpPr>
          <a:xfrm>
            <a:off x="6877334" y="3645492"/>
            <a:ext cx="718849" cy="729098"/>
            <a:chOff x="6734834" y="3618540"/>
            <a:chExt cx="811748" cy="779798"/>
          </a:xfrm>
        </p:grpSpPr>
        <p:pic>
          <p:nvPicPr>
            <p:cNvPr id="378888"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1748" y="3709060"/>
              <a:ext cx="598241" cy="68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正方形/長方形 81"/>
            <p:cNvSpPr/>
            <p:nvPr/>
          </p:nvSpPr>
          <p:spPr bwMode="auto">
            <a:xfrm rot="1865189">
              <a:off x="7107698" y="3618540"/>
              <a:ext cx="438884" cy="14771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83" name="正方形/長方形 82"/>
            <p:cNvSpPr/>
            <p:nvPr/>
          </p:nvSpPr>
          <p:spPr bwMode="auto">
            <a:xfrm rot="1865189">
              <a:off x="6734834" y="3957013"/>
              <a:ext cx="163225" cy="27083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grpSp>
      <p:sp>
        <p:nvSpPr>
          <p:cNvPr id="97" name="テキスト ボックス 96"/>
          <p:cNvSpPr txBox="1"/>
          <p:nvPr/>
        </p:nvSpPr>
        <p:spPr>
          <a:xfrm>
            <a:off x="8114813" y="3209954"/>
            <a:ext cx="469089" cy="253916"/>
          </a:xfrm>
          <a:prstGeom prst="rect">
            <a:avLst/>
          </a:prstGeom>
          <a:noFill/>
        </p:spPr>
        <p:txBody>
          <a:bodyPr wrap="square" rtlCol="0">
            <a:spAutoFit/>
          </a:bodyPr>
          <a:lstStyle/>
          <a:p>
            <a:r>
              <a:rPr lang="ja-JP" altLang="en-US" sz="1050" b="1" dirty="0">
                <a:latin typeface="Meiryo UI" pitchFamily="50" charset="-128"/>
                <a:ea typeface="Meiryo UI" pitchFamily="50" charset="-128"/>
                <a:cs typeface="Meiryo UI" pitchFamily="50" charset="-128"/>
              </a:rPr>
              <a:t>自宅</a:t>
            </a:r>
            <a:endParaRPr kumimoji="1" lang="ja-JP" altLang="en-US" sz="1050" b="1" dirty="0">
              <a:latin typeface="Meiryo UI" pitchFamily="50" charset="-128"/>
              <a:ea typeface="Meiryo UI" pitchFamily="50" charset="-128"/>
              <a:cs typeface="Meiryo UI" pitchFamily="50" charset="-128"/>
            </a:endParaRPr>
          </a:p>
        </p:txBody>
      </p:sp>
      <p:sp>
        <p:nvSpPr>
          <p:cNvPr id="195" name="テキスト ボックス 194"/>
          <p:cNvSpPr txBox="1"/>
          <p:nvPr/>
        </p:nvSpPr>
        <p:spPr>
          <a:xfrm>
            <a:off x="742255" y="3173590"/>
            <a:ext cx="469089" cy="253916"/>
          </a:xfrm>
          <a:prstGeom prst="rect">
            <a:avLst/>
          </a:prstGeom>
          <a:noFill/>
        </p:spPr>
        <p:txBody>
          <a:bodyPr wrap="square" rtlCol="0">
            <a:spAutoFit/>
          </a:bodyPr>
          <a:lstStyle/>
          <a:p>
            <a:r>
              <a:rPr lang="ja-JP" altLang="en-US" sz="1050" b="1" dirty="0">
                <a:latin typeface="Meiryo UI" pitchFamily="50" charset="-128"/>
                <a:ea typeface="Meiryo UI" pitchFamily="50" charset="-128"/>
                <a:cs typeface="Meiryo UI" pitchFamily="50" charset="-128"/>
              </a:rPr>
              <a:t>家族</a:t>
            </a:r>
            <a:endParaRPr kumimoji="1" lang="ja-JP" altLang="en-US" sz="1050" b="1" dirty="0">
              <a:latin typeface="Meiryo UI" pitchFamily="50" charset="-128"/>
              <a:ea typeface="Meiryo UI" pitchFamily="50" charset="-128"/>
              <a:cs typeface="Meiryo UI" pitchFamily="50" charset="-128"/>
            </a:endParaRPr>
          </a:p>
        </p:txBody>
      </p:sp>
      <p:sp>
        <p:nvSpPr>
          <p:cNvPr id="116" name="Rectangle 3"/>
          <p:cNvSpPr>
            <a:spLocks noChangeArrowheads="1"/>
          </p:cNvSpPr>
          <p:nvPr/>
        </p:nvSpPr>
        <p:spPr bwMode="auto">
          <a:xfrm>
            <a:off x="166042" y="734496"/>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17"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22</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379209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427512" y="210083"/>
            <a:ext cx="8229600" cy="658171"/>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認知症初期集中支援チーム</a:t>
            </a:r>
          </a:p>
        </p:txBody>
      </p:sp>
      <p:sp>
        <p:nvSpPr>
          <p:cNvPr id="7" name="正方形/長方形 6"/>
          <p:cNvSpPr/>
          <p:nvPr/>
        </p:nvSpPr>
        <p:spPr>
          <a:xfrm>
            <a:off x="616497" y="5992200"/>
            <a:ext cx="3740347" cy="6284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eaLnBrk="0" fontAlgn="base" hangingPunct="0"/>
            <a:r>
              <a:rPr lang="ja-JP" altLang="en-US" sz="1400" b="1" dirty="0">
                <a:solidFill>
                  <a:schemeClr val="accent1">
                    <a:lumMod val="50000"/>
                  </a:schemeClr>
                </a:solidFill>
                <a:latin typeface="Meiryo UI" pitchFamily="50" charset="-128"/>
                <a:ea typeface="Meiryo UI" pitchFamily="50" charset="-128"/>
                <a:cs typeface="Meiryo UI" pitchFamily="50" charset="-128"/>
              </a:rPr>
              <a:t>●配置場所   </a:t>
            </a:r>
            <a:r>
              <a:rPr lang="ja-JP" altLang="en-US" sz="1400" b="1" dirty="0">
                <a:solidFill>
                  <a:prstClr val="black"/>
                </a:solidFill>
                <a:latin typeface="Meiryo UI" pitchFamily="50" charset="-128"/>
                <a:ea typeface="Meiryo UI" pitchFamily="50" charset="-128"/>
                <a:cs typeface="Meiryo UI" pitchFamily="50" charset="-128"/>
              </a:rPr>
              <a:t>　地域包括支援センター等</a:t>
            </a:r>
            <a:endParaRPr lang="en-US" altLang="ja-JP" sz="1400" b="1" dirty="0">
              <a:solidFill>
                <a:prstClr val="black"/>
              </a:solidFill>
              <a:latin typeface="Meiryo UI" pitchFamily="50" charset="-128"/>
              <a:ea typeface="Meiryo UI" pitchFamily="50" charset="-128"/>
              <a:cs typeface="Meiryo UI" pitchFamily="50" charset="-128"/>
            </a:endParaRPr>
          </a:p>
          <a:p>
            <a:pPr eaLnBrk="0" fontAlgn="base" hangingPunct="0"/>
            <a:r>
              <a:rPr lang="ja-JP" altLang="en-US" sz="1400" b="1" dirty="0">
                <a:solidFill>
                  <a:prstClr val="black"/>
                </a:solidFill>
                <a:latin typeface="Meiryo UI" pitchFamily="50" charset="-128"/>
                <a:ea typeface="Meiryo UI" pitchFamily="50" charset="-128"/>
                <a:cs typeface="Meiryo UI" pitchFamily="50" charset="-128"/>
              </a:rPr>
              <a:t>　                  </a:t>
            </a:r>
            <a:r>
              <a:rPr lang="ja-JP" altLang="en-US" sz="1050" b="1" dirty="0">
                <a:solidFill>
                  <a:prstClr val="black"/>
                </a:solidFill>
                <a:latin typeface="Meiryo UI" pitchFamily="50" charset="-128"/>
                <a:ea typeface="Meiryo UI" pitchFamily="50" charset="-128"/>
                <a:cs typeface="Meiryo UI" pitchFamily="50" charset="-128"/>
              </a:rPr>
              <a:t>診療所、病院、認知症疾患医療センター</a:t>
            </a:r>
            <a:endParaRPr lang="en-US" altLang="ja-JP" sz="1050" b="1" dirty="0">
              <a:solidFill>
                <a:prstClr val="black"/>
              </a:solidFill>
              <a:latin typeface="Meiryo UI" pitchFamily="50" charset="-128"/>
              <a:ea typeface="Meiryo UI" pitchFamily="50" charset="-128"/>
              <a:cs typeface="Meiryo UI" pitchFamily="50" charset="-128"/>
            </a:endParaRPr>
          </a:p>
          <a:p>
            <a:pPr eaLnBrk="0" fontAlgn="base" hangingPunct="0"/>
            <a:r>
              <a:rPr lang="ja-JP" altLang="en-US" sz="1050" b="1" dirty="0">
                <a:solidFill>
                  <a:prstClr val="black"/>
                </a:solidFill>
                <a:latin typeface="Meiryo UI" pitchFamily="50" charset="-128"/>
                <a:ea typeface="Meiryo UI" pitchFamily="50" charset="-128"/>
                <a:cs typeface="Meiryo UI" pitchFamily="50" charset="-128"/>
              </a:rPr>
              <a:t>　　                </a:t>
            </a:r>
            <a:r>
              <a:rPr lang="ja-JP" altLang="en-US" sz="900" b="1" dirty="0">
                <a:solidFill>
                  <a:prstClr val="black"/>
                </a:solidFill>
                <a:latin typeface="Meiryo UI" pitchFamily="50" charset="-128"/>
                <a:ea typeface="Meiryo UI" pitchFamily="50" charset="-128"/>
                <a:cs typeface="Meiryo UI" pitchFamily="50" charset="-128"/>
              </a:rPr>
              <a:t>    </a:t>
            </a:r>
            <a:r>
              <a:rPr lang="ja-JP" altLang="en-US" sz="1050" b="1" dirty="0">
                <a:solidFill>
                  <a:prstClr val="black"/>
                </a:solidFill>
                <a:latin typeface="Meiryo UI" pitchFamily="50" charset="-128"/>
                <a:ea typeface="Meiryo UI" pitchFamily="50" charset="-128"/>
                <a:cs typeface="Meiryo UI" pitchFamily="50" charset="-128"/>
              </a:rPr>
              <a:t>   市町村の本庁　</a:t>
            </a:r>
            <a:endParaRPr lang="en-US" altLang="ja-JP" sz="1050" b="1" dirty="0">
              <a:solidFill>
                <a:prstClr val="black"/>
              </a:solidFill>
              <a:latin typeface="Meiryo UI" pitchFamily="50" charset="-128"/>
              <a:ea typeface="Meiryo UI" pitchFamily="50" charset="-128"/>
              <a:cs typeface="Meiryo UI" pitchFamily="50" charset="-128"/>
            </a:endParaRPr>
          </a:p>
          <a:p>
            <a:pPr eaLnBrk="0" fontAlgn="base" hangingPunct="0"/>
            <a:endParaRPr lang="en-US" altLang="ja-JP" b="1" dirty="0">
              <a:solidFill>
                <a:prstClr val="black"/>
              </a:solidFill>
              <a:latin typeface="Meiryo UI" pitchFamily="50" charset="-128"/>
              <a:ea typeface="Meiryo UI" pitchFamily="50" charset="-128"/>
              <a:cs typeface="Meiryo UI" pitchFamily="50" charset="-128"/>
            </a:endParaRPr>
          </a:p>
          <a:p>
            <a:pPr eaLnBrk="0" fontAlgn="base" hangingPunct="0"/>
            <a:endParaRPr lang="en-US" altLang="ja-JP" b="1" dirty="0">
              <a:solidFill>
                <a:prstClr val="black"/>
              </a:solidFill>
              <a:latin typeface="Meiryo UI" pitchFamily="50" charset="-128"/>
              <a:ea typeface="Meiryo UI" pitchFamily="50" charset="-128"/>
              <a:cs typeface="Meiryo UI" pitchFamily="50" charset="-128"/>
            </a:endParaRPr>
          </a:p>
          <a:p>
            <a:pPr eaLnBrk="0" fontAlgn="base" hangingPunct="0"/>
            <a:endParaRPr lang="ja-JP" altLang="ja-JP" b="1" dirty="0">
              <a:solidFill>
                <a:prstClr val="black"/>
              </a:solidFill>
              <a:latin typeface="Meiryo UI" pitchFamily="50" charset="-128"/>
              <a:ea typeface="Meiryo UI" pitchFamily="50" charset="-128"/>
              <a:cs typeface="Meiryo UI" pitchFamily="50" charset="-128"/>
            </a:endParaRPr>
          </a:p>
        </p:txBody>
      </p:sp>
      <p:sp>
        <p:nvSpPr>
          <p:cNvPr id="8" name="正方形/長方形 7"/>
          <p:cNvSpPr/>
          <p:nvPr/>
        </p:nvSpPr>
        <p:spPr>
          <a:xfrm>
            <a:off x="4806358" y="1529255"/>
            <a:ext cx="4135761" cy="4576588"/>
          </a:xfrm>
          <a:prstGeom prst="rect">
            <a:avLst/>
          </a:prstGeom>
          <a:solidFill>
            <a:schemeClr val="accent1">
              <a:lumMod val="50000"/>
            </a:schemeClr>
          </a:solidFill>
          <a:ln>
            <a:noFill/>
          </a:ln>
          <a:effectLst/>
        </p:spPr>
        <p:style>
          <a:lnRef idx="2">
            <a:schemeClr val="accent1"/>
          </a:lnRef>
          <a:fillRef idx="1">
            <a:schemeClr val="lt1"/>
          </a:fillRef>
          <a:effectRef idx="0">
            <a:schemeClr val="accent1"/>
          </a:effectRef>
          <a:fontRef idx="minor">
            <a:schemeClr val="dk1"/>
          </a:fontRef>
        </p:style>
        <p:txBody>
          <a:bodyPr rtlCol="0" anchor="t"/>
          <a:lstStyle/>
          <a:p>
            <a:pPr algn="ctr" eaLnBrk="0" fontAlgn="base" hangingPunct="0"/>
            <a:endParaRPr lang="en-US" altLang="ja-JP" sz="200" b="1" dirty="0">
              <a:solidFill>
                <a:schemeClr val="bg1"/>
              </a:solidFill>
              <a:latin typeface="Meiryo UI" pitchFamily="50" charset="-128"/>
              <a:ea typeface="Meiryo UI" pitchFamily="50" charset="-128"/>
              <a:cs typeface="Meiryo UI" pitchFamily="50" charset="-128"/>
            </a:endParaRPr>
          </a:p>
          <a:p>
            <a:pPr algn="ctr" eaLnBrk="0" fontAlgn="base" hangingPunct="0"/>
            <a:endParaRPr lang="en-US" altLang="ja-JP" sz="200" b="1" dirty="0">
              <a:solidFill>
                <a:schemeClr val="bg1"/>
              </a:solidFill>
              <a:latin typeface="Meiryo UI" pitchFamily="50" charset="-128"/>
              <a:ea typeface="Meiryo UI" pitchFamily="50" charset="-128"/>
              <a:cs typeface="Meiryo UI" pitchFamily="50" charset="-128"/>
            </a:endParaRPr>
          </a:p>
          <a:p>
            <a:pPr algn="ctr" eaLnBrk="0" fontAlgn="base" hangingPunct="0"/>
            <a:endParaRPr lang="en-US" altLang="ja-JP" sz="200" b="1" dirty="0">
              <a:solidFill>
                <a:schemeClr val="bg1"/>
              </a:solidFill>
              <a:latin typeface="Meiryo UI" pitchFamily="50" charset="-128"/>
              <a:ea typeface="Meiryo UI" pitchFamily="50" charset="-128"/>
              <a:cs typeface="Meiryo UI" pitchFamily="50" charset="-128"/>
            </a:endParaRPr>
          </a:p>
          <a:p>
            <a:pPr algn="ctr" eaLnBrk="0" fontAlgn="base" hangingPunct="0"/>
            <a:r>
              <a:rPr lang="en-US" altLang="ja-JP" sz="2000" b="1" dirty="0">
                <a:solidFill>
                  <a:schemeClr val="bg1"/>
                </a:solidFill>
                <a:latin typeface="Meiryo UI" pitchFamily="50" charset="-128"/>
                <a:ea typeface="Meiryo UI" pitchFamily="50" charset="-128"/>
                <a:cs typeface="Meiryo UI" pitchFamily="50" charset="-128"/>
              </a:rPr>
              <a:t>【</a:t>
            </a:r>
            <a:r>
              <a:rPr lang="ja-JP" altLang="ja-JP" sz="2000" b="1" dirty="0">
                <a:solidFill>
                  <a:schemeClr val="bg1"/>
                </a:solidFill>
                <a:latin typeface="Meiryo UI" pitchFamily="50" charset="-128"/>
                <a:ea typeface="Meiryo UI" pitchFamily="50" charset="-128"/>
                <a:cs typeface="Meiryo UI" pitchFamily="50" charset="-128"/>
              </a:rPr>
              <a:t>対象者</a:t>
            </a:r>
            <a:r>
              <a:rPr lang="en-US" altLang="ja-JP" sz="2000" b="1" dirty="0">
                <a:solidFill>
                  <a:schemeClr val="bg1"/>
                </a:solidFill>
                <a:latin typeface="Meiryo UI" pitchFamily="50" charset="-128"/>
                <a:ea typeface="Meiryo UI" pitchFamily="50" charset="-128"/>
                <a:cs typeface="Meiryo UI" pitchFamily="50" charset="-128"/>
              </a:rPr>
              <a:t>】</a:t>
            </a:r>
            <a:endParaRPr lang="ja-JP" altLang="ja-JP" sz="2000" b="1" dirty="0">
              <a:solidFill>
                <a:schemeClr val="bg1"/>
              </a:solidFill>
              <a:latin typeface="Meiryo UI" pitchFamily="50" charset="-128"/>
              <a:ea typeface="Meiryo UI" pitchFamily="50" charset="-128"/>
              <a:cs typeface="Meiryo UI" pitchFamily="50" charset="-128"/>
            </a:endParaRPr>
          </a:p>
          <a:p>
            <a:pPr eaLnBrk="0" fontAlgn="base" hangingPunct="0">
              <a:spcBef>
                <a:spcPts val="600"/>
              </a:spcBef>
            </a:pPr>
            <a:r>
              <a:rPr lang="ja-JP" altLang="en-US" sz="1600" b="1" dirty="0">
                <a:solidFill>
                  <a:schemeClr val="bg1"/>
                </a:solidFill>
                <a:latin typeface="Meiryo UI" pitchFamily="50" charset="-128"/>
                <a:ea typeface="Meiryo UI" pitchFamily="50" charset="-128"/>
                <a:cs typeface="Meiryo UI" pitchFamily="50" charset="-128"/>
              </a:rPr>
              <a:t>   </a:t>
            </a:r>
            <a:r>
              <a:rPr lang="en-US" altLang="ja-JP" sz="1600" b="1" dirty="0">
                <a:solidFill>
                  <a:schemeClr val="bg1"/>
                </a:solidFill>
                <a:latin typeface="Meiryo UI" pitchFamily="50" charset="-128"/>
                <a:ea typeface="Meiryo UI" pitchFamily="50" charset="-128"/>
                <a:cs typeface="Meiryo UI" pitchFamily="50" charset="-128"/>
              </a:rPr>
              <a:t>40</a:t>
            </a:r>
            <a:r>
              <a:rPr lang="ja-JP" altLang="ja-JP" sz="1600" b="1" dirty="0">
                <a:solidFill>
                  <a:schemeClr val="bg1"/>
                </a:solidFill>
                <a:latin typeface="Meiryo UI" pitchFamily="50" charset="-128"/>
                <a:ea typeface="Meiryo UI" pitchFamily="50" charset="-128"/>
                <a:cs typeface="Meiryo UI" pitchFamily="50" charset="-128"/>
              </a:rPr>
              <a:t>歳以上で、在宅で生活しており、かつ</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spcBef>
                <a:spcPts val="600"/>
              </a:spcBef>
            </a:pPr>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認知症が疑われる人又は認知症の人で</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spcBef>
                <a:spcPts val="600"/>
              </a:spcBef>
            </a:pPr>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以下のいずれかの基準に該当する</a:t>
            </a:r>
            <a:r>
              <a:rPr lang="ja-JP" altLang="en-US" sz="1600" b="1" dirty="0">
                <a:solidFill>
                  <a:schemeClr val="bg1"/>
                </a:solidFill>
                <a:latin typeface="Meiryo UI" pitchFamily="50" charset="-128"/>
                <a:ea typeface="Meiryo UI" pitchFamily="50" charset="-128"/>
                <a:cs typeface="Meiryo UI" pitchFamily="50" charset="-128"/>
              </a:rPr>
              <a:t>人</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endParaRPr lang="ja-JP"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医療</a:t>
            </a:r>
            <a:r>
              <a:rPr lang="ja-JP" altLang="en-US" sz="1600" b="1" dirty="0">
                <a:solidFill>
                  <a:schemeClr val="bg1"/>
                </a:solidFill>
                <a:latin typeface="Meiryo UI" pitchFamily="50" charset="-128"/>
                <a:ea typeface="Meiryo UI" pitchFamily="50" charset="-128"/>
                <a:cs typeface="Meiryo UI" pitchFamily="50" charset="-128"/>
              </a:rPr>
              <a:t>･</a:t>
            </a:r>
            <a:r>
              <a:rPr lang="ja-JP" altLang="ja-JP" sz="1600" b="1" dirty="0">
                <a:solidFill>
                  <a:schemeClr val="bg1"/>
                </a:solidFill>
                <a:latin typeface="Meiryo UI" pitchFamily="50" charset="-128"/>
                <a:ea typeface="Meiryo UI" pitchFamily="50" charset="-128"/>
                <a:cs typeface="Meiryo UI" pitchFamily="50" charset="-128"/>
              </a:rPr>
              <a:t>介護サービスを受けていない</a:t>
            </a:r>
            <a:r>
              <a:rPr lang="ja-JP" altLang="en-US" sz="1600" b="1" dirty="0">
                <a:solidFill>
                  <a:schemeClr val="bg1"/>
                </a:solidFill>
                <a:latin typeface="Meiryo UI" pitchFamily="50" charset="-128"/>
                <a:ea typeface="Meiryo UI" pitchFamily="50" charset="-128"/>
                <a:cs typeface="Meiryo UI" pitchFamily="50" charset="-128"/>
              </a:rPr>
              <a:t>人</a:t>
            </a:r>
            <a:r>
              <a:rPr lang="ja-JP" altLang="ja-JP" sz="1600" b="1" dirty="0">
                <a:solidFill>
                  <a:schemeClr val="bg1"/>
                </a:solidFill>
                <a:latin typeface="Meiryo UI" pitchFamily="50" charset="-128"/>
                <a:ea typeface="Meiryo UI" pitchFamily="50" charset="-128"/>
                <a:cs typeface="Meiryo UI" pitchFamily="50" charset="-128"/>
              </a:rPr>
              <a:t>、</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または中断している</a:t>
            </a:r>
            <a:r>
              <a:rPr lang="ja-JP" altLang="en-US" sz="1600" b="1" dirty="0">
                <a:solidFill>
                  <a:schemeClr val="bg1"/>
                </a:solidFill>
                <a:latin typeface="Meiryo UI" pitchFamily="50" charset="-128"/>
                <a:ea typeface="Meiryo UI" pitchFamily="50" charset="-128"/>
                <a:cs typeface="Meiryo UI" pitchFamily="50" charset="-128"/>
              </a:rPr>
              <a:t>人</a:t>
            </a:r>
            <a:r>
              <a:rPr lang="ja-JP" altLang="ja-JP" sz="1600" b="1" dirty="0">
                <a:solidFill>
                  <a:schemeClr val="bg1"/>
                </a:solidFill>
                <a:latin typeface="Meiryo UI" pitchFamily="50" charset="-128"/>
                <a:ea typeface="Meiryo UI" pitchFamily="50" charset="-128"/>
                <a:cs typeface="Meiryo UI" pitchFamily="50" charset="-128"/>
              </a:rPr>
              <a:t>で以下のいずれかに</a:t>
            </a:r>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該当する</a:t>
            </a:r>
            <a:r>
              <a:rPr lang="ja-JP" altLang="en-US" sz="1600" b="1" dirty="0">
                <a:solidFill>
                  <a:schemeClr val="bg1"/>
                </a:solidFill>
                <a:latin typeface="Meiryo UI" pitchFamily="50" charset="-128"/>
                <a:ea typeface="Meiryo UI" pitchFamily="50" charset="-128"/>
                <a:cs typeface="Meiryo UI" pitchFamily="50" charset="-128"/>
              </a:rPr>
              <a:t>人</a:t>
            </a:r>
            <a:endParaRPr lang="ja-JP" altLang="ja-JP" sz="1600" b="1" dirty="0">
              <a:solidFill>
                <a:schemeClr val="bg1"/>
              </a:solidFill>
              <a:latin typeface="Meiryo UI" pitchFamily="50" charset="-128"/>
              <a:ea typeface="Meiryo UI" pitchFamily="50" charset="-128"/>
              <a:cs typeface="Meiryo UI" pitchFamily="50" charset="-128"/>
            </a:endParaRPr>
          </a:p>
          <a:p>
            <a:pPr eaLnBrk="0" fontAlgn="base" hangingPunct="0">
              <a:spcBef>
                <a:spcPts val="300"/>
              </a:spcBef>
            </a:pPr>
            <a:r>
              <a:rPr lang="ja-JP" altLang="ja-JP" sz="1400" b="1" dirty="0">
                <a:solidFill>
                  <a:schemeClr val="bg1"/>
                </a:solidFill>
                <a:latin typeface="Meiryo UI" pitchFamily="50" charset="-128"/>
                <a:ea typeface="Meiryo UI" pitchFamily="50" charset="-128"/>
                <a:cs typeface="Meiryo UI" pitchFamily="50" charset="-128"/>
              </a:rPr>
              <a:t>（ア）認知症疾患の臨床診断を受けていない</a:t>
            </a:r>
            <a:r>
              <a:rPr lang="ja-JP" altLang="en-US" sz="1400" b="1" dirty="0">
                <a:solidFill>
                  <a:schemeClr val="bg1"/>
                </a:solidFill>
                <a:latin typeface="Meiryo UI" pitchFamily="50" charset="-128"/>
                <a:ea typeface="Meiryo UI" pitchFamily="50" charset="-128"/>
                <a:cs typeface="Meiryo UI" pitchFamily="50" charset="-128"/>
              </a:rPr>
              <a:t>人</a:t>
            </a:r>
            <a:endParaRPr lang="ja-JP" altLang="ja-JP" sz="1400" b="1" dirty="0">
              <a:solidFill>
                <a:schemeClr val="bg1"/>
              </a:solidFill>
              <a:latin typeface="Meiryo UI" pitchFamily="50" charset="-128"/>
              <a:ea typeface="Meiryo UI" pitchFamily="50" charset="-128"/>
              <a:cs typeface="Meiryo UI" pitchFamily="50" charset="-128"/>
            </a:endParaRPr>
          </a:p>
          <a:p>
            <a:pPr eaLnBrk="0" fontAlgn="base" hangingPunct="0">
              <a:spcBef>
                <a:spcPts val="300"/>
              </a:spcBef>
            </a:pPr>
            <a:r>
              <a:rPr lang="ja-JP" altLang="ja-JP" sz="1400" b="1" dirty="0">
                <a:solidFill>
                  <a:schemeClr val="bg1"/>
                </a:solidFill>
                <a:latin typeface="Meiryo UI" pitchFamily="50" charset="-128"/>
                <a:ea typeface="Meiryo UI" pitchFamily="50" charset="-128"/>
                <a:cs typeface="Meiryo UI" pitchFamily="50" charset="-128"/>
              </a:rPr>
              <a:t>（イ）継続的な医療サービスを受けていない</a:t>
            </a:r>
            <a:r>
              <a:rPr lang="ja-JP" altLang="en-US" sz="1400" b="1" dirty="0">
                <a:solidFill>
                  <a:schemeClr val="bg1"/>
                </a:solidFill>
                <a:latin typeface="Meiryo UI" pitchFamily="50" charset="-128"/>
                <a:ea typeface="Meiryo UI" pitchFamily="50" charset="-128"/>
                <a:cs typeface="Meiryo UI" pitchFamily="50" charset="-128"/>
              </a:rPr>
              <a:t>人</a:t>
            </a:r>
            <a:endParaRPr lang="en-US" altLang="ja-JP" sz="1400" b="1" dirty="0">
              <a:solidFill>
                <a:schemeClr val="bg1"/>
              </a:solidFill>
              <a:latin typeface="Meiryo UI" pitchFamily="50" charset="-128"/>
              <a:ea typeface="Meiryo UI" pitchFamily="50" charset="-128"/>
              <a:cs typeface="Meiryo UI" pitchFamily="50" charset="-128"/>
            </a:endParaRPr>
          </a:p>
          <a:p>
            <a:pPr eaLnBrk="0" fontAlgn="base" hangingPunct="0">
              <a:spcBef>
                <a:spcPts val="300"/>
              </a:spcBef>
            </a:pPr>
            <a:r>
              <a:rPr lang="ja-JP" altLang="ja-JP" sz="1400" b="1" dirty="0">
                <a:solidFill>
                  <a:schemeClr val="bg1"/>
                </a:solidFill>
                <a:latin typeface="Meiryo UI" pitchFamily="50" charset="-128"/>
                <a:ea typeface="Meiryo UI" pitchFamily="50" charset="-128"/>
                <a:cs typeface="Meiryo UI" pitchFamily="50" charset="-128"/>
              </a:rPr>
              <a:t>（ウ）適切な介護保険サービスに結び付いていない</a:t>
            </a:r>
            <a:r>
              <a:rPr lang="ja-JP" altLang="en-US" sz="1400" b="1" dirty="0">
                <a:solidFill>
                  <a:schemeClr val="bg1"/>
                </a:solidFill>
                <a:latin typeface="Meiryo UI" pitchFamily="50" charset="-128"/>
                <a:ea typeface="Meiryo UI" pitchFamily="50" charset="-128"/>
                <a:cs typeface="Meiryo UI" pitchFamily="50" charset="-128"/>
              </a:rPr>
              <a:t>人</a:t>
            </a:r>
            <a:endParaRPr lang="en-US" altLang="ja-JP" sz="1400" b="1" dirty="0">
              <a:solidFill>
                <a:schemeClr val="bg1"/>
              </a:solidFill>
              <a:latin typeface="Meiryo UI" pitchFamily="50" charset="-128"/>
              <a:ea typeface="Meiryo UI" pitchFamily="50" charset="-128"/>
              <a:cs typeface="Meiryo UI" pitchFamily="50" charset="-128"/>
            </a:endParaRPr>
          </a:p>
          <a:p>
            <a:pPr eaLnBrk="0" fontAlgn="base" hangingPunct="0">
              <a:spcBef>
                <a:spcPts val="300"/>
              </a:spcBef>
            </a:pPr>
            <a:r>
              <a:rPr lang="ja-JP" altLang="ja-JP" sz="1400" b="1" dirty="0">
                <a:solidFill>
                  <a:schemeClr val="bg1"/>
                </a:solidFill>
                <a:latin typeface="Meiryo UI" pitchFamily="50" charset="-128"/>
                <a:ea typeface="Meiryo UI" pitchFamily="50" charset="-128"/>
                <a:cs typeface="Meiryo UI" pitchFamily="50" charset="-128"/>
              </a:rPr>
              <a:t>（エ）診断されたが介護サービスが中断している</a:t>
            </a:r>
            <a:r>
              <a:rPr lang="ja-JP" altLang="en-US" sz="1400" b="1" dirty="0">
                <a:solidFill>
                  <a:schemeClr val="bg1"/>
                </a:solidFill>
                <a:latin typeface="Meiryo UI" pitchFamily="50" charset="-128"/>
                <a:ea typeface="Meiryo UI" pitchFamily="50" charset="-128"/>
                <a:cs typeface="Meiryo UI" pitchFamily="50" charset="-128"/>
              </a:rPr>
              <a:t>人</a:t>
            </a:r>
            <a:r>
              <a:rPr lang="ja-JP" altLang="ja-JP" sz="1400" b="1" dirty="0">
                <a:solidFill>
                  <a:schemeClr val="bg1"/>
                </a:solidFill>
                <a:latin typeface="Meiryo UI" pitchFamily="50" charset="-128"/>
                <a:ea typeface="Meiryo UI" pitchFamily="50" charset="-128"/>
                <a:cs typeface="Meiryo UI" pitchFamily="50" charset="-128"/>
              </a:rPr>
              <a:t>　</a:t>
            </a:r>
          </a:p>
          <a:p>
            <a:pPr eaLnBrk="0" fontAlgn="base" hangingPunct="0"/>
            <a:endParaRPr lang="en-US" altLang="ja-JP" sz="1600" b="1" dirty="0">
              <a:solidFill>
                <a:schemeClr val="bg1"/>
              </a:solidFill>
              <a:latin typeface="Meiryo UI" pitchFamily="50" charset="-128"/>
              <a:ea typeface="Meiryo UI" pitchFamily="50" charset="-128"/>
              <a:cs typeface="Meiryo UI" pitchFamily="50" charset="-128"/>
            </a:endParaRPr>
          </a:p>
          <a:p>
            <a:pPr eaLnBrk="0" fontAlgn="base" hangingPunct="0"/>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医療</a:t>
            </a:r>
            <a:r>
              <a:rPr lang="ja-JP" altLang="en-US" sz="1600" b="1" dirty="0">
                <a:solidFill>
                  <a:schemeClr val="bg1"/>
                </a:solidFill>
                <a:latin typeface="Meiryo UI" pitchFamily="50" charset="-128"/>
                <a:ea typeface="Meiryo UI" pitchFamily="50" charset="-128"/>
                <a:cs typeface="Meiryo UI" pitchFamily="50" charset="-128"/>
              </a:rPr>
              <a:t>･</a:t>
            </a:r>
            <a:r>
              <a:rPr lang="ja-JP" altLang="ja-JP" sz="1600" b="1" dirty="0">
                <a:solidFill>
                  <a:schemeClr val="bg1"/>
                </a:solidFill>
                <a:latin typeface="Meiryo UI" pitchFamily="50" charset="-128"/>
                <a:ea typeface="Meiryo UI" pitchFamily="50" charset="-128"/>
                <a:cs typeface="Meiryo UI" pitchFamily="50" charset="-128"/>
              </a:rPr>
              <a:t>介護サービスを受けているが</a:t>
            </a:r>
            <a:endParaRPr lang="en-US" altLang="ja-JP" sz="1600" b="1" dirty="0">
              <a:solidFill>
                <a:schemeClr val="bg1"/>
              </a:solidFill>
              <a:latin typeface="Meiryo UI" pitchFamily="50" charset="-128"/>
              <a:ea typeface="Meiryo UI" pitchFamily="50" charset="-128"/>
              <a:cs typeface="Meiryo UI" pitchFamily="50" charset="-128"/>
            </a:endParaRPr>
          </a:p>
          <a:p>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認知症の行動・心理症状が顕著なため、</a:t>
            </a:r>
            <a:endParaRPr lang="en-US" altLang="ja-JP" sz="1600" b="1" dirty="0">
              <a:solidFill>
                <a:schemeClr val="bg1"/>
              </a:solidFill>
              <a:latin typeface="Meiryo UI" pitchFamily="50" charset="-128"/>
              <a:ea typeface="Meiryo UI" pitchFamily="50" charset="-128"/>
              <a:cs typeface="Meiryo UI" pitchFamily="50" charset="-128"/>
            </a:endParaRPr>
          </a:p>
          <a:p>
            <a:r>
              <a:rPr lang="ja-JP" altLang="en-US" sz="1600" b="1" dirty="0">
                <a:solidFill>
                  <a:schemeClr val="bg1"/>
                </a:solidFill>
                <a:latin typeface="Meiryo UI" pitchFamily="50" charset="-128"/>
                <a:ea typeface="Meiryo UI" pitchFamily="50" charset="-128"/>
                <a:cs typeface="Meiryo UI" pitchFamily="50" charset="-128"/>
              </a:rPr>
              <a:t>    </a:t>
            </a:r>
            <a:r>
              <a:rPr lang="ja-JP" altLang="ja-JP" sz="1600" b="1" dirty="0">
                <a:solidFill>
                  <a:schemeClr val="bg1"/>
                </a:solidFill>
                <a:latin typeface="Meiryo UI" pitchFamily="50" charset="-128"/>
                <a:ea typeface="Meiryo UI" pitchFamily="50" charset="-128"/>
                <a:cs typeface="Meiryo UI" pitchFamily="50" charset="-128"/>
              </a:rPr>
              <a:t>対応に苦慮している</a:t>
            </a:r>
          </a:p>
        </p:txBody>
      </p:sp>
      <p:sp>
        <p:nvSpPr>
          <p:cNvPr id="9" name="円/楕円 8"/>
          <p:cNvSpPr/>
          <p:nvPr/>
        </p:nvSpPr>
        <p:spPr>
          <a:xfrm>
            <a:off x="522514" y="3929209"/>
            <a:ext cx="3657599" cy="1555414"/>
          </a:xfrm>
          <a:prstGeom prst="ellipse">
            <a:avLst/>
          </a:prstGeom>
          <a:solidFill>
            <a:srgbClr val="CCE8EA"/>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pic>
        <p:nvPicPr>
          <p:cNvPr id="10" name="Picture 10" descr="C:\Users\YCHXX\AppData\Local\Microsoft\Windows\Temporary Internet Files\Content.IE5\CTBVOFOZ\MC900431615[1].png"/>
          <p:cNvPicPr>
            <a:picLocks noChangeAspect="1" noChangeArrowheads="1"/>
          </p:cNvPicPr>
          <p:nvPr/>
        </p:nvPicPr>
        <p:blipFill>
          <a:blip r:embed="rId3" cstate="print"/>
          <a:srcRect/>
          <a:stretch>
            <a:fillRect/>
          </a:stretch>
        </p:blipFill>
        <p:spPr bwMode="auto">
          <a:xfrm>
            <a:off x="1055360" y="4106670"/>
            <a:ext cx="1006874" cy="879034"/>
          </a:xfrm>
          <a:prstGeom prst="rect">
            <a:avLst/>
          </a:prstGeom>
          <a:noFill/>
        </p:spPr>
      </p:pic>
      <p:pic>
        <p:nvPicPr>
          <p:cNvPr id="11" name="Picture 14"/>
          <p:cNvPicPr>
            <a:picLocks noChangeAspect="1" noChangeArrowheads="1"/>
          </p:cNvPicPr>
          <p:nvPr/>
        </p:nvPicPr>
        <p:blipFill>
          <a:blip r:embed="rId4" cstate="print"/>
          <a:srcRect/>
          <a:stretch>
            <a:fillRect/>
          </a:stretch>
        </p:blipFill>
        <p:spPr bwMode="auto">
          <a:xfrm>
            <a:off x="3167829" y="4093521"/>
            <a:ext cx="704135" cy="850858"/>
          </a:xfrm>
          <a:prstGeom prst="rect">
            <a:avLst/>
          </a:prstGeom>
          <a:noFill/>
          <a:ln w="9525">
            <a:noFill/>
            <a:miter lim="800000"/>
            <a:headEnd/>
            <a:tailEnd/>
          </a:ln>
          <a:effectLst/>
        </p:spPr>
      </p:pic>
      <p:sp>
        <p:nvSpPr>
          <p:cNvPr id="12" name="テキスト ボックス 11"/>
          <p:cNvSpPr txBox="1"/>
          <p:nvPr/>
        </p:nvSpPr>
        <p:spPr>
          <a:xfrm>
            <a:off x="427512" y="4943751"/>
            <a:ext cx="2262571" cy="892552"/>
          </a:xfrm>
          <a:prstGeom prst="rect">
            <a:avLst/>
          </a:prstGeom>
          <a:noFill/>
        </p:spPr>
        <p:txBody>
          <a:bodyPr wrap="square" rtlCol="0">
            <a:spAutoFit/>
          </a:bodyPr>
          <a:lstStyle/>
          <a:p>
            <a:pPr algn="ctr"/>
            <a:r>
              <a:rPr lang="ja-JP" altLang="en-US" sz="1400" b="1" dirty="0">
                <a:solidFill>
                  <a:prstClr val="black"/>
                </a:solidFill>
                <a:latin typeface="Meiryo UI" pitchFamily="50" charset="-128"/>
                <a:ea typeface="Meiryo UI" pitchFamily="50" charset="-128"/>
                <a:cs typeface="Meiryo UI" pitchFamily="50" charset="-128"/>
              </a:rPr>
              <a:t>医療と介護の専門職</a:t>
            </a:r>
            <a:endParaRPr lang="en-US" altLang="ja-JP" sz="1400" b="1" dirty="0">
              <a:solidFill>
                <a:prstClr val="black"/>
              </a:solidFill>
              <a:latin typeface="Meiryo UI" pitchFamily="50" charset="-128"/>
              <a:ea typeface="Meiryo UI" pitchFamily="50" charset="-128"/>
              <a:cs typeface="Meiryo UI" pitchFamily="50" charset="-128"/>
            </a:endParaRPr>
          </a:p>
          <a:p>
            <a:pPr>
              <a:spcBef>
                <a:spcPts val="600"/>
              </a:spcBef>
            </a:pPr>
            <a:r>
              <a:rPr lang="ja-JP" altLang="en-US" sz="1100" b="1" dirty="0">
                <a:solidFill>
                  <a:prstClr val="black"/>
                </a:solidFill>
                <a:latin typeface="Meiryo UI" pitchFamily="50" charset="-128"/>
                <a:ea typeface="Meiryo UI" pitchFamily="50" charset="-128"/>
                <a:cs typeface="Meiryo UI" pitchFamily="50" charset="-128"/>
              </a:rPr>
              <a:t>　（歯科医師、保健師、看護師、</a:t>
            </a:r>
            <a:endParaRPr lang="en-US" altLang="ja-JP" sz="1100" b="1" dirty="0">
              <a:solidFill>
                <a:prstClr val="black"/>
              </a:solidFill>
              <a:latin typeface="Meiryo UI" pitchFamily="50" charset="-128"/>
              <a:ea typeface="Meiryo UI" pitchFamily="50" charset="-128"/>
              <a:cs typeface="Meiryo UI" pitchFamily="50" charset="-128"/>
            </a:endParaRPr>
          </a:p>
          <a:p>
            <a:pPr>
              <a:spcBef>
                <a:spcPts val="0"/>
              </a:spcBef>
            </a:pPr>
            <a:r>
              <a:rPr lang="ja-JP" altLang="en-US" sz="1100" b="1" dirty="0">
                <a:solidFill>
                  <a:prstClr val="black"/>
                </a:solidFill>
                <a:latin typeface="Meiryo UI" pitchFamily="50" charset="-128"/>
                <a:ea typeface="Meiryo UI" pitchFamily="50" charset="-128"/>
                <a:cs typeface="Meiryo UI" pitchFamily="50" charset="-128"/>
              </a:rPr>
              <a:t>    作業療法士、精神保健福祉士、</a:t>
            </a:r>
            <a:endParaRPr lang="en-US" altLang="ja-JP" sz="1100" b="1" dirty="0">
              <a:solidFill>
                <a:prstClr val="black"/>
              </a:solidFill>
              <a:latin typeface="Meiryo UI" pitchFamily="50" charset="-128"/>
              <a:ea typeface="Meiryo UI" pitchFamily="50" charset="-128"/>
              <a:cs typeface="Meiryo UI" pitchFamily="50" charset="-128"/>
            </a:endParaRPr>
          </a:p>
          <a:p>
            <a:pPr>
              <a:spcBef>
                <a:spcPts val="0"/>
              </a:spcBef>
            </a:pPr>
            <a:r>
              <a:rPr lang="ja-JP" altLang="en-US" sz="1100" b="1" dirty="0">
                <a:solidFill>
                  <a:prstClr val="black"/>
                </a:solidFill>
                <a:latin typeface="Meiryo UI" pitchFamily="50" charset="-128"/>
                <a:ea typeface="Meiryo UI" pitchFamily="50" charset="-128"/>
                <a:cs typeface="Meiryo UI" pitchFamily="50" charset="-128"/>
              </a:rPr>
              <a:t>    社会福祉士、 介護福祉士等）</a:t>
            </a:r>
          </a:p>
        </p:txBody>
      </p:sp>
      <p:sp>
        <p:nvSpPr>
          <p:cNvPr id="14" name="テキスト ボックス 13"/>
          <p:cNvSpPr txBox="1"/>
          <p:nvPr/>
        </p:nvSpPr>
        <p:spPr>
          <a:xfrm>
            <a:off x="616498" y="3621431"/>
            <a:ext cx="3255466" cy="307777"/>
          </a:xfrm>
          <a:prstGeom prst="rect">
            <a:avLst/>
          </a:prstGeom>
          <a:noFill/>
        </p:spPr>
        <p:txBody>
          <a:bodyPr wrap="square" rtlCol="0">
            <a:spAutoFit/>
          </a:bodyPr>
          <a:lstStyle/>
          <a:p>
            <a:r>
              <a:rPr lang="ja-JP" altLang="en-US" sz="1400" b="1" dirty="0">
                <a:solidFill>
                  <a:schemeClr val="accent1">
                    <a:lumMod val="50000"/>
                  </a:schemeClr>
                </a:solidFill>
                <a:latin typeface="Meiryo UI" pitchFamily="50" charset="-128"/>
                <a:ea typeface="Meiryo UI" pitchFamily="50" charset="-128"/>
                <a:cs typeface="Meiryo UI" pitchFamily="50" charset="-128"/>
              </a:rPr>
              <a:t>●認知症初期集中支援チームのメンバー</a:t>
            </a:r>
          </a:p>
        </p:txBody>
      </p:sp>
      <p:sp>
        <p:nvSpPr>
          <p:cNvPr id="16" name="正方形/長方形 15"/>
          <p:cNvSpPr/>
          <p:nvPr/>
        </p:nvSpPr>
        <p:spPr>
          <a:xfrm>
            <a:off x="270754" y="1229789"/>
            <a:ext cx="4370819" cy="23565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複数の専門職が家族の訴え等により</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認知症が疑われる人や認知症の人及び</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その家族を訪問し、アセスメント、家族</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支援</a:t>
            </a:r>
            <a:r>
              <a:rPr lang="ja-JP" altLang="en-US" sz="2000" b="1" dirty="0">
                <a:solidFill>
                  <a:prstClr val="black"/>
                </a:solidFill>
                <a:latin typeface="Meiryo UI" pitchFamily="50" charset="-128"/>
                <a:ea typeface="Meiryo UI" pitchFamily="50" charset="-128"/>
                <a:cs typeface="Meiryo UI" pitchFamily="50" charset="-128"/>
              </a:rPr>
              <a:t>等</a:t>
            </a:r>
            <a:r>
              <a:rPr lang="ja-JP" altLang="ja-JP" sz="2000" b="1" dirty="0">
                <a:solidFill>
                  <a:prstClr val="black"/>
                </a:solidFill>
                <a:latin typeface="Meiryo UI" pitchFamily="50" charset="-128"/>
                <a:ea typeface="Meiryo UI" pitchFamily="50" charset="-128"/>
                <a:cs typeface="Meiryo UI" pitchFamily="50" charset="-128"/>
              </a:rPr>
              <a:t>の</a:t>
            </a:r>
            <a:r>
              <a:rPr lang="ja-JP" altLang="ja-JP" sz="2000" b="1" dirty="0">
                <a:solidFill>
                  <a:schemeClr val="accent1">
                    <a:lumMod val="50000"/>
                  </a:schemeClr>
                </a:solidFill>
                <a:latin typeface="Meiryo UI" pitchFamily="50" charset="-128"/>
                <a:ea typeface="Meiryo UI" pitchFamily="50" charset="-128"/>
                <a:cs typeface="Meiryo UI" pitchFamily="50" charset="-128"/>
              </a:rPr>
              <a:t>初期の支援を包括的</a:t>
            </a:r>
            <a:r>
              <a:rPr lang="ja-JP" altLang="en-US" sz="2000" b="1" dirty="0">
                <a:solidFill>
                  <a:schemeClr val="accent1">
                    <a:lumMod val="50000"/>
                  </a:schemeClr>
                </a:solidFill>
                <a:latin typeface="Meiryo UI" pitchFamily="50" charset="-128"/>
                <a:ea typeface="Meiryo UI" pitchFamily="50" charset="-128"/>
                <a:cs typeface="Meiryo UI" pitchFamily="50" charset="-128"/>
              </a:rPr>
              <a:t>･</a:t>
            </a:r>
            <a:r>
              <a:rPr lang="ja-JP" altLang="ja-JP" sz="2000" b="1" dirty="0">
                <a:solidFill>
                  <a:schemeClr val="accent1">
                    <a:lumMod val="50000"/>
                  </a:schemeClr>
                </a:solidFill>
                <a:latin typeface="Meiryo UI" pitchFamily="50" charset="-128"/>
                <a:ea typeface="Meiryo UI" pitchFamily="50" charset="-128"/>
                <a:cs typeface="Meiryo UI" pitchFamily="50" charset="-128"/>
              </a:rPr>
              <a:t>集中的</a:t>
            </a:r>
            <a:endParaRPr lang="en-US" altLang="ja-JP" sz="2000" b="1" dirty="0">
              <a:solidFill>
                <a:schemeClr val="accent1">
                  <a:lumMod val="50000"/>
                </a:schemeClr>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schemeClr val="accent1">
                    <a:lumMod val="50000"/>
                  </a:schemeClr>
                </a:solidFill>
                <a:latin typeface="Meiryo UI" pitchFamily="50" charset="-128"/>
                <a:ea typeface="Meiryo UI" pitchFamily="50" charset="-128"/>
                <a:cs typeface="Meiryo UI" pitchFamily="50" charset="-128"/>
              </a:rPr>
              <a:t>（おおむね６ヶ月）</a:t>
            </a:r>
            <a:r>
              <a:rPr lang="ja-JP" altLang="ja-JP" sz="2000" b="1" dirty="0">
                <a:solidFill>
                  <a:prstClr val="black"/>
                </a:solidFill>
                <a:latin typeface="Meiryo UI" pitchFamily="50" charset="-128"/>
                <a:ea typeface="Meiryo UI" pitchFamily="50" charset="-128"/>
                <a:cs typeface="Meiryo UI" pitchFamily="50" charset="-128"/>
              </a:rPr>
              <a:t>に行い、自立生活の</a:t>
            </a:r>
            <a:endParaRPr lang="en-US" altLang="ja-JP" sz="2000" b="1" dirty="0">
              <a:solidFill>
                <a:prstClr val="black"/>
              </a:solidFill>
              <a:latin typeface="Meiryo UI" pitchFamily="50" charset="-128"/>
              <a:ea typeface="Meiryo UI" pitchFamily="50" charset="-128"/>
              <a:cs typeface="Meiryo UI" pitchFamily="50" charset="-128"/>
            </a:endParaRPr>
          </a:p>
          <a:p>
            <a:pPr algn="just" eaLnBrk="0" fontAlgn="base" hangingPunct="0">
              <a:lnSpc>
                <a:spcPts val="3000"/>
              </a:lnSpc>
              <a:spcBef>
                <a:spcPts val="0"/>
              </a:spcBef>
            </a:pPr>
            <a:r>
              <a:rPr lang="ja-JP" altLang="en-US" sz="2000" b="1" dirty="0">
                <a:solidFill>
                  <a:prstClr val="black"/>
                </a:solidFill>
                <a:latin typeface="Meiryo UI" pitchFamily="50" charset="-128"/>
                <a:ea typeface="Meiryo UI" pitchFamily="50" charset="-128"/>
                <a:cs typeface="Meiryo UI" pitchFamily="50" charset="-128"/>
              </a:rPr>
              <a:t> </a:t>
            </a:r>
            <a:r>
              <a:rPr lang="ja-JP" altLang="ja-JP" sz="2000" b="1" dirty="0">
                <a:solidFill>
                  <a:prstClr val="black"/>
                </a:solidFill>
                <a:latin typeface="Meiryo UI" pitchFamily="50" charset="-128"/>
                <a:ea typeface="Meiryo UI" pitchFamily="50" charset="-128"/>
                <a:cs typeface="Meiryo UI" pitchFamily="50" charset="-128"/>
              </a:rPr>
              <a:t>サポートを行うチーム</a:t>
            </a:r>
            <a:endParaRPr lang="ja-JP" altLang="ja-JP" b="1" dirty="0">
              <a:solidFill>
                <a:prstClr val="black"/>
              </a:solidFill>
              <a:latin typeface="Meiryo UI" pitchFamily="50" charset="-128"/>
              <a:ea typeface="Meiryo UI" pitchFamily="50" charset="-128"/>
              <a:cs typeface="Meiryo UI" pitchFamily="50" charset="-128"/>
            </a:endParaRPr>
          </a:p>
        </p:txBody>
      </p:sp>
      <p:sp>
        <p:nvSpPr>
          <p:cNvPr id="18" name="AutoShape 32"/>
          <p:cNvSpPr>
            <a:spLocks noChangeArrowheads="1"/>
          </p:cNvSpPr>
          <p:nvPr/>
        </p:nvSpPr>
        <p:spPr bwMode="auto">
          <a:xfrm>
            <a:off x="4094154" y="4205379"/>
            <a:ext cx="571869" cy="1003073"/>
          </a:xfrm>
          <a:prstGeom prst="rightArrow">
            <a:avLst>
              <a:gd name="adj1" fmla="val 44750"/>
              <a:gd name="adj2" fmla="val 56046"/>
            </a:avLst>
          </a:prstGeom>
          <a:gradFill rotWithShape="1">
            <a:gsLst>
              <a:gs pos="0">
                <a:srgbClr val="CCE8EA"/>
              </a:gs>
              <a:gs pos="100000">
                <a:schemeClr val="accent1">
                  <a:lumMod val="50000"/>
                </a:schemeClr>
              </a:gs>
            </a:gsLst>
            <a:lin ang="0" scaled="1"/>
          </a:gradFill>
          <a:ln>
            <a:noFill/>
          </a:ln>
        </p:spPr>
        <p:txBody>
          <a:bodyPr wrap="none" anchor="ctr"/>
          <a:lstStyle/>
          <a:p>
            <a:pPr algn="ctr" defTabSz="1001713" eaLnBrk="1" hangingPunct="1">
              <a:lnSpc>
                <a:spcPct val="90000"/>
              </a:lnSpc>
            </a:pPr>
            <a:endParaRPr lang="ja-JP" altLang="en-US" sz="2000">
              <a:ea typeface="HGP創英角ｺﾞｼｯｸUB" pitchFamily="50" charset="-128"/>
            </a:endParaRPr>
          </a:p>
        </p:txBody>
      </p:sp>
      <p:sp>
        <p:nvSpPr>
          <p:cNvPr id="19" name="Rectangle 3"/>
          <p:cNvSpPr>
            <a:spLocks noChangeArrowheads="1"/>
          </p:cNvSpPr>
          <p:nvPr/>
        </p:nvSpPr>
        <p:spPr bwMode="auto">
          <a:xfrm>
            <a:off x="155941" y="868254"/>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20"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23</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3" name="テキスト ボックス 12"/>
          <p:cNvSpPr txBox="1"/>
          <p:nvPr/>
        </p:nvSpPr>
        <p:spPr>
          <a:xfrm flipH="1">
            <a:off x="2654458" y="4955424"/>
            <a:ext cx="1798790" cy="492443"/>
          </a:xfrm>
          <a:prstGeom prst="rect">
            <a:avLst/>
          </a:prstGeom>
          <a:noFill/>
        </p:spPr>
        <p:txBody>
          <a:bodyPr wrap="square" rtlCol="0">
            <a:spAutoFit/>
          </a:bodyPr>
          <a:lstStyle/>
          <a:p>
            <a:pPr algn="ctr"/>
            <a:r>
              <a:rPr lang="ja-JP" altLang="en-US" sz="1400" b="1" dirty="0">
                <a:latin typeface="Meiryo UI" pitchFamily="50" charset="-128"/>
                <a:ea typeface="Meiryo UI" pitchFamily="50" charset="-128"/>
                <a:cs typeface="Meiryo UI" pitchFamily="50" charset="-128"/>
              </a:rPr>
              <a:t>チームに協力する医師</a:t>
            </a:r>
            <a:endParaRPr lang="en-US" altLang="ja-JP" sz="1100" b="1" dirty="0">
              <a:solidFill>
                <a:schemeClr val="accent1">
                  <a:lumMod val="50000"/>
                </a:schemeClr>
              </a:solidFill>
              <a:latin typeface="Meiryo UI" pitchFamily="50" charset="-128"/>
              <a:ea typeface="Meiryo UI" pitchFamily="50" charset="-128"/>
              <a:cs typeface="Meiryo UI" pitchFamily="50" charset="-128"/>
            </a:endParaRPr>
          </a:p>
          <a:p>
            <a:pPr algn="ctr"/>
            <a:r>
              <a:rPr lang="en-US" altLang="ja-JP" sz="1200" b="1" dirty="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認知症サポート医</a:t>
            </a:r>
            <a:r>
              <a:rPr lang="en-US" altLang="ja-JP" sz="1200" b="1"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6817869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Line 45"/>
          <p:cNvSpPr>
            <a:spLocks noChangeShapeType="1"/>
          </p:cNvSpPr>
          <p:nvPr/>
        </p:nvSpPr>
        <p:spPr bwMode="auto">
          <a:xfrm>
            <a:off x="4761935" y="2197142"/>
            <a:ext cx="1937621" cy="74085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Line 45"/>
          <p:cNvSpPr>
            <a:spLocks noChangeShapeType="1"/>
          </p:cNvSpPr>
          <p:nvPr/>
        </p:nvSpPr>
        <p:spPr bwMode="auto">
          <a:xfrm flipH="1">
            <a:off x="2463595" y="2197142"/>
            <a:ext cx="196781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1" name="Line 45"/>
          <p:cNvSpPr>
            <a:spLocks noChangeShapeType="1"/>
          </p:cNvSpPr>
          <p:nvPr/>
        </p:nvSpPr>
        <p:spPr bwMode="auto">
          <a:xfrm flipH="1">
            <a:off x="4587764" y="2197142"/>
            <a:ext cx="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0" name="正方形/長方形 49"/>
          <p:cNvSpPr/>
          <p:nvPr/>
        </p:nvSpPr>
        <p:spPr>
          <a:xfrm>
            <a:off x="3079048" y="3344309"/>
            <a:ext cx="3179248" cy="2988065"/>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200" b="1" dirty="0">
                <a:solidFill>
                  <a:srgbClr val="388288"/>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388288"/>
                </a:solidFill>
                <a:latin typeface="Meiryo UI" panose="020B0604030504040204" pitchFamily="50" charset="-128"/>
                <a:ea typeface="Meiryo UI" panose="020B0604030504040204" pitchFamily="50" charset="-128"/>
                <a:cs typeface="Meiryo UI" panose="020B0604030504040204" pitchFamily="50" charset="-128"/>
              </a:rPr>
              <a:t>関係機関等と連携し、以下の事業の企画・</a:t>
            </a:r>
            <a:endParaRPr lang="en-US" altLang="ja-JP" sz="1200" b="1" dirty="0">
              <a:solidFill>
                <a:srgbClr val="388288"/>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rgbClr val="388288"/>
                </a:solidFill>
                <a:latin typeface="Meiryo UI" panose="020B0604030504040204" pitchFamily="50" charset="-128"/>
                <a:ea typeface="Meiryo UI" panose="020B0604030504040204" pitchFamily="50" charset="-128"/>
                <a:cs typeface="Meiryo UI" panose="020B0604030504040204" pitchFamily="50" charset="-128"/>
              </a:rPr>
              <a:t>   調整を行う</a:t>
            </a:r>
            <a:endParaRPr lang="en-US" altLang="ja-JP" sz="1200" b="1" dirty="0">
              <a:solidFill>
                <a:srgbClr val="388288"/>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●認知症疾患医療センターの専門医等による   </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病院・施設等における処遇困難事例の検討</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及び個別支援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●介護保険施設等の相談員による、在宅で</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生活する認知症の人や家族に対する効果的</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な介護方法などの専門的な相談支援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●「認知症カフェ」等の開設</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●認知症ライフサポート研修など認知症多職種</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協働研修の実施　等</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3536118" y="2936722"/>
            <a:ext cx="2178081" cy="772042"/>
          </a:xfrm>
          <a:prstGeom prst="rect">
            <a:avLst/>
          </a:prstGeom>
          <a:solidFill>
            <a:srgbClr val="38828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認知症対応力向上の</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ための支援</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正方形/長方形 157"/>
          <p:cNvSpPr/>
          <p:nvPr/>
        </p:nvSpPr>
        <p:spPr>
          <a:xfrm>
            <a:off x="166255" y="3344310"/>
            <a:ext cx="2729615" cy="298806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●認知症の人が認知症の容態に応じて</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必要な医療や介護等のサービスを</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受けられるよう関係機関との連携体制</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の構築</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●市町村等との協力による、認知症</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ケアパス（状態に応じた適切な医療</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や介護サービス等の提供の流れ）の</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作成・普及　　等</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605294" y="2937997"/>
            <a:ext cx="1973189" cy="770767"/>
          </a:xfrm>
          <a:prstGeom prst="rect">
            <a:avLst/>
          </a:prstGeom>
          <a:solidFill>
            <a:srgbClr val="85AE3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医療・介護等の</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支援ネットワーク構築</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9" name="正方形/長方形 158"/>
          <p:cNvSpPr/>
          <p:nvPr/>
        </p:nvSpPr>
        <p:spPr>
          <a:xfrm>
            <a:off x="6424551" y="3344310"/>
            <a:ext cx="2409126" cy="298806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●認知症の人や家族等への相談</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●「認知症初期集中支援チーム」</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との連携等による必要なサービス</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が認知症の人や家族に提供され</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ための調整</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674453" y="2936722"/>
            <a:ext cx="1662019" cy="772042"/>
          </a:xfrm>
          <a:prstGeom prst="rect">
            <a:avLst/>
          </a:prstGeom>
          <a:solidFill>
            <a:srgbClr val="E585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相談支援・</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支援体制構築</a:t>
            </a:r>
            <a:endParaRPr kumimoji="1"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907827" y="1661264"/>
            <a:ext cx="1368122" cy="445265"/>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a:t>
            </a:r>
          </a:p>
        </p:txBody>
      </p:sp>
      <p:sp>
        <p:nvSpPr>
          <p:cNvPr id="104" name="上下矢印 103"/>
          <p:cNvSpPr/>
          <p:nvPr/>
        </p:nvSpPr>
        <p:spPr>
          <a:xfrm rot="16200000">
            <a:off x="2488638" y="1533772"/>
            <a:ext cx="612644" cy="737846"/>
          </a:xfrm>
          <a:prstGeom prst="upDownArrow">
            <a:avLst>
              <a:gd name="adj1" fmla="val 66969"/>
              <a:gd name="adj2" fmla="val 299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2463595" y="1693212"/>
            <a:ext cx="662730" cy="38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協働</a:t>
            </a:r>
            <a:r>
              <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2426037" y="232165"/>
            <a:ext cx="4121073" cy="57606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3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認知症地域支援推進員</a:t>
            </a:r>
            <a:endParaRPr kumimoji="1" lang="ja-JP" altLang="en-US" sz="3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6138153" y="1306125"/>
            <a:ext cx="2942808" cy="1233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推進員の要件</a:t>
            </a:r>
            <a:r>
              <a:rPr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認知症の医療や介護の専門的知識及び経験</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を有する医師・歯科医師、保健師、看護師、</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作業療法士、歯科衛生士、精神保健福祉士、</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社会福祉士、介護福祉士</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①以外で</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認知症の医療や介護の専門的知識</a:t>
            </a:r>
            <a:endParaRPr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及び経験を有すると市町村が認めた者</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3324347" y="1632681"/>
            <a:ext cx="2459124" cy="540029"/>
          </a:xfrm>
          <a:prstGeom prst="rect">
            <a:avLst/>
          </a:prstGeom>
          <a:solidFill>
            <a:schemeClr val="bg1"/>
          </a:solidFill>
          <a:ln w="63500" cmpd="dbl">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認知症地域支援推進員</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Rectangle 3"/>
          <p:cNvSpPr>
            <a:spLocks noChangeArrowheads="1"/>
          </p:cNvSpPr>
          <p:nvPr/>
        </p:nvSpPr>
        <p:spPr bwMode="auto">
          <a:xfrm>
            <a:off x="155941" y="80974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22"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24</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69222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457199" y="160869"/>
            <a:ext cx="8229600" cy="643871"/>
          </a:xfrm>
        </p:spPr>
        <p:txBody>
          <a:bodyPr/>
          <a:lstStyle/>
          <a:p>
            <a:pPr eaLnBrk="1" hangingPunct="1"/>
            <a:r>
              <a:rPr lang="ja-JP" altLang="en-US" sz="3000" b="1" dirty="0">
                <a:solidFill>
                  <a:schemeClr val="tx1"/>
                </a:solidFill>
                <a:latin typeface="BIZ UDPゴシック" panose="020B0400000000000000" pitchFamily="50" charset="-128"/>
                <a:ea typeface="BIZ UDPゴシック" panose="020B0400000000000000" pitchFamily="50" charset="-128"/>
                <a:cs typeface="Meiryo UI" pitchFamily="50" charset="-128"/>
              </a:rPr>
              <a:t>若年性認知症の現状</a:t>
            </a:r>
          </a:p>
        </p:txBody>
      </p:sp>
      <p:sp>
        <p:nvSpPr>
          <p:cNvPr id="8" name="テキスト ボックス 60"/>
          <p:cNvSpPr txBox="1">
            <a:spLocks noChangeArrowheads="1"/>
          </p:cNvSpPr>
          <p:nvPr/>
        </p:nvSpPr>
        <p:spPr bwMode="auto">
          <a:xfrm>
            <a:off x="451239" y="1279837"/>
            <a:ext cx="8352264" cy="247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lIns="0" tIns="44342" rIns="0"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dirty="0">
                <a:latin typeface="BIZ UDPゴシック" panose="020B0400000000000000" pitchFamily="50" charset="-128"/>
                <a:ea typeface="BIZ UDPゴシック" panose="020B0400000000000000" pitchFamily="50" charset="-128"/>
                <a:cs typeface="Meiryo UI" pitchFamily="50" charset="-128"/>
              </a:rPr>
              <a:t>● 全国における若年性認知症者数は </a:t>
            </a:r>
            <a:r>
              <a:rPr lang="en-US" altLang="ja-JP" sz="2000" b="1" dirty="0">
                <a:solidFill>
                  <a:srgbClr val="B95957"/>
                </a:solidFill>
                <a:latin typeface="BIZ UDPゴシック" panose="020B0400000000000000" pitchFamily="50" charset="-128"/>
                <a:ea typeface="BIZ UDPゴシック" panose="020B0400000000000000" pitchFamily="50" charset="-128"/>
                <a:cs typeface="Meiryo UI" pitchFamily="50" charset="-128"/>
              </a:rPr>
              <a:t>3.78</a:t>
            </a:r>
            <a:r>
              <a:rPr lang="ja-JP" altLang="en-US" sz="2000" b="1" dirty="0">
                <a:solidFill>
                  <a:srgbClr val="B95957"/>
                </a:solidFill>
                <a:latin typeface="BIZ UDPゴシック" panose="020B0400000000000000" pitchFamily="50" charset="-128"/>
                <a:ea typeface="BIZ UDPゴシック" panose="020B0400000000000000" pitchFamily="50" charset="-128"/>
                <a:cs typeface="Meiryo UI" pitchFamily="50" charset="-128"/>
              </a:rPr>
              <a:t>万人 </a:t>
            </a:r>
            <a:r>
              <a:rPr lang="ja-JP" altLang="en-US" sz="2000" b="1" dirty="0">
                <a:latin typeface="BIZ UDPゴシック" panose="020B0400000000000000" pitchFamily="50" charset="-128"/>
                <a:ea typeface="BIZ UDPゴシック" panose="020B0400000000000000" pitchFamily="50" charset="-128"/>
                <a:cs typeface="Meiryo UI" pitchFamily="50" charset="-128"/>
              </a:rPr>
              <a:t>と推計</a:t>
            </a:r>
            <a:endParaRPr lang="en-US" altLang="ja-JP" sz="20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ja-JP" altLang="en-US" sz="2000" b="1" dirty="0">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latin typeface="BIZ UDPゴシック" panose="020B0400000000000000" pitchFamily="50" charset="-128"/>
                <a:ea typeface="BIZ UDPゴシック" panose="020B0400000000000000" pitchFamily="50" charset="-128"/>
                <a:cs typeface="Meiryo UI" pitchFamily="50" charset="-128"/>
              </a:rPr>
              <a:t>18</a:t>
            </a:r>
            <a:r>
              <a:rPr lang="ja-JP" altLang="en-US" sz="2000" b="1" dirty="0">
                <a:latin typeface="BIZ UDPゴシック" panose="020B0400000000000000" pitchFamily="50" charset="-128"/>
                <a:ea typeface="BIZ UDPゴシック" panose="020B0400000000000000" pitchFamily="50" charset="-128"/>
                <a:cs typeface="Meiryo UI" pitchFamily="50" charset="-128"/>
              </a:rPr>
              <a:t>～</a:t>
            </a:r>
            <a:r>
              <a:rPr lang="en-US" altLang="ja-JP" sz="2000" b="1" dirty="0">
                <a:latin typeface="BIZ UDPゴシック" panose="020B0400000000000000" pitchFamily="50" charset="-128"/>
                <a:ea typeface="BIZ UDPゴシック" panose="020B0400000000000000" pitchFamily="50" charset="-128"/>
                <a:cs typeface="Meiryo UI" pitchFamily="50" charset="-128"/>
              </a:rPr>
              <a:t>64</a:t>
            </a:r>
            <a:r>
              <a:rPr lang="ja-JP" altLang="en-US" sz="2000" b="1" dirty="0">
                <a:latin typeface="BIZ UDPゴシック" panose="020B0400000000000000" pitchFamily="50" charset="-128"/>
                <a:ea typeface="BIZ UDPゴシック" panose="020B0400000000000000" pitchFamily="50" charset="-128"/>
                <a:cs typeface="Meiryo UI" pitchFamily="50" charset="-128"/>
              </a:rPr>
              <a:t>歳人口における人口</a:t>
            </a:r>
            <a:r>
              <a:rPr lang="en-US" altLang="ja-JP" sz="2000" b="1" dirty="0">
                <a:latin typeface="BIZ UDPゴシック" panose="020B0400000000000000" pitchFamily="50" charset="-128"/>
                <a:ea typeface="BIZ UDPゴシック" panose="020B0400000000000000" pitchFamily="50" charset="-128"/>
                <a:cs typeface="Meiryo UI" pitchFamily="50" charset="-128"/>
              </a:rPr>
              <a:t>10</a:t>
            </a:r>
            <a:r>
              <a:rPr lang="ja-JP" altLang="en-US" sz="2000" b="1" dirty="0">
                <a:latin typeface="BIZ UDPゴシック" panose="020B0400000000000000" pitchFamily="50" charset="-128"/>
                <a:ea typeface="BIZ UDPゴシック" panose="020B0400000000000000" pitchFamily="50" charset="-128"/>
                <a:cs typeface="Meiryo UI" pitchFamily="50" charset="-128"/>
              </a:rPr>
              <a:t>万人当たり若年認知症者数は</a:t>
            </a:r>
            <a:r>
              <a:rPr lang="en-US" altLang="ja-JP" sz="2000" b="1" dirty="0">
                <a:latin typeface="BIZ UDPゴシック" panose="020B0400000000000000" pitchFamily="50" charset="-128"/>
                <a:ea typeface="BIZ UDPゴシック" panose="020B0400000000000000" pitchFamily="50" charset="-128"/>
                <a:cs typeface="Meiryo UI" pitchFamily="50" charset="-128"/>
              </a:rPr>
              <a:t>47.6</a:t>
            </a:r>
            <a:r>
              <a:rPr lang="ja-JP" altLang="en-US" sz="2000" b="1" dirty="0">
                <a:latin typeface="BIZ UDPゴシック" panose="020B0400000000000000" pitchFamily="50" charset="-128"/>
                <a:ea typeface="BIZ UDPゴシック" panose="020B0400000000000000" pitchFamily="50" charset="-128"/>
                <a:cs typeface="Meiryo UI" pitchFamily="50" charset="-128"/>
              </a:rPr>
              <a:t>人</a:t>
            </a:r>
            <a:endParaRPr lang="en-US" altLang="ja-JP" sz="20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pPr>
            <a:r>
              <a:rPr lang="ja-JP" altLang="en-US" sz="2000" b="1" dirty="0">
                <a:latin typeface="BIZ UDPゴシック" panose="020B0400000000000000" pitchFamily="50" charset="-128"/>
                <a:ea typeface="BIZ UDPゴシック" panose="020B0400000000000000" pitchFamily="50" charset="-128"/>
                <a:cs typeface="Meiryo UI" pitchFamily="50" charset="-128"/>
              </a:rPr>
              <a:t>● 基礎疾患としては、以下の順であった。</a:t>
            </a:r>
            <a:endParaRPr lang="en-US" altLang="ja-JP" sz="20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pPr>
            <a:r>
              <a:rPr lang="ja-JP" altLang="en-US"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dirty="0">
                <a:solidFill>
                  <a:srgbClr val="B95957"/>
                </a:solidFill>
                <a:latin typeface="BIZ UDPゴシック" panose="020B0400000000000000" pitchFamily="50" charset="-128"/>
                <a:ea typeface="BIZ UDPゴシック" panose="020B0400000000000000" pitchFamily="50" charset="-128"/>
                <a:cs typeface="Meiryo UI" pitchFamily="50" charset="-128"/>
              </a:rPr>
              <a:t>血管性認知症         </a:t>
            </a:r>
            <a:r>
              <a:rPr lang="en-US" altLang="ja-JP" sz="2000" b="1" dirty="0">
                <a:solidFill>
                  <a:srgbClr val="B95957"/>
                </a:solidFill>
                <a:latin typeface="BIZ UDPゴシック" panose="020B0400000000000000" pitchFamily="50" charset="-128"/>
                <a:ea typeface="BIZ UDPゴシック" panose="020B0400000000000000" pitchFamily="50" charset="-128"/>
                <a:cs typeface="Meiryo UI" pitchFamily="50" charset="-128"/>
              </a:rPr>
              <a:t>39.8</a:t>
            </a:r>
            <a:r>
              <a:rPr lang="ja-JP" altLang="en-US" sz="20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アルツハイマー型認知症 </a:t>
            </a:r>
            <a:r>
              <a:rPr lang="en-US" altLang="ja-JP" sz="2000" b="1" dirty="0">
                <a:solidFill>
                  <a:srgbClr val="B95957"/>
                </a:solidFill>
                <a:latin typeface="BIZ UDPゴシック" panose="020B0400000000000000" pitchFamily="50" charset="-128"/>
                <a:ea typeface="BIZ UDPゴシック" panose="020B0400000000000000" pitchFamily="50" charset="-128"/>
                <a:cs typeface="Meiryo UI" pitchFamily="50" charset="-128"/>
              </a:rPr>
              <a:t>25.4</a:t>
            </a:r>
            <a:r>
              <a:rPr lang="ja-JP" altLang="en-US" sz="2000" b="1"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endParaRPr lang="en-US" altLang="ja-JP" sz="2000" b="1" dirty="0">
              <a:solidFill>
                <a:srgbClr val="B95957"/>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pPr>
            <a:r>
              <a:rPr lang="ja-JP" altLang="en-US"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頭部外傷後遺症      </a:t>
            </a: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7.7</a:t>
            </a:r>
            <a:r>
              <a:rPr lang="ja-JP" altLang="en-US"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前頭側頭葉変性症</a:t>
            </a: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3.7</a:t>
            </a:r>
            <a:r>
              <a:rPr lang="ja-JP" altLang="en-US"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endParaRPr lang="en-US" altLang="ja-JP"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pPr>
            <a:r>
              <a:rPr lang="ja-JP" altLang="en-US"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アルコール性認知症   </a:t>
            </a:r>
            <a:r>
              <a:rPr lang="en-US" altLang="ja-JP"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3.5</a:t>
            </a:r>
            <a:r>
              <a:rPr lang="ja-JP" altLang="en-US"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レビー小体型認知症</a:t>
            </a:r>
            <a:r>
              <a:rPr lang="ja-JP" altLang="en-US" sz="9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r>
              <a:rPr lang="en-US" altLang="ja-JP"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3.0</a:t>
            </a:r>
            <a:r>
              <a:rPr lang="ja-JP" altLang="en-US" sz="20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11" name="角丸四角形 10"/>
          <p:cNvSpPr/>
          <p:nvPr/>
        </p:nvSpPr>
        <p:spPr bwMode="auto">
          <a:xfrm>
            <a:off x="855022" y="4156364"/>
            <a:ext cx="7433953" cy="2363188"/>
          </a:xfrm>
          <a:prstGeom prst="roundRect">
            <a:avLst>
              <a:gd name="adj" fmla="val 7499"/>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72000" bIns="72000"/>
          <a:lstStyle/>
          <a:p>
            <a:pPr algn="ctr">
              <a:spcBef>
                <a:spcPts val="0"/>
              </a:spcBef>
              <a:spcAft>
                <a:spcPts val="600"/>
              </a:spcAft>
              <a:defRPr/>
            </a:pPr>
            <a:r>
              <a:rPr lang="en-US" altLang="ja-JP"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認知症高齢者の電話相談と比較した際の特徴 </a:t>
            </a:r>
            <a:r>
              <a:rPr lang="en-US" altLang="ja-JP" sz="16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p>
          <a:p>
            <a:pPr>
              <a:spcBef>
                <a:spcPts val="600"/>
              </a:spcBef>
              <a:defRPr/>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●若年性認知症及び若年認知症疑いの方からの相談では男性が多い（</a:t>
            </a:r>
            <a:r>
              <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H24</a:t>
            </a: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39.1%</a:t>
            </a: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endPar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ja-JP" altLang="en-US" sz="1400" b="1" dirty="0">
                <a:solidFill>
                  <a:srgbClr val="85AE3C"/>
                </a:solidFill>
                <a:latin typeface="BIZ UDPゴシック" panose="020B0400000000000000" pitchFamily="50" charset="-128"/>
                <a:ea typeface="BIZ UDPゴシック" panose="020B0400000000000000" pitchFamily="50" charset="-128"/>
                <a:cs typeface="Meiryo UI" pitchFamily="50" charset="-128"/>
              </a:rPr>
              <a:t>   　</a:t>
            </a:r>
            <a:r>
              <a:rPr lang="ja-JP" altLang="en-US" sz="1400" b="1" dirty="0">
                <a:solidFill>
                  <a:srgbClr val="69892F"/>
                </a:solidFill>
                <a:latin typeface="BIZ UDPゴシック" panose="020B0400000000000000" pitchFamily="50" charset="-128"/>
                <a:ea typeface="BIZ UDPゴシック" panose="020B0400000000000000" pitchFamily="50" charset="-128"/>
                <a:cs typeface="Meiryo UI" pitchFamily="50" charset="-128"/>
              </a:rPr>
              <a:t>     </a:t>
            </a:r>
            <a:r>
              <a:rPr lang="en-US" altLang="ja-JP" sz="1400" b="1"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B95957"/>
                </a:solidFill>
                <a:latin typeface="BIZ UDPゴシック" panose="020B0400000000000000" pitchFamily="50" charset="-128"/>
                <a:ea typeface="BIZ UDPゴシック" panose="020B0400000000000000" pitchFamily="50" charset="-128"/>
                <a:cs typeface="Meiryo UI" pitchFamily="50" charset="-128"/>
              </a:rPr>
              <a:t>認知症高齢者からの相談では男性は </a:t>
            </a:r>
            <a:r>
              <a:rPr lang="en-US" altLang="ja-JP" sz="1400" b="1" dirty="0">
                <a:solidFill>
                  <a:srgbClr val="B95957"/>
                </a:solidFill>
                <a:latin typeface="BIZ UDPゴシック" panose="020B0400000000000000" pitchFamily="50" charset="-128"/>
                <a:ea typeface="BIZ UDPゴシック" panose="020B0400000000000000" pitchFamily="50" charset="-128"/>
                <a:cs typeface="Meiryo UI" pitchFamily="50" charset="-128"/>
              </a:rPr>
              <a:t>9.1%</a:t>
            </a:r>
          </a:p>
          <a:p>
            <a:pPr>
              <a:spcBef>
                <a:spcPts val="900"/>
              </a:spcBef>
              <a:defRPr/>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●本人からの相談が多い（</a:t>
            </a:r>
            <a:r>
              <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H24</a:t>
            </a: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40.0%</a:t>
            </a: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endPar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ja-JP" altLang="en-US" sz="14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a:t>
            </a:r>
            <a:r>
              <a:rPr lang="en-US" altLang="ja-JP" sz="1400" b="1"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B95957"/>
                </a:solidFill>
                <a:latin typeface="BIZ UDPゴシック" panose="020B0400000000000000" pitchFamily="50" charset="-128"/>
                <a:ea typeface="BIZ UDPゴシック" panose="020B0400000000000000" pitchFamily="50" charset="-128"/>
                <a:cs typeface="Meiryo UI" pitchFamily="50" charset="-128"/>
              </a:rPr>
              <a:t>認知症高齢者から相談では本人からは </a:t>
            </a:r>
            <a:r>
              <a:rPr lang="en-US" altLang="ja-JP" sz="1400" b="1" dirty="0">
                <a:solidFill>
                  <a:srgbClr val="B95957"/>
                </a:solidFill>
                <a:latin typeface="BIZ UDPゴシック" panose="020B0400000000000000" pitchFamily="50" charset="-128"/>
                <a:ea typeface="BIZ UDPゴシック" panose="020B0400000000000000" pitchFamily="50" charset="-128"/>
                <a:cs typeface="Meiryo UI" pitchFamily="50" charset="-128"/>
              </a:rPr>
              <a:t>0.9</a:t>
            </a:r>
            <a:r>
              <a:rPr lang="ja-JP" altLang="en-US" sz="1400" b="1"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endParaRPr lang="en-US" altLang="ja-JP" sz="1400" b="1" dirty="0">
              <a:solidFill>
                <a:srgbClr val="B95957"/>
              </a:solidFill>
              <a:latin typeface="BIZ UDPゴシック" panose="020B0400000000000000" pitchFamily="50" charset="-128"/>
              <a:ea typeface="BIZ UDPゴシック" panose="020B0400000000000000" pitchFamily="50" charset="-128"/>
              <a:cs typeface="Meiryo UI" pitchFamily="50" charset="-128"/>
            </a:endParaRPr>
          </a:p>
          <a:p>
            <a:pPr>
              <a:spcBef>
                <a:spcPts val="900"/>
              </a:spcBef>
              <a:defRPr/>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●社会資源や就労に関する情報提供や経済的な問題に関する相談が多い</a:t>
            </a:r>
            <a:endPar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1800"/>
              </a:spcBef>
              <a:defRPr/>
            </a:pPr>
            <a:r>
              <a:rPr lang="ja-JP" altLang="en-US" sz="1100" b="1" dirty="0">
                <a:solidFill>
                  <a:srgbClr val="69892F"/>
                </a:solidFill>
                <a:latin typeface="BIZ UDPゴシック" panose="020B0400000000000000" pitchFamily="50" charset="-128"/>
                <a:ea typeface="BIZ UDPゴシック" panose="020B0400000000000000" pitchFamily="50" charset="-128"/>
                <a:cs typeface="Meiryo UI" pitchFamily="50" charset="-128"/>
              </a:rPr>
              <a:t>                                         </a:t>
            </a:r>
            <a:r>
              <a:rPr lang="en-US" altLang="ja-JP" sz="1100" b="1"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1100" b="1" dirty="0">
                <a:solidFill>
                  <a:srgbClr val="B95957"/>
                </a:solidFill>
                <a:latin typeface="BIZ UDPゴシック" panose="020B0400000000000000" pitchFamily="50" charset="-128"/>
                <a:ea typeface="BIZ UDPゴシック" panose="020B0400000000000000" pitchFamily="50" charset="-128"/>
                <a:cs typeface="Meiryo UI" pitchFamily="50" charset="-128"/>
              </a:rPr>
              <a:t>高齢者の電話相談における割合は： 「日本認知症ケア学会誌  </a:t>
            </a:r>
            <a:r>
              <a:rPr lang="en-US" altLang="ja-JP" sz="1100" b="1" dirty="0">
                <a:solidFill>
                  <a:srgbClr val="B95957"/>
                </a:solidFill>
                <a:latin typeface="BIZ UDPゴシック" panose="020B0400000000000000" pitchFamily="50" charset="-128"/>
                <a:ea typeface="BIZ UDPゴシック" panose="020B0400000000000000" pitchFamily="50" charset="-128"/>
                <a:cs typeface="Meiryo UI" pitchFamily="50" charset="-128"/>
              </a:rPr>
              <a:t>2010</a:t>
            </a:r>
            <a:r>
              <a:rPr lang="ja-JP" altLang="en-US" sz="1100" b="1" dirty="0">
                <a:solidFill>
                  <a:srgbClr val="B95957"/>
                </a:solidFill>
                <a:latin typeface="BIZ UDPゴシック" panose="020B0400000000000000" pitchFamily="50" charset="-128"/>
                <a:ea typeface="BIZ UDPゴシック" panose="020B0400000000000000" pitchFamily="50" charset="-128"/>
                <a:cs typeface="Meiryo UI" pitchFamily="50" charset="-128"/>
              </a:rPr>
              <a:t>」を引用</a:t>
            </a:r>
            <a:endParaRPr lang="en-US" altLang="ja-JP" sz="1100" b="1" dirty="0">
              <a:solidFill>
                <a:srgbClr val="B95957"/>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角丸四角形 1"/>
          <p:cNvSpPr/>
          <p:nvPr/>
        </p:nvSpPr>
        <p:spPr bwMode="auto">
          <a:xfrm>
            <a:off x="451239" y="4156364"/>
            <a:ext cx="8352264" cy="2363188"/>
          </a:xfrm>
          <a:prstGeom prst="roundRect">
            <a:avLst>
              <a:gd name="adj" fmla="val 50000"/>
            </a:avLst>
          </a:prstGeom>
          <a:noFill/>
          <a:ln w="31750" cap="flat" cmpd="sng" algn="ctr">
            <a:solidFill>
              <a:srgbClr val="B95957"/>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2"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25</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3"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19116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9096" y="1200763"/>
            <a:ext cx="7610475" cy="547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a:lnSpc>
                <a:spcPts val="3200"/>
              </a:lnSpc>
              <a:spcBef>
                <a:spcPts val="0"/>
              </a:spcBef>
            </a:pPr>
            <a:r>
              <a:rPr lang="en-US" altLang="ja-JP"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精神通院医療費の助成（自立支援医療）</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精神障害者保健福祉手帳／身体障害者手帳</a:t>
            </a:r>
          </a:p>
          <a:p>
            <a:pPr>
              <a:lnSpc>
                <a:spcPts val="3200"/>
              </a:lnSpc>
              <a:spcBef>
                <a:spcPts val="0"/>
              </a:spcBef>
            </a:pP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・税制上の優遇措置の他、自治体により種々の助成制度</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障害者雇用施策を活用した雇用継続等の支援</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障害者総合支援法によるサービス・支援</a:t>
            </a:r>
          </a:p>
          <a:p>
            <a:pPr>
              <a:lnSpc>
                <a:spcPts val="3200"/>
              </a:lnSpc>
              <a:spcBef>
                <a:spcPts val="0"/>
              </a:spcBef>
            </a:pP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・就労支援サービスや外出支援サービス等がある</a:t>
            </a:r>
          </a:p>
          <a:p>
            <a:pPr>
              <a:lnSpc>
                <a:spcPts val="3200"/>
              </a:lnSpc>
              <a:spcBef>
                <a:spcPts val="0"/>
              </a:spcBef>
            </a:pPr>
            <a:r>
              <a:rPr lang="en-US" altLang="ja-JP"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介護保険の在宅・施設サービス</a:t>
            </a:r>
          </a:p>
          <a:p>
            <a:pPr>
              <a:lnSpc>
                <a:spcPts val="3200"/>
              </a:lnSpc>
              <a:spcBef>
                <a:spcPts val="0"/>
              </a:spcBef>
            </a:pP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・第２号被保険者（</a:t>
            </a:r>
            <a:r>
              <a:rPr lang="en-US" altLang="ja-JP"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40</a:t>
            </a: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a:t>
            </a:r>
            <a:r>
              <a:rPr lang="en-US" altLang="ja-JP"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64</a:t>
            </a: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歳）の特定疾病に該当する</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障害年金</a:t>
            </a:r>
          </a:p>
          <a:p>
            <a:pPr>
              <a:lnSpc>
                <a:spcPts val="3200"/>
              </a:lnSpc>
              <a:spcBef>
                <a:spcPts val="0"/>
              </a:spcBef>
            </a:pPr>
            <a:r>
              <a:rPr lang="ja-JP" altLang="en-US" sz="19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・年金加入者が一定の障害状態になった場合に支給</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若年性認知症支援コーディネーター</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若年性認知症コールセンター</a:t>
            </a:r>
          </a:p>
          <a:p>
            <a:pPr>
              <a:lnSpc>
                <a:spcPts val="3200"/>
              </a:lnSpc>
              <a:spcBef>
                <a:spcPts val="0"/>
              </a:spcBef>
            </a:pPr>
            <a:r>
              <a:rPr lang="ja-JP" altLang="en-US" sz="1900" b="1" dirty="0">
                <a:solidFill>
                  <a:srgbClr val="B95957"/>
                </a:solidFill>
                <a:latin typeface="BIZ UDPゴシック" panose="020B0400000000000000" pitchFamily="50" charset="-128"/>
                <a:ea typeface="BIZ UDPゴシック" panose="020B0400000000000000" pitchFamily="50" charset="-128"/>
                <a:cs typeface="Meiryo UI" pitchFamily="50" charset="-128"/>
              </a:rPr>
              <a:t>● 公益社団法人 認知症の人と家族の会</a:t>
            </a:r>
            <a:r>
              <a:rPr lang="ja-JP" altLang="en-US" sz="1900" b="1" dirty="0">
                <a:solidFill>
                  <a:srgbClr val="808080"/>
                </a:solidFill>
                <a:latin typeface="BIZ UDPゴシック" panose="020B0400000000000000" pitchFamily="50" charset="-128"/>
                <a:ea typeface="BIZ UDPゴシック" panose="020B0400000000000000" pitchFamily="50" charset="-128"/>
                <a:cs typeface="Meiryo UI" pitchFamily="50" charset="-128"/>
              </a:rPr>
              <a:t>（各都道府県支部等）</a:t>
            </a:r>
          </a:p>
          <a:p>
            <a:pPr>
              <a:lnSpc>
                <a:spcPts val="3200"/>
              </a:lnSpc>
              <a:spcBef>
                <a:spcPts val="0"/>
              </a:spcBef>
            </a:pPr>
            <a:endParaRPr lang="en-US" altLang="ja-JP" sz="19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5" name="Rectangle 7"/>
          <p:cNvSpPr txBox="1">
            <a:spLocks noChangeArrowheads="1"/>
          </p:cNvSpPr>
          <p:nvPr/>
        </p:nvSpPr>
        <p:spPr>
          <a:xfrm>
            <a:off x="398525" y="216788"/>
            <a:ext cx="8229600" cy="566984"/>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000" b="1" dirty="0">
                <a:latin typeface="BIZ UDPゴシック" panose="020B0400000000000000" pitchFamily="50" charset="-128"/>
                <a:ea typeface="BIZ UDPゴシック" panose="020B0400000000000000" pitchFamily="50" charset="-128"/>
                <a:cs typeface="Meiryo UI" pitchFamily="50" charset="-128"/>
              </a:rPr>
              <a:t>若年性認知症の人への支援（制度）</a:t>
            </a:r>
          </a:p>
        </p:txBody>
      </p:sp>
      <p:sp>
        <p:nvSpPr>
          <p:cNvPr id="9"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26</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7"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30854124"/>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テキスト ボックス 4"/>
          <p:cNvSpPr txBox="1">
            <a:spLocks noChangeArrowheads="1"/>
          </p:cNvSpPr>
          <p:nvPr/>
        </p:nvSpPr>
        <p:spPr bwMode="auto">
          <a:xfrm>
            <a:off x="1250950" y="1449388"/>
            <a:ext cx="721995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r>
              <a:rPr lang="ja-JP"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警察庁が設置した有識者検討会</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 </a:t>
            </a:r>
            <a:r>
              <a:rPr lang="ja-JP"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免許制度を</a:t>
            </a:r>
            <a:endPar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見直すべき</a:t>
            </a: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との提言</a:t>
            </a:r>
            <a:endPar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道路交通法一部改正</a:t>
            </a:r>
            <a:r>
              <a:rPr lang="ja-JP" altLang="en-US"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200" b="1" dirty="0">
                <a:solidFill>
                  <a:srgbClr val="000000"/>
                </a:solidFill>
                <a:latin typeface="Trebuchet MS" panose="020B0603020202020204" pitchFamily="34" charset="0"/>
                <a:ea typeface="Meiryo UI" panose="020B0604030504040204" pitchFamily="50" charset="-128"/>
                <a:cs typeface="Meiryo UI" panose="020B0604030504040204" pitchFamily="50" charset="-128"/>
              </a:rPr>
              <a:t>25</a:t>
            </a:r>
            <a:r>
              <a:rPr lang="ja-JP" altLang="en-US"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200" b="1" dirty="0">
                <a:solidFill>
                  <a:srgbClr val="000000"/>
                </a:solidFill>
                <a:latin typeface="Trebuchet MS" panose="020B0603020202020204" pitchFamily="34" charset="0"/>
                <a:ea typeface="Meiryo UI" panose="020B0604030504040204" pitchFamily="50" charset="-128"/>
                <a:cs typeface="Meiryo UI" panose="020B0604030504040204" pitchFamily="50" charset="-128"/>
              </a:rPr>
              <a:t>6</a:t>
            </a:r>
            <a:r>
              <a:rPr lang="ja-JP" altLang="en-US"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2200" b="1" dirty="0">
                <a:solidFill>
                  <a:srgbClr val="000000"/>
                </a:solidFill>
                <a:latin typeface="Trebuchet MS" panose="020B0603020202020204" pitchFamily="34" charset="0"/>
                <a:ea typeface="Meiryo UI" panose="020B0604030504040204" pitchFamily="50" charset="-128"/>
                <a:cs typeface="Meiryo UI" panose="020B0604030504040204" pitchFamily="50" charset="-128"/>
              </a:rPr>
              <a:t>14</a:t>
            </a:r>
            <a:r>
              <a:rPr lang="ja-JP" altLang="en-US"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日公布）</a:t>
            </a:r>
            <a:endParaRPr lang="en-US"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「一定の病気等」に罹っているドライバー対策</a:t>
            </a:r>
          </a:p>
        </p:txBody>
      </p:sp>
      <p:sp>
        <p:nvSpPr>
          <p:cNvPr id="80900" name="テキスト ボックス 5"/>
          <p:cNvSpPr txBox="1">
            <a:spLocks noChangeArrowheads="1"/>
          </p:cNvSpPr>
          <p:nvPr/>
        </p:nvSpPr>
        <p:spPr bwMode="auto">
          <a:xfrm>
            <a:off x="1793173" y="3465512"/>
            <a:ext cx="5809363"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ja-JP"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病状の虚偽申告で</a:t>
            </a:r>
            <a:r>
              <a:rPr lang="ja-JP" altLang="en-US"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罰則</a:t>
            </a:r>
          </a:p>
          <a:p>
            <a:pPr eaLnBrk="1" hangingPunct="1"/>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一定の病気等に該当する者を診断した</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医師による任意の届出制度</a:t>
            </a:r>
          </a:p>
          <a:p>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免許再取得時の試験一部免除</a:t>
            </a:r>
          </a:p>
          <a:p>
            <a:endParaRPr lang="en-US" altLang="ja-JP" sz="8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交通事故情報データベースの一部拡充</a:t>
            </a:r>
            <a:endParaRPr lang="en-US" altLang="ja-JP" sz="2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905" name="Rectangle 2"/>
          <p:cNvSpPr>
            <a:spLocks noChangeArrowheads="1"/>
          </p:cNvSpPr>
          <p:nvPr/>
        </p:nvSpPr>
        <p:spPr bwMode="auto">
          <a:xfrm>
            <a:off x="1485900" y="307975"/>
            <a:ext cx="625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3000" b="1">
                <a:latin typeface="メイリオ" pitchFamily="50" charset="-128"/>
                <a:ea typeface="メイリオ" pitchFamily="50" charset="-128"/>
                <a:cs typeface="メイリオ" pitchFamily="50" charset="-128"/>
              </a:rPr>
              <a:t>認知症の人と運転</a:t>
            </a:r>
            <a:endParaRPr lang="ja-JP" altLang="en-US" sz="3000">
              <a:latin typeface="HGP創英角ｺﾞｼｯｸUB" pitchFamily="50" charset="-128"/>
              <a:ea typeface="HGP創英角ｺﾞｼｯｸUB" pitchFamily="50" charset="-128"/>
            </a:endParaRPr>
          </a:p>
        </p:txBody>
      </p:sp>
      <p:sp>
        <p:nvSpPr>
          <p:cNvPr id="80909" name="Rectangle 13"/>
          <p:cNvSpPr>
            <a:spLocks noChangeArrowheads="1"/>
          </p:cNvSpPr>
          <p:nvPr/>
        </p:nvSpPr>
        <p:spPr bwMode="auto">
          <a:xfrm>
            <a:off x="1662546" y="3400175"/>
            <a:ext cx="5533902" cy="2288103"/>
          </a:xfrm>
          <a:prstGeom prst="rect">
            <a:avLst/>
          </a:prstGeom>
          <a:noFill/>
          <a:ln w="28575" cap="rnd">
            <a:solidFill>
              <a:schemeClr val="accent1">
                <a:lumMod val="50000"/>
              </a:schemeClr>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Rectangle 3"/>
          <p:cNvSpPr>
            <a:spLocks noChangeArrowheads="1"/>
          </p:cNvSpPr>
          <p:nvPr/>
        </p:nvSpPr>
        <p:spPr bwMode="auto">
          <a:xfrm>
            <a:off x="196329" y="926767"/>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2"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27</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670145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
          <p:cNvSpPr txBox="1">
            <a:spLocks noChangeArrowheads="1"/>
          </p:cNvSpPr>
          <p:nvPr/>
        </p:nvSpPr>
        <p:spPr bwMode="auto">
          <a:xfrm>
            <a:off x="1010864" y="372838"/>
            <a:ext cx="6899564" cy="89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認知症の人の日常生活・社会生活における</a:t>
            </a:r>
            <a:endParaRPr kumimoji="1" lang="en-US" altLang="ja-JP"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2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意思決定支援ガイドライン</a:t>
            </a:r>
          </a:p>
        </p:txBody>
      </p:sp>
      <p:sp>
        <p:nvSpPr>
          <p:cNvPr id="6" name="テキスト ボックス 5"/>
          <p:cNvSpPr txBox="1"/>
          <p:nvPr/>
        </p:nvSpPr>
        <p:spPr>
          <a:xfrm>
            <a:off x="548850" y="1885617"/>
            <a:ext cx="8039525" cy="1029123"/>
          </a:xfrm>
          <a:prstGeom prst="rect">
            <a:avLst/>
          </a:prstGeom>
          <a:noFill/>
          <a:ln w="25400" cap="flat" cmpd="sng" algn="ctr">
            <a:solidFill>
              <a:srgbClr val="92403E"/>
            </a:solidFill>
            <a:prstDash val="solid"/>
          </a:ln>
          <a:effectLst/>
        </p:spPr>
        <p:txBody>
          <a:bodyPr wrap="square" rtlCol="0" anchor="ctr">
            <a:noAutofit/>
          </a:bodyPr>
          <a:lstStyle/>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認知症の人を支える周囲の人において行われる意思決定支援の基本的考え方（理念）や姿勢、方法、配慮すべき事柄等を整理して示し、これにより、 認知症の人が、自らの意思に基づいた日常生活・社会生活を送れることを目指すもの。</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9" name="テキスト ボックス 8"/>
          <p:cNvSpPr txBox="1"/>
          <p:nvPr/>
        </p:nvSpPr>
        <p:spPr>
          <a:xfrm>
            <a:off x="567658" y="3377385"/>
            <a:ext cx="8035116" cy="1000826"/>
          </a:xfrm>
          <a:prstGeom prst="rect">
            <a:avLst/>
          </a:prstGeom>
          <a:noFill/>
          <a:ln w="25400" cap="flat" cmpd="sng" algn="ctr">
            <a:solidFill>
              <a:srgbClr val="92403E"/>
            </a:solidFill>
            <a:prstDash val="solid"/>
          </a:ln>
          <a:effectLst/>
        </p:spPr>
        <p:txBody>
          <a:bodyPr wrap="square" rtlCol="0">
            <a:noAutofit/>
          </a:bodyPr>
          <a:lstStyle/>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認知症の人を支援するためのガイドラインであり、また、特定の職種や特定の場面に限定されるものではなく、認知症の人の意思決定支援に関わる全ての人による意思決定を行う際のガイドラインとなっている。</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テキスト ボックス 9"/>
          <p:cNvSpPr txBox="1"/>
          <p:nvPr/>
        </p:nvSpPr>
        <p:spPr>
          <a:xfrm>
            <a:off x="550599" y="2991756"/>
            <a:ext cx="8059999" cy="385628"/>
          </a:xfrm>
          <a:prstGeom prst="rect">
            <a:avLst/>
          </a:prstGeom>
          <a:solidFill>
            <a:srgbClr val="92403E"/>
          </a:solidFill>
          <a:ln w="25400" cap="flat" cmpd="sng" algn="ctr">
            <a:noFill/>
            <a:prstDash val="solid"/>
          </a:ln>
          <a:effectLst/>
        </p:spPr>
        <p:txBody>
          <a:bodyPr wrap="square" rtlCol="0" anchor="ctr">
            <a:noAutofit/>
          </a:bodyPr>
          <a:lstStyle/>
          <a:p>
            <a:pPr marL="0" marR="0" lvl="0" indent="0" algn="ctr" defTabSz="91281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誰のための誰による意思決定支援か</a:t>
            </a:r>
          </a:p>
        </p:txBody>
      </p:sp>
      <p:sp>
        <p:nvSpPr>
          <p:cNvPr id="14" name="テキスト ボックス 13"/>
          <p:cNvSpPr txBox="1"/>
          <p:nvPr/>
        </p:nvSpPr>
        <p:spPr>
          <a:xfrm>
            <a:off x="545312" y="4807686"/>
            <a:ext cx="8046829" cy="1830765"/>
          </a:xfrm>
          <a:prstGeom prst="rect">
            <a:avLst/>
          </a:prstGeom>
          <a:noFill/>
          <a:ln w="25400" cap="flat" cmpd="sng" algn="ctr">
            <a:solidFill>
              <a:srgbClr val="92403E"/>
            </a:solidFill>
            <a:prstDash val="solid"/>
          </a:ln>
          <a:effectLst/>
        </p:spPr>
        <p:txBody>
          <a:bodyPr wrap="square" rtlCol="0">
            <a:noAutofit/>
          </a:bodyPr>
          <a:lstStyle/>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認知症の人が、意思決定が困難と思われる場合であっても、意思決定しながら尊厳をもって暮らしていくことの重要性について認識することが必要。</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本人の示した意思は、それが他者を害する場合や本人にとって見過ごすことのできない重大な影響が生ずる場合でない限り尊重される。</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a:p>
            <a:pPr marL="0" marR="0" lvl="0" indent="0" defTabSz="912813"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  また、意思決定支援にあたっては、身近な信頼できる関係者等がチームとなって必要な支援を行う体制（意思決定支援チーム）が必要である。</a:t>
            </a:r>
            <a:endParaRPr kumimoji="0" lang="en-US" altLang="ja-JP" sz="1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6" name="テキスト ボックス 15"/>
          <p:cNvSpPr txBox="1"/>
          <p:nvPr/>
        </p:nvSpPr>
        <p:spPr>
          <a:xfrm>
            <a:off x="546099" y="1594641"/>
            <a:ext cx="8059105" cy="385628"/>
          </a:xfrm>
          <a:prstGeom prst="rect">
            <a:avLst/>
          </a:prstGeom>
          <a:solidFill>
            <a:srgbClr val="92403E"/>
          </a:solidFill>
          <a:ln w="25400" cap="flat" cmpd="sng" algn="ctr">
            <a:noFill/>
            <a:prstDash val="solid"/>
          </a:ln>
          <a:effectLst/>
        </p:spPr>
        <p:txBody>
          <a:bodyPr wrap="square" rtlCol="0" anchor="ctr">
            <a:noAutofit/>
          </a:bodyPr>
          <a:lstStyle/>
          <a:p>
            <a:pPr marL="0" marR="0" lvl="0" indent="0" algn="ctr" defTabSz="91281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趣旨</a:t>
            </a:r>
          </a:p>
        </p:txBody>
      </p:sp>
      <p:sp>
        <p:nvSpPr>
          <p:cNvPr id="17" name="テキスト ボックス 16"/>
          <p:cNvSpPr txBox="1"/>
          <p:nvPr/>
        </p:nvSpPr>
        <p:spPr>
          <a:xfrm>
            <a:off x="537901" y="4451244"/>
            <a:ext cx="8067303" cy="385628"/>
          </a:xfrm>
          <a:prstGeom prst="rect">
            <a:avLst/>
          </a:prstGeom>
          <a:solidFill>
            <a:srgbClr val="92403E"/>
          </a:solidFill>
          <a:ln w="25400" cap="flat" cmpd="sng" algn="ctr">
            <a:noFill/>
            <a:prstDash val="solid"/>
          </a:ln>
          <a:effectLst/>
        </p:spPr>
        <p:txBody>
          <a:bodyPr wrap="square" rtlCol="0" anchor="ctr">
            <a:noAutofit/>
          </a:bodyPr>
          <a:lstStyle/>
          <a:p>
            <a:pPr marL="0" marR="0" lvl="0" indent="0" algn="ctr" defTabSz="912813"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意思決定支援の基本原則</a:t>
            </a:r>
          </a:p>
        </p:txBody>
      </p:sp>
      <p:sp>
        <p:nvSpPr>
          <p:cNvPr id="15"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7118" y="13278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2" name="Rectangle 2">
            <a:extLst>
              <a:ext uri="{FF2B5EF4-FFF2-40B4-BE49-F238E27FC236}">
                <a16:creationId xmlns:a16="http://schemas.microsoft.com/office/drawing/2014/main" xmlns="" id="{D3150ECE-8DD0-473C-A4ED-16742A495665}"/>
              </a:ext>
            </a:extLst>
          </p:cNvPr>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28</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8"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275830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507567" y="2584168"/>
            <a:ext cx="7808495" cy="3357607"/>
          </a:xfrm>
          <a:prstGeom prst="roundRect">
            <a:avLst>
              <a:gd name="adj" fmla="val 50000"/>
            </a:avLst>
          </a:prstGeom>
          <a:solidFill>
            <a:srgbClr val="D9DCB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ja-JP" altLang="en-US" sz="1800">
              <a:solidFill>
                <a:srgbClr val="D9DCB8"/>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200653" y="1326636"/>
            <a:ext cx="6747708" cy="1126170"/>
          </a:xfrm>
          <a:prstGeom prst="rect">
            <a:avLst/>
          </a:prstGeom>
          <a:noFill/>
          <a:ln w="22225" cap="flat" cmpd="sng" algn="ctr">
            <a:solidFill>
              <a:sysClr val="windowText" lastClr="000000"/>
            </a:solidFill>
            <a:prstDash val="sysDot"/>
          </a:ln>
          <a:effectLst/>
        </p:spPr>
        <p:txBody>
          <a:bodyPr wrap="square" rtlCol="0" anchor="ctr">
            <a:noAutofit/>
          </a:bodyPr>
          <a:lstStyle/>
          <a:p>
            <a:pPr algn="ctr" defTabSz="457200" eaLnBrk="1" fontAlgn="auto" hangingPunct="1">
              <a:lnSpc>
                <a:spcPts val="1600"/>
              </a:lnSpc>
              <a:spcBef>
                <a:spcPts val="0"/>
              </a:spcBef>
              <a:spcAft>
                <a:spcPts val="0"/>
              </a:spcAft>
            </a:pPr>
            <a:r>
              <a:rPr kumimoji="0" lang="en-US" sz="1200" b="1">
                <a:solidFill>
                  <a:prstClr val="black"/>
                </a:solidFill>
                <a:latin typeface="BIZ UDPゴシック" panose="020B0400000000000000" pitchFamily="50" charset="-128"/>
                <a:ea typeface="BIZ UDPゴシック" panose="020B0400000000000000" pitchFamily="50" charset="-128"/>
              </a:rPr>
              <a:t> </a:t>
            </a:r>
            <a:endParaRPr kumimoji="0" lang="ja-JP" altLang="en-US" sz="120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 name="正方形/長方形 2"/>
          <p:cNvSpPr/>
          <p:nvPr/>
        </p:nvSpPr>
        <p:spPr>
          <a:xfrm>
            <a:off x="1405107" y="1371332"/>
            <a:ext cx="5895472" cy="1061829"/>
          </a:xfrm>
          <a:prstGeom prst="rect">
            <a:avLst/>
          </a:prstGeom>
        </p:spPr>
        <p:txBody>
          <a:bodyPr wrap="square">
            <a:spAutoFit/>
          </a:bodyPr>
          <a:lstStyle/>
          <a:p>
            <a:pPr indent="304800" defTabSz="457200" eaLnBrk="1" fontAlgn="auto" hangingPunct="1">
              <a:spcBef>
                <a:spcPts val="360"/>
              </a:spcBef>
              <a:spcAft>
                <a:spcPts val="0"/>
              </a:spcAft>
            </a:pPr>
            <a:r>
              <a:rPr kumimoji="0" lang="ja-JP" altLang="ja-JP" sz="1600" b="1" dirty="0">
                <a:solidFill>
                  <a:srgbClr val="000000"/>
                </a:solidFill>
                <a:latin typeface="BIZ UDPゴシック" panose="020B0400000000000000" pitchFamily="50" charset="-128"/>
                <a:ea typeface="BIZ UDPゴシック" panose="020B0400000000000000" pitchFamily="50" charset="-128"/>
              </a:rPr>
              <a:t>人的・物的環境の整備</a:t>
            </a:r>
            <a:endParaRPr kumimoji="0" lang="ja-JP" altLang="ja-JP" sz="16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457200" defTabSz="457200" eaLnBrk="1" fontAlgn="auto" hangingPunct="1">
              <a:spcBef>
                <a:spcPts val="600"/>
              </a:spcBef>
              <a:spcAft>
                <a:spcPts val="0"/>
              </a:spcAft>
            </a:pPr>
            <a:r>
              <a:rPr kumimoji="0" lang="ja-JP" altLang="en-US" sz="1400" dirty="0">
                <a:solidFill>
                  <a:srgbClr val="000000"/>
                </a:solidFill>
                <a:latin typeface="BIZ UDPゴシック" panose="020B0400000000000000" pitchFamily="50" charset="-128"/>
                <a:ea typeface="BIZ UDPゴシック" panose="020B0400000000000000" pitchFamily="50" charset="-128"/>
              </a:rPr>
              <a:t>◎ </a:t>
            </a:r>
            <a:r>
              <a:rPr kumimoji="0" lang="ja-JP" altLang="ja-JP" sz="1400" dirty="0">
                <a:solidFill>
                  <a:srgbClr val="000000"/>
                </a:solidFill>
                <a:latin typeface="BIZ UDPゴシック" panose="020B0400000000000000" pitchFamily="50" charset="-128"/>
                <a:ea typeface="BIZ UDPゴシック" panose="020B0400000000000000" pitchFamily="50" charset="-128"/>
              </a:rPr>
              <a:t>意思決定</a:t>
            </a:r>
            <a:r>
              <a:rPr kumimoji="0" lang="ja-JP" altLang="ja-JP" sz="1400" dirty="0">
                <a:solidFill>
                  <a:srgbClr val="C35E59"/>
                </a:solidFill>
                <a:latin typeface="BIZ UDPゴシック" panose="020B0400000000000000" pitchFamily="50" charset="-128"/>
                <a:ea typeface="BIZ UDPゴシック" panose="020B0400000000000000" pitchFamily="50" charset="-128"/>
              </a:rPr>
              <a:t>支援者の態度</a:t>
            </a:r>
            <a:endParaRPr kumimoji="0" lang="ja-JP" altLang="ja-JP" sz="1400"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457200" defTabSz="457200" eaLnBrk="1" fontAlgn="auto" hangingPunct="1">
              <a:spcBef>
                <a:spcPts val="0"/>
              </a:spcBef>
              <a:spcAft>
                <a:spcPts val="0"/>
              </a:spcAft>
            </a:pPr>
            <a:r>
              <a:rPr kumimoji="0" lang="ja-JP" altLang="en-US" sz="1400" dirty="0">
                <a:solidFill>
                  <a:srgbClr val="000000"/>
                </a:solidFill>
                <a:latin typeface="BIZ UDPゴシック" panose="020B0400000000000000" pitchFamily="50" charset="-128"/>
                <a:ea typeface="BIZ UDPゴシック" panose="020B0400000000000000" pitchFamily="50" charset="-128"/>
              </a:rPr>
              <a:t>◎ </a:t>
            </a:r>
            <a:r>
              <a:rPr kumimoji="0" lang="ja-JP" altLang="ja-JP" sz="1400" dirty="0">
                <a:solidFill>
                  <a:srgbClr val="000000"/>
                </a:solidFill>
                <a:latin typeface="BIZ UDPゴシック" panose="020B0400000000000000" pitchFamily="50" charset="-128"/>
                <a:ea typeface="BIZ UDPゴシック" panose="020B0400000000000000" pitchFamily="50" charset="-128"/>
              </a:rPr>
              <a:t>意思決定支援者との</a:t>
            </a:r>
            <a:r>
              <a:rPr kumimoji="0" lang="ja-JP" altLang="ja-JP" sz="1400" dirty="0">
                <a:solidFill>
                  <a:srgbClr val="C35E59"/>
                </a:solidFill>
                <a:latin typeface="BIZ UDPゴシック" panose="020B0400000000000000" pitchFamily="50" charset="-128"/>
                <a:ea typeface="BIZ UDPゴシック" panose="020B0400000000000000" pitchFamily="50" charset="-128"/>
              </a:rPr>
              <a:t>信頼関係</a:t>
            </a:r>
            <a:r>
              <a:rPr kumimoji="0" lang="ja-JP" altLang="ja-JP" sz="1400" dirty="0">
                <a:solidFill>
                  <a:srgbClr val="000000"/>
                </a:solidFill>
                <a:latin typeface="BIZ UDPゴシック" panose="020B0400000000000000" pitchFamily="50" charset="-128"/>
                <a:ea typeface="BIZ UDPゴシック" panose="020B0400000000000000" pitchFamily="50" charset="-128"/>
              </a:rPr>
              <a:t>、</a:t>
            </a:r>
            <a:r>
              <a:rPr kumimoji="0" lang="ja-JP" altLang="ja-JP" sz="1400" dirty="0">
                <a:solidFill>
                  <a:srgbClr val="C35E59"/>
                </a:solidFill>
                <a:latin typeface="BIZ UDPゴシック" panose="020B0400000000000000" pitchFamily="50" charset="-128"/>
                <a:ea typeface="BIZ UDPゴシック" panose="020B0400000000000000" pitchFamily="50" charset="-128"/>
              </a:rPr>
              <a:t>立ち会う者との関係性</a:t>
            </a:r>
            <a:r>
              <a:rPr kumimoji="0" lang="ja-JP" altLang="ja-JP" sz="1400" dirty="0">
                <a:solidFill>
                  <a:srgbClr val="000000"/>
                </a:solidFill>
                <a:latin typeface="BIZ UDPゴシック" panose="020B0400000000000000" pitchFamily="50" charset="-128"/>
                <a:ea typeface="BIZ UDPゴシック" panose="020B0400000000000000" pitchFamily="50" charset="-128"/>
              </a:rPr>
              <a:t>への配慮</a:t>
            </a:r>
            <a:endParaRPr kumimoji="0" lang="ja-JP" altLang="ja-JP"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457200" defTabSz="457200" eaLnBrk="1" fontAlgn="auto" hangingPunct="1">
              <a:spcBef>
                <a:spcPts val="0"/>
              </a:spcBef>
              <a:spcAft>
                <a:spcPts val="0"/>
              </a:spcAft>
            </a:pPr>
            <a:r>
              <a:rPr kumimoji="0" lang="ja-JP" altLang="en-US" sz="1400" dirty="0">
                <a:solidFill>
                  <a:srgbClr val="000000"/>
                </a:solidFill>
                <a:latin typeface="BIZ UDPゴシック" panose="020B0400000000000000" pitchFamily="50" charset="-128"/>
                <a:ea typeface="BIZ UDPゴシック" panose="020B0400000000000000" pitchFamily="50" charset="-128"/>
              </a:rPr>
              <a:t>◎ </a:t>
            </a:r>
            <a:r>
              <a:rPr kumimoji="0" lang="ja-JP" altLang="ja-JP" sz="1400" dirty="0">
                <a:solidFill>
                  <a:srgbClr val="000000"/>
                </a:solidFill>
                <a:latin typeface="BIZ UDPゴシック" panose="020B0400000000000000" pitchFamily="50" charset="-128"/>
                <a:ea typeface="BIZ UDPゴシック" panose="020B0400000000000000" pitchFamily="50" charset="-128"/>
              </a:rPr>
              <a:t>意思決定支援と</a:t>
            </a:r>
            <a:r>
              <a:rPr kumimoji="0" lang="ja-JP" altLang="ja-JP" sz="1400" dirty="0">
                <a:solidFill>
                  <a:srgbClr val="C35E59"/>
                </a:solidFill>
                <a:latin typeface="BIZ UDPゴシック" panose="020B0400000000000000" pitchFamily="50" charset="-128"/>
                <a:ea typeface="BIZ UDPゴシック" panose="020B0400000000000000" pitchFamily="50" charset="-128"/>
              </a:rPr>
              <a:t>環境</a:t>
            </a:r>
            <a:endParaRPr kumimoji="0" lang="ja-JP" altLang="ja-JP" sz="1400"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8" name="正方形/長方形 7"/>
          <p:cNvSpPr/>
          <p:nvPr/>
        </p:nvSpPr>
        <p:spPr>
          <a:xfrm>
            <a:off x="1200653" y="2791986"/>
            <a:ext cx="5729074" cy="780722"/>
          </a:xfrm>
          <a:prstGeom prst="rect">
            <a:avLst/>
          </a:prstGeom>
          <a:noFill/>
          <a:ln w="25400" cap="flat" cmpd="sng" algn="ctr">
            <a:solidFill>
              <a:sysClr val="windowText" lastClr="000000"/>
            </a:solidFill>
            <a:prstDash val="solid"/>
          </a:ln>
          <a:effectLst/>
        </p:spPr>
        <p:txBody>
          <a:bodyPr wrap="square" rtlCol="0" anchor="ctr">
            <a:noAutofit/>
          </a:bodyPr>
          <a:lstStyle/>
          <a:p>
            <a:pPr defTabSz="457200" eaLnBrk="1" fontAlgn="auto" hangingPunct="1">
              <a:lnSpc>
                <a:spcPts val="2100"/>
              </a:lnSpc>
              <a:spcBef>
                <a:spcPts val="0"/>
              </a:spcBef>
              <a:spcAft>
                <a:spcPts val="0"/>
              </a:spcAft>
            </a:pPr>
            <a:r>
              <a:rPr kumimoji="0" lang="ja-JP" altLang="en-US" sz="18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800" b="1" dirty="0">
                <a:solidFill>
                  <a:srgbClr val="C35E59"/>
                </a:solidFill>
                <a:latin typeface="BIZ UDPゴシック" panose="020B0400000000000000" pitchFamily="50" charset="-128"/>
                <a:ea typeface="BIZ UDPゴシック" panose="020B0400000000000000" pitchFamily="50" charset="-128"/>
              </a:rPr>
              <a:t>形成</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支援 </a:t>
            </a:r>
            <a:endParaRPr kumimoji="0" lang="en-US" altLang="ja-JP" sz="18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100"/>
              </a:lnSpc>
              <a:spcBef>
                <a:spcPts val="60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：適切な情報、認識、環境の下で意思が形成されることへの支援</a:t>
            </a:r>
            <a:endParaRPr kumimoji="0" lang="ja-JP" altLang="en-US" sz="15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9" name="正方形/長方形 8"/>
          <p:cNvSpPr/>
          <p:nvPr/>
        </p:nvSpPr>
        <p:spPr>
          <a:xfrm>
            <a:off x="1215191" y="3930364"/>
            <a:ext cx="5729074" cy="788116"/>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2400"/>
              </a:lnSpc>
              <a:spcBef>
                <a:spcPts val="1800"/>
              </a:spcBef>
              <a:spcAft>
                <a:spcPts val="1200"/>
              </a:spcAft>
            </a:pPr>
            <a:r>
              <a:rPr kumimoji="0" lang="ja-JP" altLang="en-US" sz="12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意思</a:t>
            </a:r>
            <a:r>
              <a:rPr kumimoji="0" lang="ja-JP" altLang="en-US" sz="1800" b="1" dirty="0">
                <a:solidFill>
                  <a:srgbClr val="C35E59"/>
                </a:solidFill>
                <a:latin typeface="BIZ UDPゴシック" panose="020B0400000000000000" pitchFamily="50" charset="-128"/>
                <a:ea typeface="BIZ UDPゴシック" panose="020B0400000000000000" pitchFamily="50" charset="-128"/>
              </a:rPr>
              <a:t>表明</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支援</a:t>
            </a:r>
            <a:r>
              <a:rPr kumimoji="0" lang="ja-JP" altLang="en-US" sz="1200" b="1" dirty="0">
                <a:solidFill>
                  <a:srgbClr val="000000"/>
                </a:solidFill>
                <a:latin typeface="BIZ UDPゴシック" panose="020B0400000000000000" pitchFamily="50" charset="-128"/>
                <a:ea typeface="BIZ UDPゴシック" panose="020B0400000000000000" pitchFamily="50" charset="-128"/>
              </a:rPr>
              <a:t>  </a:t>
            </a:r>
            <a:r>
              <a:rPr kumimoji="0" lang="en-US" altLang="ja-JP" sz="1200" b="1" dirty="0">
                <a:solidFill>
                  <a:srgbClr val="000000"/>
                </a:solidFill>
                <a:latin typeface="BIZ UDPゴシック" panose="020B0400000000000000" pitchFamily="50" charset="-128"/>
                <a:ea typeface="BIZ UDPゴシック" panose="020B0400000000000000" pitchFamily="50" charset="-128"/>
              </a:rPr>
              <a:t/>
            </a:r>
            <a:br>
              <a:rPr kumimoji="0" lang="en-US" altLang="ja-JP" sz="1200" b="1" dirty="0">
                <a:solidFill>
                  <a:srgbClr val="000000"/>
                </a:solidFill>
                <a:latin typeface="BIZ UDPゴシック" panose="020B0400000000000000" pitchFamily="50" charset="-128"/>
                <a:ea typeface="BIZ UDPゴシック" panose="020B0400000000000000" pitchFamily="50" charset="-128"/>
              </a:rPr>
            </a:br>
            <a:r>
              <a:rPr kumimoji="0" lang="ja-JP" altLang="en-US" sz="1500" b="1" dirty="0">
                <a:solidFill>
                  <a:srgbClr val="000000"/>
                </a:solidFill>
                <a:latin typeface="BIZ UDPゴシック" panose="020B0400000000000000" pitchFamily="50" charset="-128"/>
                <a:ea typeface="BIZ UDPゴシック" panose="020B0400000000000000" pitchFamily="50" charset="-128"/>
              </a:rPr>
              <a:t>    ：形成された意思を適切に表明・表出することへの支援</a:t>
            </a:r>
            <a:endParaRPr kumimoji="0" lang="ja-JP" altLang="en-US" sz="15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正方形/長方形 9"/>
          <p:cNvSpPr/>
          <p:nvPr/>
        </p:nvSpPr>
        <p:spPr>
          <a:xfrm>
            <a:off x="1215191" y="5077056"/>
            <a:ext cx="5729074" cy="755509"/>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1600"/>
              </a:lnSpc>
              <a:spcBef>
                <a:spcPts val="0"/>
              </a:spcBef>
              <a:spcAft>
                <a:spcPts val="0"/>
              </a:spcAft>
            </a:pPr>
            <a:r>
              <a:rPr kumimoji="0" lang="ja-JP" altLang="en-US" sz="18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800" b="1" dirty="0">
                <a:solidFill>
                  <a:srgbClr val="C35E59"/>
                </a:solidFill>
                <a:latin typeface="BIZ UDPゴシック" panose="020B0400000000000000" pitchFamily="50" charset="-128"/>
                <a:ea typeface="BIZ UDPゴシック" panose="020B0400000000000000" pitchFamily="50" charset="-128"/>
              </a:rPr>
              <a:t>実現</a:t>
            </a:r>
            <a:r>
              <a:rPr kumimoji="0" lang="ja-JP" altLang="en-US" sz="1800" b="1" dirty="0">
                <a:solidFill>
                  <a:srgbClr val="000000"/>
                </a:solidFill>
                <a:latin typeface="BIZ UDPゴシック" panose="020B0400000000000000" pitchFamily="50" charset="-128"/>
                <a:ea typeface="BIZ UDPゴシック" panose="020B0400000000000000" pitchFamily="50" charset="-128"/>
              </a:rPr>
              <a:t>支援</a:t>
            </a:r>
            <a:r>
              <a:rPr kumimoji="0" lang="ja-JP" altLang="en-US" sz="1200" b="1" dirty="0">
                <a:solidFill>
                  <a:srgbClr val="000000"/>
                </a:solidFill>
                <a:latin typeface="BIZ UDPゴシック" panose="020B0400000000000000" pitchFamily="50" charset="-128"/>
                <a:ea typeface="BIZ UDPゴシック" panose="020B0400000000000000" pitchFamily="50" charset="-128"/>
              </a:rPr>
              <a:t> </a:t>
            </a:r>
            <a:endParaRPr kumimoji="0" lang="en-US" altLang="ja-JP" sz="12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1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：本人の意思を日常生活・社会生活に反映することへの支援</a:t>
            </a:r>
            <a:endParaRPr kumimoji="0" lang="ja-JP" altLang="en-US" sz="15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2" name="加算記号 11"/>
          <p:cNvSpPr/>
          <p:nvPr/>
        </p:nvSpPr>
        <p:spPr>
          <a:xfrm>
            <a:off x="3903515" y="4711857"/>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3" name="加算記号 12"/>
          <p:cNvSpPr/>
          <p:nvPr/>
        </p:nvSpPr>
        <p:spPr>
          <a:xfrm>
            <a:off x="3903515" y="3590268"/>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4" name="二等辺三角形 13"/>
          <p:cNvSpPr/>
          <p:nvPr/>
        </p:nvSpPr>
        <p:spPr>
          <a:xfrm flipV="1">
            <a:off x="3851608" y="2518311"/>
            <a:ext cx="971550" cy="223228"/>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215191" y="6151064"/>
            <a:ext cx="6747708" cy="358140"/>
          </a:xfrm>
          <a:prstGeom prst="rect">
            <a:avLst/>
          </a:prstGeom>
          <a:solidFill>
            <a:srgbClr val="70AD47">
              <a:lumMod val="75000"/>
            </a:srgbClr>
          </a:solidFill>
          <a:ln w="25400" cap="flat" cmpd="sng" algn="ctr">
            <a:noFill/>
            <a:prstDash val="solid"/>
          </a:ln>
          <a:effectLst/>
        </p:spPr>
        <p:txBody>
          <a:bodyPr wrap="square" rtlCol="0" anchor="ctr">
            <a:noAutofit/>
          </a:bodyPr>
          <a:lstStyle/>
          <a:p>
            <a:pPr algn="ctr" defTabSz="457200" eaLnBrk="1" fontAlgn="auto" hangingPunct="1">
              <a:lnSpc>
                <a:spcPts val="2000"/>
              </a:lnSpc>
              <a:spcBef>
                <a:spcPts val="0"/>
              </a:spcBef>
              <a:spcAft>
                <a:spcPts val="0"/>
              </a:spcAft>
            </a:pPr>
            <a:r>
              <a:rPr kumimoji="0" lang="ja-JP" altLang="en-US" sz="1400" b="1" dirty="0">
                <a:solidFill>
                  <a:srgbClr val="FFFFFF"/>
                </a:solidFill>
                <a:latin typeface="BIZ UDPゴシック" panose="020B0400000000000000" pitchFamily="50" charset="-128"/>
                <a:ea typeface="BIZ UDPゴシック" panose="020B0400000000000000" pitchFamily="50" charset="-128"/>
              </a:rPr>
              <a:t>意思決定支援のプロセスの記録、確認、振り返り</a:t>
            </a:r>
            <a:endParaRPr kumimoji="0" lang="ja-JP" altLang="en-US" sz="12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7" name="正方形/長方形 16"/>
          <p:cNvSpPr/>
          <p:nvPr/>
        </p:nvSpPr>
        <p:spPr>
          <a:xfrm>
            <a:off x="7270824" y="2791986"/>
            <a:ext cx="692075" cy="3074558"/>
          </a:xfrm>
          <a:prstGeom prst="rect">
            <a:avLst/>
          </a:prstGeom>
          <a:solidFill>
            <a:sysClr val="windowText" lastClr="000000">
              <a:lumMod val="50000"/>
              <a:lumOff val="50000"/>
            </a:sysClr>
          </a:solidFill>
          <a:ln w="25400" cap="flat" cmpd="sng" algn="ctr">
            <a:noFill/>
            <a:prstDash val="solid"/>
          </a:ln>
          <a:effectLst/>
        </p:spPr>
        <p:txBody>
          <a:bodyPr vert="eaVert" wrap="square" lIns="36000" rIns="36000" rtlCol="0" anchor="ctr">
            <a:noAutofit/>
          </a:bodyPr>
          <a:lstStyle/>
          <a:p>
            <a:pPr algn="ctr" defTabSz="457200" eaLnBrk="1" fontAlgn="auto" hangingPunct="1">
              <a:lnSpc>
                <a:spcPts val="1700"/>
              </a:lnSpc>
              <a:spcBef>
                <a:spcPts val="0"/>
              </a:spcBef>
              <a:spcAft>
                <a:spcPts val="0"/>
              </a:spcAft>
            </a:pPr>
            <a:r>
              <a:rPr kumimoji="0" lang="ja-JP" altLang="en-US" sz="1200" b="1" dirty="0">
                <a:solidFill>
                  <a:srgbClr val="FFFFFF"/>
                </a:solidFill>
                <a:latin typeface="BIZ UDPゴシック" panose="020B0400000000000000" pitchFamily="50" charset="-128"/>
                <a:ea typeface="BIZ UDPゴシック" panose="020B0400000000000000" pitchFamily="50" charset="-128"/>
              </a:rPr>
              <a:t>各プロセスで困難・疑問が生じた場合、</a:t>
            </a:r>
            <a:endParaRPr kumimoji="0" lang="en-US" altLang="ja-JP" sz="1200" b="1" dirty="0">
              <a:solidFill>
                <a:srgbClr val="FFFFFF"/>
              </a:solidFill>
              <a:latin typeface="BIZ UDPゴシック" panose="020B0400000000000000" pitchFamily="50" charset="-128"/>
              <a:ea typeface="BIZ UDPゴシック" panose="020B0400000000000000" pitchFamily="50" charset="-128"/>
            </a:endParaRPr>
          </a:p>
          <a:p>
            <a:pPr algn="ctr" defTabSz="457200" eaLnBrk="1" fontAlgn="auto" hangingPunct="1">
              <a:lnSpc>
                <a:spcPts val="1700"/>
              </a:lnSpc>
              <a:spcBef>
                <a:spcPts val="0"/>
              </a:spcBef>
              <a:spcAft>
                <a:spcPts val="0"/>
              </a:spcAft>
            </a:pPr>
            <a:r>
              <a:rPr kumimoji="0" lang="ja-JP" altLang="en-US" sz="1200" b="1" dirty="0">
                <a:solidFill>
                  <a:srgbClr val="FFFFFF"/>
                </a:solidFill>
                <a:latin typeface="BIZ UDPゴシック" panose="020B0400000000000000" pitchFamily="50" charset="-128"/>
                <a:ea typeface="BIZ UDPゴシック" panose="020B0400000000000000" pitchFamily="50" charset="-128"/>
              </a:rPr>
              <a:t>チームでの会議も併用・活用</a:t>
            </a:r>
            <a:endParaRPr kumimoji="0" lang="en-US" altLang="ja-JP" sz="1200" b="1" dirty="0">
              <a:solidFill>
                <a:srgbClr val="FFFFFF"/>
              </a:solidFill>
              <a:latin typeface="BIZ UDPゴシック" panose="020B0400000000000000" pitchFamily="50" charset="-128"/>
              <a:ea typeface="BIZ UDPゴシック" panose="020B0400000000000000" pitchFamily="50" charset="-128"/>
            </a:endParaRPr>
          </a:p>
        </p:txBody>
      </p:sp>
      <p:cxnSp>
        <p:nvCxnSpPr>
          <p:cNvPr id="18" name="直線矢印コネクタ 17"/>
          <p:cNvCxnSpPr/>
          <p:nvPr/>
        </p:nvCxnSpPr>
        <p:spPr>
          <a:xfrm flipV="1">
            <a:off x="6944265" y="2997994"/>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19" name="直線矢印コネクタ 18"/>
          <p:cNvCxnSpPr/>
          <p:nvPr/>
        </p:nvCxnSpPr>
        <p:spPr>
          <a:xfrm flipV="1">
            <a:off x="6944265" y="4251599"/>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20" name="直線矢印コネクタ 19"/>
          <p:cNvCxnSpPr/>
          <p:nvPr/>
        </p:nvCxnSpPr>
        <p:spPr>
          <a:xfrm flipV="1">
            <a:off x="6929727" y="5474855"/>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sp>
        <p:nvSpPr>
          <p:cNvPr id="21" name="二等辺三角形 20"/>
          <p:cNvSpPr/>
          <p:nvPr/>
        </p:nvSpPr>
        <p:spPr>
          <a:xfrm flipV="1">
            <a:off x="3851609" y="5880554"/>
            <a:ext cx="971550" cy="226379"/>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a:off x="957564" y="1162594"/>
            <a:ext cx="1706" cy="5178173"/>
          </a:xfrm>
          <a:prstGeom prst="line">
            <a:avLst/>
          </a:prstGeom>
          <a:noFill/>
          <a:ln w="38100" cap="flat" cmpd="sng" algn="ctr">
            <a:solidFill>
              <a:srgbClr val="70AD47">
                <a:lumMod val="75000"/>
              </a:srgbClr>
            </a:solidFill>
            <a:prstDash val="solid"/>
            <a:miter lim="800000"/>
          </a:ln>
          <a:effectLst/>
        </p:spPr>
      </p:cxnSp>
      <p:cxnSp>
        <p:nvCxnSpPr>
          <p:cNvPr id="26" name="直線コネクタ 25"/>
          <p:cNvCxnSpPr/>
          <p:nvPr/>
        </p:nvCxnSpPr>
        <p:spPr>
          <a:xfrm flipH="1" flipV="1">
            <a:off x="951012" y="6328735"/>
            <a:ext cx="890338" cy="0"/>
          </a:xfrm>
          <a:prstGeom prst="line">
            <a:avLst/>
          </a:prstGeom>
          <a:noFill/>
          <a:ln w="38100" cap="flat" cmpd="sng" algn="ctr">
            <a:solidFill>
              <a:srgbClr val="70AD47">
                <a:lumMod val="75000"/>
              </a:srgbClr>
            </a:solidFill>
            <a:prstDash val="solid"/>
            <a:miter lim="800000"/>
          </a:ln>
          <a:effectLst/>
        </p:spPr>
      </p:cxnSp>
      <p:cxnSp>
        <p:nvCxnSpPr>
          <p:cNvPr id="29" name="直線コネクタ 28"/>
          <p:cNvCxnSpPr/>
          <p:nvPr/>
        </p:nvCxnSpPr>
        <p:spPr>
          <a:xfrm>
            <a:off x="946263" y="1162594"/>
            <a:ext cx="895087" cy="0"/>
          </a:xfrm>
          <a:prstGeom prst="line">
            <a:avLst/>
          </a:prstGeom>
          <a:noFill/>
          <a:ln w="38100" cap="flat" cmpd="sng" algn="ctr">
            <a:solidFill>
              <a:srgbClr val="70AD47">
                <a:lumMod val="75000"/>
              </a:srgbClr>
            </a:solidFill>
            <a:prstDash val="solid"/>
            <a:miter lim="800000"/>
            <a:tailEnd type="arrow" w="med" len="sm"/>
          </a:ln>
          <a:effectLst/>
        </p:spPr>
      </p:cxnSp>
      <p:sp>
        <p:nvSpPr>
          <p:cNvPr id="23" name="テキスト ボックス 3"/>
          <p:cNvSpPr txBox="1">
            <a:spLocks noChangeArrowheads="1"/>
          </p:cNvSpPr>
          <p:nvPr/>
        </p:nvSpPr>
        <p:spPr bwMode="auto">
          <a:xfrm>
            <a:off x="959270" y="130731"/>
            <a:ext cx="6899564"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3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意思決定支援のプロセス</a:t>
            </a:r>
          </a:p>
        </p:txBody>
      </p:sp>
      <p:sp>
        <p:nvSpPr>
          <p:cNvPr id="28"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5974" y="823142"/>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4"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29</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25"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099823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400050" y="1105241"/>
            <a:ext cx="8583929" cy="1438100"/>
          </a:xfrm>
          <a:prstGeom prst="rect">
            <a:avLst/>
          </a:prstGeom>
        </p:spPr>
        <p:txBody>
          <a:bodyPr anchor="t">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lnSpc>
                <a:spcPts val="1600"/>
              </a:lnSpc>
              <a:spcBef>
                <a:spcPts val="2133"/>
              </a:spcBef>
              <a:defRPr/>
            </a:pPr>
            <a:r>
              <a:rPr lang="ja-JP" altLang="en-US" sz="1400" b="1" kern="0" dirty="0">
                <a:solidFill>
                  <a:srgbClr val="7F9E40"/>
                </a:solidFill>
                <a:latin typeface="BIZ UDPゴシック" panose="020B0400000000000000" pitchFamily="50" charset="-128"/>
                <a:ea typeface="BIZ UDPゴシック" panose="020B0400000000000000" pitchFamily="50" charset="-128"/>
                <a:cs typeface="Meiryo UI" panose="020B0604030504040204" pitchFamily="50" charset="-128"/>
              </a:rPr>
              <a:t>　○任意後見制度</a:t>
            </a:r>
            <a: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r>
            <a:b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b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本人が契約の締結に必要な判断能力を有している間に、将来、判断能力が不十分となった場合に備え、　</a:t>
            </a:r>
            <a: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r>
            <a:br>
              <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b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「誰に」「どのように支援してもらうか」を</a:t>
            </a:r>
            <a:r>
              <a:rPr lang="ja-JP" altLang="en-US" sz="1400" b="1" kern="0" dirty="0">
                <a:solidFill>
                  <a:srgbClr val="7F9E40"/>
                </a:solidFill>
                <a:latin typeface="BIZ UDPゴシック" panose="020B0400000000000000" pitchFamily="50" charset="-128"/>
                <a:ea typeface="BIZ UDPゴシック" panose="020B0400000000000000" pitchFamily="50" charset="-128"/>
                <a:cs typeface="Meiryo UI" panose="020B0604030504040204" pitchFamily="50" charset="-128"/>
              </a:rPr>
              <a:t>あらかじめ契約により決めておく</a:t>
            </a: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制度</a:t>
            </a:r>
            <a:endParaRPr lang="en-US" altLang="ja-JP"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600"/>
              </a:lnSpc>
              <a:spcBef>
                <a:spcPts val="533"/>
              </a:spcBef>
              <a:defRPr/>
            </a:pPr>
            <a:r>
              <a:rPr lang="ja-JP" altLang="en-US" sz="1400" b="1" kern="0" dirty="0">
                <a:solidFill>
                  <a:srgbClr val="0066CC"/>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○法定後見制度 （下表参照）</a:t>
            </a:r>
            <a:r>
              <a:rPr lang="en-US" altLang="ja-JP"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
            </a:r>
            <a:br>
              <a:rPr lang="en-US" altLang="ja-JP"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b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本人の判断能力に応じて、「後見」、「保佐」、「補助」の３つの類型がある。家庭裁判所に</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審判の申立て</a:t>
            </a:r>
            <a:endParaRPr lang="en-US" altLang="ja-JP"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600"/>
              </a:lnSpc>
              <a:defRPr/>
            </a:pP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を行い、</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家庭裁判所によって</a:t>
            </a: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、援助者として 成年後見人・保佐人・補助人 が</a:t>
            </a:r>
            <a:r>
              <a:rPr lang="ja-JP" altLang="en-US" sz="1400" b="1" kern="0"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選ばれる</a:t>
            </a:r>
            <a:r>
              <a:rPr lang="ja-JP" altLang="en-US" sz="14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制度</a:t>
            </a:r>
          </a:p>
        </p:txBody>
      </p:sp>
      <p:graphicFrame>
        <p:nvGraphicFramePr>
          <p:cNvPr id="15" name="表 14"/>
          <p:cNvGraphicFramePr>
            <a:graphicFrameLocks noGrp="1"/>
          </p:cNvGraphicFramePr>
          <p:nvPr>
            <p:extLst/>
          </p:nvPr>
        </p:nvGraphicFramePr>
        <p:xfrm>
          <a:off x="339412" y="2664287"/>
          <a:ext cx="8465170" cy="3276676"/>
        </p:xfrm>
        <a:graphic>
          <a:graphicData uri="http://schemas.openxmlformats.org/drawingml/2006/table">
            <a:tbl>
              <a:tblPr firstRow="1" bandRow="1">
                <a:tableStyleId>{5C22544A-7EE6-4342-B048-85BDC9FD1C3A}</a:tableStyleId>
              </a:tblPr>
              <a:tblGrid>
                <a:gridCol w="675349">
                  <a:extLst>
                    <a:ext uri="{9D8B030D-6E8A-4147-A177-3AD203B41FA5}">
                      <a16:colId xmlns="" xmlns:a16="http://schemas.microsoft.com/office/drawing/2014/main" val="20000"/>
                    </a:ext>
                  </a:extLst>
                </a:gridCol>
                <a:gridCol w="1025912">
                  <a:extLst>
                    <a:ext uri="{9D8B030D-6E8A-4147-A177-3AD203B41FA5}">
                      <a16:colId xmlns="" xmlns:a16="http://schemas.microsoft.com/office/drawing/2014/main" val="20001"/>
                    </a:ext>
                  </a:extLst>
                </a:gridCol>
                <a:gridCol w="2040673">
                  <a:extLst>
                    <a:ext uri="{9D8B030D-6E8A-4147-A177-3AD203B41FA5}">
                      <a16:colId xmlns="" xmlns:a16="http://schemas.microsoft.com/office/drawing/2014/main" val="20002"/>
                    </a:ext>
                  </a:extLst>
                </a:gridCol>
                <a:gridCol w="2361618"/>
                <a:gridCol w="2361618">
                  <a:extLst>
                    <a:ext uri="{9D8B030D-6E8A-4147-A177-3AD203B41FA5}">
                      <a16:colId xmlns="" xmlns:a16="http://schemas.microsoft.com/office/drawing/2014/main" val="20004"/>
                    </a:ext>
                  </a:extLst>
                </a:gridCol>
              </a:tblGrid>
              <a:tr h="313919">
                <a:tc gridSpan="2">
                  <a:txBody>
                    <a:bodyPr/>
                    <a:lstStyle/>
                    <a:p>
                      <a:pPr>
                        <a:lnSpc>
                          <a:spcPts val="1900"/>
                        </a:lnSpc>
                      </a:pPr>
                      <a:endParaRPr kumimoji="1" lang="ja-JP" altLang="en-US" sz="13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81280" marR="8128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pPr>
                      <a:r>
                        <a:rPr kumimoji="1" lang="ja-JP" altLang="en-US" sz="13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後 見</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900"/>
                        </a:lnSpc>
                      </a:pPr>
                      <a:r>
                        <a:rPr kumimoji="1" lang="ja-JP" altLang="en-US" sz="13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保 佐</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CAC9"/>
                    </a:solidFill>
                  </a:tcPr>
                </a:tc>
                <a:tc>
                  <a:txBody>
                    <a:bodyPr/>
                    <a:lstStyle/>
                    <a:p>
                      <a:pPr algn="ctr">
                        <a:lnSpc>
                          <a:spcPts val="1900"/>
                        </a:lnSpc>
                      </a:pPr>
                      <a:r>
                        <a:rPr kumimoji="1" lang="ja-JP" altLang="en-US" sz="1300"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補 助</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5957"/>
                    </a:solidFill>
                  </a:tcPr>
                </a:tc>
                <a:extLst>
                  <a:ext uri="{0D108BD9-81ED-4DB2-BD59-A6C34878D82A}">
                    <a16:rowId xmlns="" xmlns:a16="http://schemas.microsoft.com/office/drawing/2014/main" val="10000"/>
                  </a:ext>
                </a:extLst>
              </a:tr>
              <a:tr h="373370">
                <a:tc gridSpan="2">
                  <a:txBody>
                    <a:bodyP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対象者</a:t>
                      </a:r>
                    </a:p>
                  </a:txBody>
                  <a:tcPr marL="81280" marR="8128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判断能力が全くない</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判断能力が著しく不十分</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判断能力が不十分</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70700">
                <a:tc gridSpan="2">
                  <a:txBody>
                    <a:bodyPr/>
                    <a:lstStyle/>
                    <a:p>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申立て権者</a:t>
                      </a:r>
                    </a:p>
                  </a:txBody>
                  <a:tcPr marL="81280" marR="8128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本人・配偶者・</a:t>
                      </a:r>
                      <a:r>
                        <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4</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親等内の親族、検察官、市区町村長など</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845120">
                <a:tc rowSpan="2">
                  <a:txBody>
                    <a:bodyPr/>
                    <a:lstStyle/>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成年</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後見人</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等の</a:t>
                      </a:r>
                      <a:endParaRPr kumimoji="1" lang="en-US" altLang="ja-JP"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権限</a:t>
                      </a:r>
                      <a:endParaRPr kumimoji="1"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000" marR="36000" marT="40640" marB="4064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必ず</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与えられる</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権限</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000" marR="3600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財産管理について</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全般的</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な代理権、</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取消権</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（日常生活行為を除く）</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特定の事項</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同意権</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300" b="1" dirty="0" err="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取消権</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（日常生活行為を除く）</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364906">
                <a:tc vMerge="1">
                  <a:txBody>
                    <a:bodyPr/>
                    <a:lstStyle/>
                    <a:p>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申立により</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与えられる</a:t>
                      </a:r>
                      <a:endParaRPr kumimoji="1" lang="en-US" altLang="ja-JP"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権限</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36000" marR="3600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lnSpc>
                          <a:spcPts val="1600"/>
                        </a:lnSpc>
                      </a:pPr>
                      <a:r>
                        <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特定事項</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300" b="1"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以外の</a:t>
                      </a:r>
                      <a:r>
                        <a:rPr kumimoji="1" lang="ja-JP" altLang="en-US" sz="1300" b="1" dirty="0" smtClean="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事項</a:t>
                      </a:r>
                      <a:endParaRPr kumimoji="1" lang="en-US" altLang="ja-JP" sz="1300" b="1"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rgbClr val="3E6EB4"/>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についての同意権</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300" b="1" dirty="0" err="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取消権</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（日常生活行為を除く）</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特定法律行為</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nSpc>
                          <a:spcPts val="1600"/>
                        </a:lnSpc>
                      </a:pPr>
                      <a:r>
                        <a:rPr kumimoji="1" lang="ja-JP" altLang="en-US"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代理権</a:t>
                      </a:r>
                    </a:p>
                  </a:txBody>
                  <a:tcPr marL="81280" marR="81280" marT="40640" marB="406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特定事項</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kumimoji="1" lang="ja-JP" altLang="en-US" sz="1300" b="1" dirty="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の</a:t>
                      </a:r>
                      <a:r>
                        <a:rPr kumimoji="1" lang="ja-JP" altLang="en-US" sz="1300" b="1" dirty="0" smtClean="0">
                          <a:solidFill>
                            <a:srgbClr val="B95957"/>
                          </a:solidFill>
                          <a:latin typeface="BIZ UDPゴシック" panose="020B0400000000000000" pitchFamily="50" charset="-128"/>
                          <a:ea typeface="BIZ UDPゴシック" panose="020B0400000000000000" pitchFamily="50" charset="-128"/>
                          <a:cs typeface="Meiryo UI" panose="020B0604030504040204" pitchFamily="50" charset="-128"/>
                        </a:rPr>
                        <a:t>一部</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の同意権</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a:t>
                      </a:r>
                      <a:r>
                        <a:rPr kumimoji="1" lang="ja-JP" altLang="en-US" sz="1300" b="1" dirty="0" err="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取消権</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（日常生活行為を除く）</a:t>
                      </a:r>
                    </a:p>
                    <a:p>
                      <a:pPr>
                        <a:lnSpc>
                          <a:spcPts val="1600"/>
                        </a:lnSpc>
                      </a:pP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特定法律行為</a:t>
                      </a:r>
                      <a:r>
                        <a:rPr kumimoji="1" lang="en-US" altLang="ja-JP" sz="1300" b="1" baseline="300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p>
                    <a:p>
                      <a:pPr>
                        <a:lnSpc>
                          <a:spcPts val="1600"/>
                        </a:lnSpc>
                      </a:pPr>
                      <a:r>
                        <a:rPr kumimoji="1" lang="ja-JP" altLang="en-US" sz="1300" b="1" baseline="300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1300" b="1"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についての</a:t>
                      </a:r>
                      <a:r>
                        <a:rPr kumimoji="1" lang="ja-JP" altLang="en-US" sz="13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代理権</a:t>
                      </a:r>
                    </a:p>
                  </a:txBody>
                  <a:tcPr marL="81280" marR="81280" marT="40640" marB="4064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16" name="タイトル 1"/>
          <p:cNvSpPr txBox="1">
            <a:spLocks/>
          </p:cNvSpPr>
          <p:nvPr/>
        </p:nvSpPr>
        <p:spPr>
          <a:xfrm>
            <a:off x="585037" y="6061909"/>
            <a:ext cx="7397707" cy="533070"/>
          </a:xfrm>
          <a:prstGeom prst="rect">
            <a:avLst/>
          </a:prstGeom>
        </p:spPr>
        <p:txBody>
          <a:bodyPr anchor="t">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l">
              <a:lnSpc>
                <a:spcPts val="1300"/>
              </a:lnSpc>
              <a:spcBef>
                <a:spcPts val="0"/>
              </a:spcBef>
              <a:defRPr/>
            </a:pP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借入金、訴訟行為、相続の承認・放棄等の事項（民</a:t>
            </a: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13Ⅰ</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300"/>
              </a:lnSpc>
              <a:spcBef>
                <a:spcPts val="0"/>
              </a:spcBef>
              <a:defRPr/>
            </a:pP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※2</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特定の法律行為を行う場合に、本人に不利益がない場合の同意権限</a:t>
            </a:r>
            <a:endPar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l">
              <a:lnSpc>
                <a:spcPts val="1300"/>
              </a:lnSpc>
              <a:spcBef>
                <a:spcPts val="0"/>
              </a:spcBef>
              <a:defRPr/>
            </a:pP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民</a:t>
            </a:r>
            <a:r>
              <a:rPr lang="en-US" altLang="ja-JP"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13Ⅰ</a:t>
            </a:r>
            <a:r>
              <a:rPr lang="ja-JP" altLang="en-US" sz="1200" b="1" kern="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に挙げられる、要同意の行為に限定されない </a:t>
            </a:r>
          </a:p>
        </p:txBody>
      </p:sp>
      <p:sp>
        <p:nvSpPr>
          <p:cNvPr id="8" name="Rectangle 7"/>
          <p:cNvSpPr txBox="1">
            <a:spLocks noChangeArrowheads="1"/>
          </p:cNvSpPr>
          <p:nvPr/>
        </p:nvSpPr>
        <p:spPr>
          <a:xfrm>
            <a:off x="400050" y="163820"/>
            <a:ext cx="8229600" cy="566984"/>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成年後見制度の仕組み</a:t>
            </a:r>
          </a:p>
        </p:txBody>
      </p:sp>
      <p:sp>
        <p:nvSpPr>
          <p:cNvPr id="11" name="Rectangle 3">
            <a:extLst>
              <a:ext uri="{FF2B5EF4-FFF2-40B4-BE49-F238E27FC236}">
                <a16:creationId xmlns="" xmlns:a16="http://schemas.microsoft.com/office/drawing/2014/main"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defRPr/>
            </a:pPr>
            <a:endParaRPr lang="ja-JP" altLang="en-US" sz="1800">
              <a:solidFill>
                <a:srgbClr val="000000"/>
              </a:solidFill>
            </a:endParaRPr>
          </a:p>
        </p:txBody>
      </p:sp>
      <p:sp>
        <p:nvSpPr>
          <p:cNvPr id="12" name="Text Box 8">
            <a:extLst>
              <a:ext uri="{FF2B5EF4-FFF2-40B4-BE49-F238E27FC236}">
                <a16:creationId xmlns="" xmlns:a16="http://schemas.microsoft.com/office/drawing/2014/main" id="{96D5D48E-8E28-4129-8B2C-E41E7B03F9DC}"/>
              </a:ext>
            </a:extLst>
          </p:cNvPr>
          <p:cNvSpPr txBox="1">
            <a:spLocks noChangeArrowheads="1"/>
          </p:cNvSpPr>
          <p:nvPr/>
        </p:nvSpPr>
        <p:spPr bwMode="auto">
          <a:xfrm>
            <a:off x="7844590" y="0"/>
            <a:ext cx="1299410" cy="298989"/>
          </a:xfrm>
          <a:prstGeom prst="rect">
            <a:avLst/>
          </a:prstGeom>
          <a:solidFill>
            <a:srgbClr val="B95957"/>
          </a:solidFill>
          <a:ln>
            <a:noFill/>
          </a:ln>
        </p:spPr>
        <p:txBody>
          <a:bodyPr wrap="square" lIns="75191" tIns="37598" rIns="75191" bIns="37598" anchor="ctr" anchorCtr="0">
            <a:noAutofit/>
          </a:bodyPr>
          <a:lstStyle>
            <a:lvl1pPr algn="r" defTabSz="909638">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defTabSz="909638">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defTabSz="909638">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defTabSz="909638">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defTabSz="909638">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defTabSz="909638"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a:lnSpc>
                <a:spcPts val="1680"/>
              </a:lnSpc>
            </a:pPr>
            <a:r>
              <a:rPr lang="ja-JP" altLang="en-US" sz="1200" b="1" dirty="0" smtClean="0">
                <a:solidFill>
                  <a:srgbClr val="FFFFFF"/>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rgbClr val="FFFFFF"/>
              </a:solidFill>
              <a:latin typeface="BIZ UDPゴシック" panose="020B0400000000000000" pitchFamily="50" charset="-128"/>
              <a:ea typeface="BIZ UDPゴシック" panose="020B0400000000000000" pitchFamily="50" charset="-128"/>
            </a:endParaRPr>
          </a:p>
        </p:txBody>
      </p:sp>
      <p:sp>
        <p:nvSpPr>
          <p:cNvPr id="10"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30</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31839088"/>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1640713" y="300715"/>
            <a:ext cx="5600700" cy="598488"/>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日常生活自立支援事業</a:t>
            </a:r>
          </a:p>
        </p:txBody>
      </p:sp>
      <p:sp>
        <p:nvSpPr>
          <p:cNvPr id="88068" name="Text Box 4"/>
          <p:cNvSpPr txBox="1">
            <a:spLocks noChangeArrowheads="1"/>
          </p:cNvSpPr>
          <p:nvPr/>
        </p:nvSpPr>
        <p:spPr bwMode="auto">
          <a:xfrm>
            <a:off x="519113" y="1498660"/>
            <a:ext cx="8359775" cy="4524315"/>
          </a:xfrm>
          <a:prstGeom prst="rect">
            <a:avLst/>
          </a:prstGeom>
          <a:noFill/>
          <a:ln w="9525" algn="ctr">
            <a:noFill/>
            <a:miter lim="800000"/>
            <a:headEnd/>
            <a:tailEnd/>
          </a:ln>
          <a:effectLst/>
        </p:spPr>
        <p:txBody>
          <a:bodyPr anchor="b">
            <a:spAutoFit/>
          </a:bodyP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110000"/>
              </a:lnSpc>
              <a:spcAft>
                <a:spcPct val="15000"/>
              </a:spcAft>
              <a:defRPr/>
            </a:pPr>
            <a:r>
              <a:rPr kumimoji="0" lang="ja-JP" altLang="en-US" sz="2400" b="1" dirty="0">
                <a:solidFill>
                  <a:srgbClr val="609000"/>
                </a:solidFill>
                <a:latin typeface="Meiryo UI" pitchFamily="50" charset="-128"/>
                <a:ea typeface="Meiryo UI" pitchFamily="50" charset="-128"/>
                <a:cs typeface="Meiryo UI" pitchFamily="50" charset="-128"/>
              </a:rPr>
              <a:t>  </a:t>
            </a:r>
            <a:r>
              <a:rPr kumimoji="0" lang="en-US" altLang="ja-JP" sz="2400" b="1" dirty="0">
                <a:solidFill>
                  <a:schemeClr val="accent1">
                    <a:lumMod val="50000"/>
                  </a:schemeClr>
                </a:solidFill>
                <a:latin typeface="Meiryo UI" pitchFamily="50" charset="-128"/>
                <a:ea typeface="Meiryo UI" pitchFamily="50" charset="-128"/>
                <a:cs typeface="Meiryo UI" pitchFamily="50" charset="-128"/>
              </a:rPr>
              <a:t>●</a:t>
            </a:r>
            <a:r>
              <a:rPr kumimoji="0" lang="ja-JP" altLang="en-US" sz="2400" b="1" dirty="0">
                <a:solidFill>
                  <a:srgbClr val="609000"/>
                </a:solidFill>
                <a:latin typeface="Meiryo UI" pitchFamily="50" charset="-128"/>
                <a:ea typeface="Meiryo UI" pitchFamily="50" charset="-128"/>
                <a:cs typeface="Meiryo UI" pitchFamily="50" charset="-128"/>
              </a:rPr>
              <a:t> </a:t>
            </a:r>
            <a:r>
              <a:rPr kumimoji="0" lang="ja-JP" altLang="en-US" sz="2400" b="1" dirty="0">
                <a:latin typeface="Meiryo UI" pitchFamily="50" charset="-128"/>
                <a:ea typeface="Meiryo UI" pitchFamily="50" charset="-128"/>
                <a:cs typeface="Meiryo UI" pitchFamily="50" charset="-128"/>
              </a:rPr>
              <a:t>福祉サービスの利用援助</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・福祉サービスについての情報の提供</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・福祉サービスの利用手続き、支払い代行、苦情手続代行</a:t>
            </a:r>
          </a:p>
          <a:p>
            <a:pPr algn="l" eaLnBrk="1" hangingPunct="1">
              <a:lnSpc>
                <a:spcPct val="110000"/>
              </a:lnSpc>
              <a:defRPr/>
            </a:pPr>
            <a:endParaRPr kumimoji="0" lang="ja-JP" altLang="en-US" sz="2000" b="1" dirty="0">
              <a:latin typeface="Meiryo UI" pitchFamily="50" charset="-128"/>
              <a:ea typeface="Meiryo UI" pitchFamily="50" charset="-128"/>
              <a:cs typeface="Meiryo UI" pitchFamily="50" charset="-128"/>
            </a:endParaRPr>
          </a:p>
          <a:p>
            <a:pPr algn="l" eaLnBrk="1" hangingPunct="1">
              <a:lnSpc>
                <a:spcPct val="110000"/>
              </a:lnSpc>
              <a:spcAft>
                <a:spcPct val="15000"/>
              </a:spcAft>
              <a:defRPr/>
            </a:pPr>
            <a:r>
              <a:rPr kumimoji="0" lang="ja-JP" altLang="en-US" sz="2400" b="1" dirty="0">
                <a:solidFill>
                  <a:srgbClr val="609000"/>
                </a:solidFill>
                <a:latin typeface="Meiryo UI" pitchFamily="50" charset="-128"/>
                <a:ea typeface="Meiryo UI" pitchFamily="50" charset="-128"/>
                <a:cs typeface="Meiryo UI" pitchFamily="50" charset="-128"/>
              </a:rPr>
              <a:t>  </a:t>
            </a:r>
            <a:r>
              <a:rPr kumimoji="0" lang="en-US" altLang="ja-JP" sz="2400" b="1" dirty="0">
                <a:solidFill>
                  <a:schemeClr val="accent1">
                    <a:lumMod val="50000"/>
                  </a:schemeClr>
                </a:solidFill>
                <a:latin typeface="Meiryo UI" pitchFamily="50" charset="-128"/>
                <a:ea typeface="Meiryo UI" pitchFamily="50" charset="-128"/>
                <a:cs typeface="Meiryo UI" pitchFamily="50" charset="-128"/>
              </a:rPr>
              <a:t>●</a:t>
            </a:r>
            <a:r>
              <a:rPr kumimoji="0" lang="ja-JP" altLang="en-US" sz="2400" b="1" dirty="0">
                <a:solidFill>
                  <a:srgbClr val="609000"/>
                </a:solidFill>
                <a:latin typeface="Meiryo UI" pitchFamily="50" charset="-128"/>
                <a:ea typeface="Meiryo UI" pitchFamily="50" charset="-128"/>
                <a:cs typeface="Meiryo UI" pitchFamily="50" charset="-128"/>
              </a:rPr>
              <a:t> </a:t>
            </a:r>
            <a:r>
              <a:rPr kumimoji="0" lang="ja-JP" altLang="en-US" sz="2400" b="1" dirty="0">
                <a:latin typeface="Meiryo UI" pitchFamily="50" charset="-128"/>
                <a:ea typeface="Meiryo UI" pitchFamily="50" charset="-128"/>
                <a:cs typeface="Meiryo UI" pitchFamily="50" charset="-128"/>
              </a:rPr>
              <a:t>日常的な金銭管理サービス</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・年金や福祉手当の手続きの代行　</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・税金、社会保険料、公共料金、医療費、家賃などの支払代行</a:t>
            </a:r>
            <a:br>
              <a:rPr kumimoji="0" lang="ja-JP" altLang="en-US" sz="2000" b="1" dirty="0">
                <a:latin typeface="Meiryo UI" pitchFamily="50" charset="-128"/>
                <a:ea typeface="Meiryo UI" pitchFamily="50" charset="-128"/>
                <a:cs typeface="Meiryo UI" pitchFamily="50" charset="-128"/>
              </a:rPr>
            </a:br>
            <a:endParaRPr kumimoji="0" lang="ja-JP" altLang="en-US" sz="2000" b="1" dirty="0">
              <a:latin typeface="Meiryo UI" pitchFamily="50" charset="-128"/>
              <a:ea typeface="Meiryo UI" pitchFamily="50" charset="-128"/>
              <a:cs typeface="Meiryo UI" pitchFamily="50" charset="-128"/>
            </a:endParaRPr>
          </a:p>
          <a:p>
            <a:pPr algn="l" eaLnBrk="1" hangingPunct="1">
              <a:lnSpc>
                <a:spcPct val="110000"/>
              </a:lnSpc>
              <a:spcAft>
                <a:spcPct val="15000"/>
              </a:spcAft>
              <a:defRPr/>
            </a:pPr>
            <a:r>
              <a:rPr kumimoji="0" lang="ja-JP" altLang="en-US" sz="2400" b="1" dirty="0">
                <a:solidFill>
                  <a:srgbClr val="609000"/>
                </a:solidFill>
                <a:latin typeface="Meiryo UI" pitchFamily="50" charset="-128"/>
                <a:ea typeface="Meiryo UI" pitchFamily="50" charset="-128"/>
                <a:cs typeface="Meiryo UI" pitchFamily="50" charset="-128"/>
              </a:rPr>
              <a:t> </a:t>
            </a:r>
            <a:r>
              <a:rPr kumimoji="0" lang="ja-JP" altLang="en-US" sz="2400" b="1" dirty="0">
                <a:solidFill>
                  <a:schemeClr val="accent1">
                    <a:lumMod val="50000"/>
                  </a:schemeClr>
                </a:solidFill>
                <a:latin typeface="Meiryo UI" pitchFamily="50" charset="-128"/>
                <a:ea typeface="Meiryo UI" pitchFamily="50" charset="-128"/>
                <a:cs typeface="Meiryo UI" pitchFamily="50" charset="-128"/>
              </a:rPr>
              <a:t> </a:t>
            </a:r>
            <a:r>
              <a:rPr kumimoji="0" lang="en-US" altLang="ja-JP" sz="2400" b="1" dirty="0">
                <a:solidFill>
                  <a:schemeClr val="accent1">
                    <a:lumMod val="50000"/>
                  </a:schemeClr>
                </a:solidFill>
                <a:latin typeface="Meiryo UI" pitchFamily="50" charset="-128"/>
                <a:ea typeface="Meiryo UI" pitchFamily="50" charset="-128"/>
                <a:cs typeface="Meiryo UI" pitchFamily="50" charset="-128"/>
              </a:rPr>
              <a:t>●</a:t>
            </a:r>
            <a:r>
              <a:rPr kumimoji="0" lang="ja-JP" altLang="en-US" sz="2400" b="1" dirty="0">
                <a:solidFill>
                  <a:schemeClr val="accent1">
                    <a:lumMod val="50000"/>
                  </a:schemeClr>
                </a:solidFill>
                <a:latin typeface="Meiryo UI" pitchFamily="50" charset="-128"/>
                <a:ea typeface="Meiryo UI" pitchFamily="50" charset="-128"/>
                <a:cs typeface="Meiryo UI" pitchFamily="50" charset="-128"/>
              </a:rPr>
              <a:t> </a:t>
            </a:r>
            <a:r>
              <a:rPr kumimoji="0" lang="ja-JP" altLang="en-US" sz="2400" b="1" dirty="0">
                <a:latin typeface="Meiryo UI" pitchFamily="50" charset="-128"/>
                <a:ea typeface="Meiryo UI" pitchFamily="50" charset="-128"/>
                <a:cs typeface="Meiryo UI" pitchFamily="50" charset="-128"/>
              </a:rPr>
              <a:t>書類等の預かりサービス</a:t>
            </a:r>
            <a:r>
              <a:rPr kumimoji="0" lang="ja-JP" altLang="en-US" sz="2000" b="1" dirty="0">
                <a:effectLst>
                  <a:outerShdw blurRad="38100" dist="38100" dir="2700000" algn="tl">
                    <a:srgbClr val="C0C0C0"/>
                  </a:outerShdw>
                </a:effectLst>
                <a:latin typeface="Meiryo UI" pitchFamily="50" charset="-128"/>
                <a:ea typeface="Meiryo UI" pitchFamily="50" charset="-128"/>
                <a:cs typeface="Meiryo UI" pitchFamily="50" charset="-128"/>
              </a:rPr>
              <a:t>　</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・金融機関の貸し金庫にて、以下の書類を保管</a:t>
            </a:r>
          </a:p>
          <a:p>
            <a:pPr algn="l" eaLnBrk="1" hangingPunct="1">
              <a:lnSpc>
                <a:spcPct val="110000"/>
              </a:lnSpc>
              <a:defRPr/>
            </a:pPr>
            <a:r>
              <a:rPr kumimoji="0" lang="ja-JP" altLang="en-US" sz="2000" b="1" dirty="0">
                <a:latin typeface="Meiryo UI" pitchFamily="50" charset="-128"/>
                <a:ea typeface="Meiryo UI" pitchFamily="50" charset="-128"/>
                <a:cs typeface="Meiryo UI" pitchFamily="50" charset="-128"/>
              </a:rPr>
              <a:t>　　　   　証書 （年金証書、預貯金の通帳、権利証、保険証書）</a:t>
            </a:r>
            <a:br>
              <a:rPr kumimoji="0" lang="ja-JP" altLang="en-US" sz="2000" b="1" dirty="0">
                <a:latin typeface="Meiryo UI" pitchFamily="50" charset="-128"/>
                <a:ea typeface="Meiryo UI" pitchFamily="50" charset="-128"/>
                <a:cs typeface="Meiryo UI" pitchFamily="50" charset="-128"/>
              </a:rPr>
            </a:br>
            <a:r>
              <a:rPr kumimoji="0" lang="ja-JP" altLang="en-US" sz="2000" b="1" dirty="0">
                <a:latin typeface="Meiryo UI" pitchFamily="50" charset="-128"/>
                <a:ea typeface="Meiryo UI" pitchFamily="50" charset="-128"/>
                <a:cs typeface="Meiryo UI" pitchFamily="50" charset="-128"/>
              </a:rPr>
              <a:t>　　   　　印鑑 （実印、銀行印）</a:t>
            </a:r>
          </a:p>
        </p:txBody>
      </p:sp>
      <p:sp>
        <p:nvSpPr>
          <p:cNvPr id="7" name="Rectangle 3"/>
          <p:cNvSpPr>
            <a:spLocks noChangeArrowheads="1"/>
          </p:cNvSpPr>
          <p:nvPr/>
        </p:nvSpPr>
        <p:spPr bwMode="auto">
          <a:xfrm>
            <a:off x="155941" y="928122"/>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31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92083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11502" y="257048"/>
            <a:ext cx="8499475" cy="6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家族が認知症を疑うきっかけとなった変化 </a:t>
            </a:r>
          </a:p>
        </p:txBody>
      </p:sp>
      <p:sp>
        <p:nvSpPr>
          <p:cNvPr id="40963" name="Text Box 3"/>
          <p:cNvSpPr txBox="1">
            <a:spLocks noChangeArrowheads="1"/>
          </p:cNvSpPr>
          <p:nvPr/>
        </p:nvSpPr>
        <p:spPr bwMode="auto">
          <a:xfrm>
            <a:off x="572118" y="1673752"/>
            <a:ext cx="8225745" cy="414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400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忘れ物・もの忘れ・置き忘れを頻繁にするようになった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74.6%</a:t>
            </a:r>
            <a:r>
              <a:rPr lang="ja-JP" altLang="en-US" sz="2000" b="1" dirty="0">
                <a:latin typeface="Meiryo UI" pitchFamily="50" charset="-128"/>
                <a:ea typeface="Meiryo UI" pitchFamily="50" charset="-128"/>
                <a:cs typeface="Meiryo UI" pitchFamily="50" charset="-128"/>
              </a:rPr>
              <a:t> </a:t>
            </a:r>
          </a:p>
          <a:p>
            <a:pPr eaLnBrk="1" hangingPunct="1">
              <a:spcBef>
                <a:spcPts val="9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時間や日にちが分からなくなった</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忘れるようになった</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52.9%</a:t>
            </a:r>
            <a:endParaRPr lang="ja-JP" altLang="en-US" sz="2000" b="1" dirty="0">
              <a:latin typeface="Meiryo UI" pitchFamily="50" charset="-128"/>
              <a:ea typeface="Meiryo UI" pitchFamily="50" charset="-128"/>
              <a:cs typeface="Meiryo UI" pitchFamily="50" charset="-128"/>
            </a:endParaRPr>
          </a:p>
          <a:p>
            <a:pPr eaLnBrk="1" hangingPunct="1">
              <a:spcBef>
                <a:spcPts val="9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仕事や家事が以前のようにできなくなり、支障をきたす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46.7%</a:t>
            </a:r>
            <a:endParaRPr lang="en-US" altLang="ja-JP" sz="2000" b="1" dirty="0">
              <a:latin typeface="Meiryo UI" pitchFamily="50" charset="-128"/>
              <a:ea typeface="Meiryo UI" pitchFamily="50" charset="-128"/>
              <a:cs typeface="Meiryo UI" pitchFamily="50" charset="-128"/>
            </a:endParaRPr>
          </a:p>
          <a:p>
            <a:pPr eaLnBrk="1" hangingPunct="1">
              <a:spcBef>
                <a:spcPts val="0"/>
              </a:spcBef>
              <a:buClr>
                <a:schemeClr val="hlink"/>
              </a:buClr>
              <a:buSzPct val="85000"/>
              <a:buFont typeface="Wingdings" pitchFamily="2" charset="2"/>
              <a:buNone/>
            </a:pPr>
            <a:r>
              <a:rPr lang="ja-JP" altLang="en-US" sz="2200" b="1" dirty="0">
                <a:latin typeface="Meiryo UI" pitchFamily="50" charset="-128"/>
                <a:ea typeface="Meiryo UI" pitchFamily="50" charset="-128"/>
                <a:cs typeface="Meiryo UI" pitchFamily="50" charset="-128"/>
              </a:rPr>
              <a:t>    ようになった</a:t>
            </a:r>
          </a:p>
          <a:p>
            <a:pPr eaLnBrk="1" hangingPunct="1">
              <a:spcBef>
                <a:spcPts val="9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クレジットカードや銀行通帳の取り扱いができなくなった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29.5%</a:t>
            </a:r>
            <a:endParaRPr lang="ja-JP" altLang="en-US" sz="2000" b="1" dirty="0">
              <a:latin typeface="Meiryo UI" pitchFamily="50" charset="-128"/>
              <a:ea typeface="Meiryo UI" pitchFamily="50" charset="-128"/>
              <a:cs typeface="Meiryo UI" pitchFamily="50" charset="-128"/>
            </a:endParaRPr>
          </a:p>
          <a:p>
            <a:pPr eaLnBrk="1" hangingPunct="1">
              <a:spcBef>
                <a:spcPts val="9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服薬がきちんとできなくなった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28.4%</a:t>
            </a:r>
            <a:endParaRPr lang="ja-JP" altLang="en-US" sz="2000" b="1" dirty="0">
              <a:latin typeface="Meiryo UI" pitchFamily="50" charset="-128"/>
              <a:ea typeface="Meiryo UI" pitchFamily="50" charset="-128"/>
              <a:cs typeface="Meiryo UI" pitchFamily="50" charset="-128"/>
            </a:endParaRPr>
          </a:p>
          <a:p>
            <a:pPr eaLnBrk="1" hangingPunct="1">
              <a:spcBef>
                <a:spcPts val="9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ふさぎこんで、何をするのも億劫がり、嫌がるようになった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26.5%</a:t>
            </a:r>
            <a:endParaRPr lang="ja-JP" altLang="en-US" sz="2000" b="1" dirty="0">
              <a:latin typeface="Meiryo UI" pitchFamily="50" charset="-128"/>
              <a:ea typeface="Meiryo UI" pitchFamily="50" charset="-128"/>
              <a:cs typeface="Meiryo UI" pitchFamily="50" charset="-128"/>
            </a:endParaRPr>
          </a:p>
          <a:p>
            <a:pPr eaLnBrk="1" hangingPunct="1">
              <a:spcBef>
                <a:spcPts val="9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気候に合った服を選んできることができなくなった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19.6%</a:t>
            </a:r>
            <a:endParaRPr lang="ja-JP" altLang="en-US" sz="2000" b="1" dirty="0">
              <a:latin typeface="Meiryo UI" pitchFamily="50" charset="-128"/>
              <a:ea typeface="Meiryo UI" pitchFamily="50" charset="-128"/>
              <a:cs typeface="Meiryo UI" pitchFamily="50" charset="-128"/>
            </a:endParaRPr>
          </a:p>
          <a:p>
            <a:pPr eaLnBrk="1" hangingPunct="1">
              <a:spcBef>
                <a:spcPts val="9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rgbClr val="609000"/>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入浴しても洗髪は困難になった                                </a:t>
            </a:r>
            <a:r>
              <a:rPr lang="en-US" altLang="ja-JP" sz="2000" b="1" dirty="0">
                <a:solidFill>
                  <a:srgbClr val="FF5757"/>
                </a:solidFill>
                <a:latin typeface="Trebuchet MS" panose="020B0603020202020204" pitchFamily="34" charset="0"/>
                <a:ea typeface="Meiryo UI" pitchFamily="50" charset="-128"/>
                <a:cs typeface="Meiryo UI" pitchFamily="50" charset="-128"/>
              </a:rPr>
              <a:t>…</a:t>
            </a:r>
            <a:r>
              <a:rPr lang="ja-JP" altLang="en-US" sz="2000" b="1" dirty="0">
                <a:solidFill>
                  <a:srgbClr val="FF5757"/>
                </a:solidFill>
                <a:latin typeface="Trebuchet MS" panose="020B0603020202020204" pitchFamily="34" charset="0"/>
                <a:ea typeface="Meiryo UI" pitchFamily="50" charset="-128"/>
                <a:cs typeface="Meiryo UI" pitchFamily="50" charset="-128"/>
              </a:rPr>
              <a:t> </a:t>
            </a:r>
            <a:r>
              <a:rPr lang="en-US" altLang="ja-JP" sz="2000" b="1" dirty="0">
                <a:solidFill>
                  <a:srgbClr val="FF5757"/>
                </a:solidFill>
                <a:latin typeface="Trebuchet MS" panose="020B0603020202020204" pitchFamily="34" charset="0"/>
                <a:ea typeface="Meiryo UI" pitchFamily="50" charset="-128"/>
                <a:cs typeface="Meiryo UI" pitchFamily="50" charset="-128"/>
              </a:rPr>
              <a:t>13.5%</a:t>
            </a:r>
            <a:endParaRPr lang="ja-JP" altLang="en-US" sz="2000" b="1" dirty="0">
              <a:latin typeface="Meiryo UI" pitchFamily="50" charset="-128"/>
              <a:ea typeface="Meiryo UI" pitchFamily="50" charset="-128"/>
              <a:cs typeface="Meiryo UI" pitchFamily="50" charset="-128"/>
            </a:endParaRPr>
          </a:p>
        </p:txBody>
      </p:sp>
      <p:sp>
        <p:nvSpPr>
          <p:cNvPr id="40964" name="Text Box 4"/>
          <p:cNvSpPr txBox="1">
            <a:spLocks noChangeArrowheads="1"/>
          </p:cNvSpPr>
          <p:nvPr/>
        </p:nvSpPr>
        <p:spPr bwMode="auto">
          <a:xfrm>
            <a:off x="1991446" y="6392100"/>
            <a:ext cx="6782667" cy="27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200" b="1" dirty="0">
                <a:latin typeface="Meiryo UI" pitchFamily="50" charset="-128"/>
                <a:ea typeface="Meiryo UI" pitchFamily="50" charset="-128"/>
                <a:cs typeface="Meiryo UI" pitchFamily="50" charset="-128"/>
              </a:rPr>
              <a:t>公益社団法人 認知症の人と家族の会  「認知症の診断と治療に関するアンケート調査報告書」 </a:t>
            </a:r>
            <a:r>
              <a:rPr lang="en-US" altLang="ja-JP" sz="1200" b="1" dirty="0">
                <a:latin typeface="Trebuchet MS" panose="020B0603020202020204" pitchFamily="34" charset="0"/>
                <a:ea typeface="Meiryo UI" pitchFamily="50" charset="-128"/>
                <a:cs typeface="Meiryo UI" pitchFamily="50" charset="-128"/>
              </a:rPr>
              <a:t>2014.9</a:t>
            </a:r>
            <a:endParaRPr lang="ja-JP" altLang="en-US" sz="1200" b="1" dirty="0">
              <a:latin typeface="Meiryo UI" pitchFamily="50" charset="-128"/>
              <a:ea typeface="Meiryo UI" pitchFamily="50" charset="-128"/>
              <a:cs typeface="Meiryo UI" pitchFamily="50" charset="-128"/>
            </a:endParaRPr>
          </a:p>
        </p:txBody>
      </p:sp>
      <p:sp>
        <p:nvSpPr>
          <p:cNvPr id="40965" name="Rectangle 6"/>
          <p:cNvSpPr>
            <a:spLocks noChangeArrowheads="1"/>
          </p:cNvSpPr>
          <p:nvPr/>
        </p:nvSpPr>
        <p:spPr bwMode="auto">
          <a:xfrm>
            <a:off x="7437442" y="1328491"/>
            <a:ext cx="1289164" cy="32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p>
            <a:pPr defTabSz="909638" eaLnBrk="1" hangingPunct="1"/>
            <a:r>
              <a:rPr lang="ja-JP" altLang="en-US" sz="1600" b="1" dirty="0">
                <a:latin typeface="Meiryo UI" pitchFamily="50" charset="-128"/>
                <a:ea typeface="Meiryo UI" pitchFamily="50" charset="-128"/>
                <a:cs typeface="Meiryo UI" pitchFamily="50" charset="-128"/>
              </a:rPr>
              <a:t>（</a:t>
            </a:r>
            <a:r>
              <a:rPr lang="ja-JP" altLang="en-US" sz="1600" b="1" dirty="0">
                <a:latin typeface="Trebuchet MS" panose="020B0603020202020204" pitchFamily="34" charset="0"/>
                <a:ea typeface="Meiryo UI" pitchFamily="50" charset="-128"/>
                <a:cs typeface="Meiryo UI" pitchFamily="50" charset="-128"/>
              </a:rPr>
              <a:t>ｎ</a:t>
            </a:r>
            <a:r>
              <a:rPr lang="en-US" altLang="ja-JP" sz="1600" b="1" dirty="0">
                <a:latin typeface="Trebuchet MS" panose="020B0603020202020204" pitchFamily="34" charset="0"/>
                <a:ea typeface="Meiryo UI" pitchFamily="50" charset="-128"/>
                <a:cs typeface="Meiryo UI" pitchFamily="50" charset="-128"/>
              </a:rPr>
              <a:t>:465</a:t>
            </a:r>
            <a:r>
              <a:rPr lang="ja-JP" altLang="en-US" sz="1600" b="1" dirty="0">
                <a:latin typeface="Meiryo UI" pitchFamily="50" charset="-128"/>
                <a:ea typeface="Meiryo UI" pitchFamily="50" charset="-128"/>
                <a:cs typeface="Meiryo UI" pitchFamily="50" charset="-128"/>
              </a:rPr>
              <a:t>）</a:t>
            </a:r>
            <a:r>
              <a:rPr lang="ja-JP" altLang="en-US" sz="1600" dirty="0">
                <a:latin typeface="Meiryo UI" pitchFamily="50" charset="-128"/>
                <a:ea typeface="Meiryo UI" pitchFamily="50" charset="-128"/>
                <a:cs typeface="Meiryo UI" pitchFamily="50" charset="-128"/>
              </a:rPr>
              <a:t> </a:t>
            </a:r>
          </a:p>
        </p:txBody>
      </p:sp>
      <p:sp>
        <p:nvSpPr>
          <p:cNvPr id="9" name="Rectangle 3"/>
          <p:cNvSpPr>
            <a:spLocks noChangeArrowheads="1"/>
          </p:cNvSpPr>
          <p:nvPr/>
        </p:nvSpPr>
        <p:spPr bwMode="auto">
          <a:xfrm>
            <a:off x="155940" y="951009"/>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1"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8</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727561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39546" y="114447"/>
            <a:ext cx="781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defTabSz="1001713" eaLnBrk="1" hangingPunct="1"/>
            <a:r>
              <a:rPr lang="ja-JP" altLang="en-US" sz="3000" b="1" kern="0" dirty="0">
                <a:solidFill>
                  <a:schemeClr val="tx1"/>
                </a:solidFill>
                <a:latin typeface="BIZ UDPゴシック" panose="020B0400000000000000" pitchFamily="50" charset="-128"/>
                <a:ea typeface="BIZ UDPゴシック" panose="020B0400000000000000" pitchFamily="50" charset="-128"/>
                <a:cs typeface="Meiryo UI" pitchFamily="50" charset="-128"/>
              </a:rPr>
              <a:t>高齢者虐待の現状</a:t>
            </a:r>
          </a:p>
        </p:txBody>
      </p:sp>
      <p:sp>
        <p:nvSpPr>
          <p:cNvPr id="10" name="Text Box 53"/>
          <p:cNvSpPr txBox="1">
            <a:spLocks noChangeArrowheads="1"/>
          </p:cNvSpPr>
          <p:nvPr/>
        </p:nvSpPr>
        <p:spPr bwMode="auto">
          <a:xfrm>
            <a:off x="3285067" y="5931014"/>
            <a:ext cx="5705465" cy="45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6" tIns="41458" rIns="82916" bIns="4145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200" b="1" dirty="0">
                <a:latin typeface="BIZ UDPゴシック" panose="020B0400000000000000" pitchFamily="50" charset="-128"/>
                <a:ea typeface="BIZ UDPゴシック" panose="020B0400000000000000" pitchFamily="50" charset="-128"/>
                <a:cs typeface="Meiryo UI" pitchFamily="50" charset="-128"/>
              </a:rPr>
              <a:t>厚生労働省：「平成</a:t>
            </a:r>
            <a:r>
              <a:rPr lang="en-US" altLang="ja-JP" sz="1200" b="1" dirty="0">
                <a:latin typeface="BIZ UDPゴシック" panose="020B0400000000000000" pitchFamily="50" charset="-128"/>
                <a:ea typeface="BIZ UDPゴシック" panose="020B0400000000000000" pitchFamily="50" charset="-128"/>
                <a:cs typeface="Meiryo UI" pitchFamily="50" charset="-128"/>
              </a:rPr>
              <a:t>30</a:t>
            </a:r>
            <a:r>
              <a:rPr lang="ja-JP" altLang="en-US" sz="1200" b="1" dirty="0">
                <a:latin typeface="BIZ UDPゴシック" panose="020B0400000000000000" pitchFamily="50" charset="-128"/>
                <a:ea typeface="BIZ UDPゴシック" panose="020B0400000000000000" pitchFamily="50" charset="-128"/>
                <a:cs typeface="Meiryo UI" pitchFamily="50" charset="-128"/>
              </a:rPr>
              <a:t>年度　高齢者虐待の防止、高齢者の養護者に対する支援等</a:t>
            </a:r>
            <a:endParaRPr lang="en-US" altLang="ja-JP" sz="1200" b="1" dirty="0">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200" b="1" dirty="0">
                <a:latin typeface="BIZ UDPゴシック" panose="020B0400000000000000" pitchFamily="50" charset="-128"/>
                <a:ea typeface="BIZ UDPゴシック" panose="020B0400000000000000" pitchFamily="50" charset="-128"/>
                <a:cs typeface="Meiryo UI" pitchFamily="50" charset="-128"/>
              </a:rPr>
              <a:t>                  に関する法律に基づく対応状況等に関する調査結果」より</a:t>
            </a:r>
          </a:p>
        </p:txBody>
      </p:sp>
      <p:sp>
        <p:nvSpPr>
          <p:cNvPr id="7" name="Rectangle 3"/>
          <p:cNvSpPr txBox="1">
            <a:spLocks noChangeArrowheads="1"/>
          </p:cNvSpPr>
          <p:nvPr/>
        </p:nvSpPr>
        <p:spPr bwMode="auto">
          <a:xfrm>
            <a:off x="639546" y="1343888"/>
            <a:ext cx="8233556" cy="419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spcBef>
                <a:spcPts val="0"/>
              </a:spcBef>
              <a:buSzPct val="110000"/>
              <a:buFont typeface="Wingdings" pitchFamily="2" charset="2"/>
              <a:buNone/>
            </a:pPr>
            <a:r>
              <a:rPr lang="en-US" altLang="ja-JP" sz="24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被虐待高齢者のうち、要介護認定を受けている者が</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67.7%</a:t>
            </a: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であり、さらにそのうち、</a:t>
            </a:r>
            <a:r>
              <a:rPr lang="ja-JP" altLang="en-US"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認知症の日常生活自立度が</a:t>
            </a:r>
            <a:r>
              <a:rPr lang="en-US" altLang="ja-JP"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Ⅱ</a:t>
            </a:r>
            <a:r>
              <a:rPr lang="ja-JP" altLang="en-US"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以上</a:t>
            </a:r>
            <a:endParaRPr lang="en-US" altLang="ja-JP"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    （見守りや援助が必要）の人が</a:t>
            </a:r>
            <a:r>
              <a:rPr lang="en-US" altLang="ja-JP" sz="22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71.7%</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であった。</a:t>
            </a:r>
          </a:p>
          <a:p>
            <a:pPr eaLnBrk="1" hangingPunct="1">
              <a:spcBef>
                <a:spcPts val="1200"/>
              </a:spcBef>
              <a:buSzPct val="110000"/>
              <a:buFont typeface="Wingdings" pitchFamily="2" charset="2"/>
              <a:buNone/>
            </a:pPr>
            <a:r>
              <a:rPr lang="en-US" altLang="ja-JP" sz="24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虐待の種別・類型（複数回答）では、身体的虐待 </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67.8</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が</a:t>
            </a:r>
            <a:endParaRPr lang="en-US" altLang="ja-JP" sz="22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最も多く、以下 心理的虐待 </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39.5</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％、介護等の放棄</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19.9</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a:t>
            </a:r>
            <a:endParaRPr lang="en-US" altLang="ja-JP" sz="22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経済的虐待 </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17.6</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の順に多い。</a:t>
            </a:r>
          </a:p>
          <a:p>
            <a:pPr eaLnBrk="1" hangingPunct="1">
              <a:spcBef>
                <a:spcPts val="1200"/>
              </a:spcBef>
              <a:buSzPct val="110000"/>
              <a:buFont typeface="Wingdings" pitchFamily="2" charset="2"/>
              <a:buNone/>
            </a:pPr>
            <a:r>
              <a:rPr lang="en-US" altLang="ja-JP" sz="2400" b="1" kern="0" dirty="0">
                <a:solidFill>
                  <a:srgbClr val="B95957"/>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kern="0"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市町村の対応窓口の住民への周知が約</a:t>
            </a:r>
            <a:r>
              <a:rPr lang="en-US" altLang="ja-JP" sz="2200" b="1" kern="0" dirty="0">
                <a:latin typeface="BIZ UDPゴシック" panose="020B0400000000000000" pitchFamily="50" charset="-128"/>
                <a:ea typeface="BIZ UDPゴシック" panose="020B0400000000000000" pitchFamily="50" charset="-128"/>
                <a:cs typeface="Meiryo UI" pitchFamily="50" charset="-128"/>
              </a:rPr>
              <a:t>85</a:t>
            </a:r>
            <a:r>
              <a:rPr lang="ja-JP" altLang="en-US" sz="2200" b="1" kern="0" dirty="0">
                <a:latin typeface="BIZ UDPゴシック" panose="020B0400000000000000" pitchFamily="50" charset="-128"/>
                <a:ea typeface="BIZ UDPゴシック" panose="020B0400000000000000" pitchFamily="50" charset="-128"/>
                <a:cs typeface="Meiryo UI" pitchFamily="50" charset="-128"/>
              </a:rPr>
              <a:t>％で実施されて</a:t>
            </a:r>
            <a:endParaRPr lang="en-US" altLang="ja-JP" sz="22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いる一方で、虐待防止ネットワークの構築の取組については、</a:t>
            </a:r>
            <a:endParaRPr lang="en-US" altLang="ja-JP" sz="22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保健医療福祉サービス介入支援ネットワーク、関係専門機関</a:t>
            </a:r>
            <a:endParaRPr lang="en-US" altLang="ja-JP" sz="2200" b="1" kern="0"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buSzPct val="110000"/>
              <a:buFont typeface="Wingdings" pitchFamily="2" charset="2"/>
              <a:buNone/>
            </a:pPr>
            <a:r>
              <a:rPr lang="ja-JP" altLang="en-US" sz="2200" b="1" kern="0" dirty="0">
                <a:latin typeface="BIZ UDPゴシック" panose="020B0400000000000000" pitchFamily="50" charset="-128"/>
                <a:ea typeface="BIZ UDPゴシック" panose="020B0400000000000000" pitchFamily="50" charset="-128"/>
                <a:cs typeface="Meiryo UI" pitchFamily="50" charset="-128"/>
              </a:rPr>
              <a:t>    介入ネットワークとも、約半数にとどまっていた。</a:t>
            </a:r>
          </a:p>
        </p:txBody>
      </p:sp>
      <p:sp>
        <p:nvSpPr>
          <p:cNvPr id="12"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32</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3"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76080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7"/>
          <p:cNvSpPr txBox="1">
            <a:spLocks noChangeAspect="1" noChangeArrowheads="1"/>
          </p:cNvSpPr>
          <p:nvPr/>
        </p:nvSpPr>
        <p:spPr bwMode="auto">
          <a:xfrm>
            <a:off x="496886" y="174291"/>
            <a:ext cx="8150225" cy="54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000" b="1" dirty="0">
                <a:latin typeface="BIZ UDPゴシック" panose="020B0400000000000000" pitchFamily="50" charset="-128"/>
                <a:ea typeface="BIZ UDPゴシック" panose="020B0400000000000000" pitchFamily="50" charset="-128"/>
                <a:cs typeface="Meiryo UI" pitchFamily="50" charset="-128"/>
              </a:rPr>
              <a:t>認知症サポーター</a:t>
            </a:r>
          </a:p>
        </p:txBody>
      </p:sp>
      <p:sp>
        <p:nvSpPr>
          <p:cNvPr id="183299" name="Rectangle 8"/>
          <p:cNvSpPr>
            <a:spLocks noChangeArrowheads="1"/>
          </p:cNvSpPr>
          <p:nvPr/>
        </p:nvSpPr>
        <p:spPr bwMode="auto">
          <a:xfrm>
            <a:off x="649884" y="1118294"/>
            <a:ext cx="7844226"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lnSpc>
                <a:spcPct val="110000"/>
              </a:lnSpc>
            </a:pPr>
            <a:r>
              <a:rPr lang="ja-JP" altLang="en-US" sz="1800" b="1" dirty="0">
                <a:latin typeface="BIZ UDPゴシック" panose="020B0400000000000000" pitchFamily="50" charset="-128"/>
                <a:ea typeface="BIZ UDPゴシック" panose="020B0400000000000000" pitchFamily="50" charset="-128"/>
                <a:cs typeface="Meiryo UI" pitchFamily="50" charset="-128"/>
              </a:rPr>
              <a:t>　</a:t>
            </a:r>
            <a:r>
              <a:rPr lang="en-US" altLang="ja-JP" sz="1800" b="1" dirty="0">
                <a:latin typeface="BIZ UDPゴシック" panose="020B0400000000000000" pitchFamily="50" charset="-128"/>
                <a:ea typeface="BIZ UDPゴシック" panose="020B0400000000000000" pitchFamily="50" charset="-128"/>
                <a:cs typeface="Meiryo UI" pitchFamily="50" charset="-128"/>
              </a:rPr>
              <a:t>[</a:t>
            </a:r>
            <a:r>
              <a:rPr lang="ja-JP" altLang="en-US" sz="1800" b="1" dirty="0">
                <a:latin typeface="BIZ UDPゴシック" panose="020B0400000000000000" pitchFamily="50" charset="-128"/>
                <a:ea typeface="BIZ UDPゴシック" panose="020B0400000000000000" pitchFamily="50" charset="-128"/>
                <a:cs typeface="Meiryo UI" pitchFamily="50" charset="-128"/>
              </a:rPr>
              <a:t>定義</a:t>
            </a:r>
            <a:r>
              <a:rPr lang="en-US" altLang="ja-JP" sz="1800" b="1" dirty="0">
                <a:latin typeface="BIZ UDPゴシック" panose="020B0400000000000000" pitchFamily="50" charset="-128"/>
                <a:ea typeface="BIZ UDPゴシック" panose="020B0400000000000000" pitchFamily="50" charset="-128"/>
                <a:cs typeface="Meiryo UI" pitchFamily="50" charset="-128"/>
              </a:rPr>
              <a:t>]</a:t>
            </a:r>
          </a:p>
          <a:p>
            <a:pPr>
              <a:lnSpc>
                <a:spcPct val="110000"/>
              </a:lnSpc>
            </a:pPr>
            <a:r>
              <a:rPr lang="ja-JP" altLang="en-US" sz="1800" b="1" dirty="0">
                <a:latin typeface="BIZ UDPゴシック" panose="020B0400000000000000" pitchFamily="50" charset="-128"/>
                <a:ea typeface="BIZ UDPゴシック" panose="020B0400000000000000" pitchFamily="50" charset="-128"/>
                <a:cs typeface="Meiryo UI" pitchFamily="50" charset="-128"/>
              </a:rPr>
              <a:t>　　   認知症に関する正しい知識と理解を持ち、地域や職域で認知症の人や</a:t>
            </a:r>
            <a:endParaRPr lang="en-US" altLang="ja-JP" sz="1800" b="1" dirty="0">
              <a:latin typeface="BIZ UDPゴシック" panose="020B0400000000000000" pitchFamily="50" charset="-128"/>
              <a:ea typeface="BIZ UDPゴシック" panose="020B0400000000000000" pitchFamily="50" charset="-128"/>
              <a:cs typeface="Meiryo UI" pitchFamily="50" charset="-128"/>
            </a:endParaRPr>
          </a:p>
          <a:p>
            <a:pPr>
              <a:lnSpc>
                <a:spcPct val="110000"/>
              </a:lnSpc>
            </a:pPr>
            <a:r>
              <a:rPr lang="ja-JP" altLang="en-US" sz="1800" b="1" dirty="0">
                <a:latin typeface="BIZ UDPゴシック" panose="020B0400000000000000" pitchFamily="50" charset="-128"/>
                <a:ea typeface="BIZ UDPゴシック" panose="020B0400000000000000" pitchFamily="50" charset="-128"/>
                <a:cs typeface="Meiryo UI" pitchFamily="50" charset="-128"/>
              </a:rPr>
              <a:t>       家族に対してできる範囲での手助けをする人</a:t>
            </a:r>
          </a:p>
        </p:txBody>
      </p:sp>
      <p:pic>
        <p:nvPicPr>
          <p:cNvPr id="183310" name="Picture 3" descr="V4010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777" y="5357664"/>
            <a:ext cx="1750934" cy="137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2" name="角丸四角形 1"/>
          <p:cNvSpPr/>
          <p:nvPr/>
        </p:nvSpPr>
        <p:spPr bwMode="auto">
          <a:xfrm>
            <a:off x="153465" y="2289265"/>
            <a:ext cx="4795024" cy="3498221"/>
          </a:xfrm>
          <a:prstGeom prst="roundRect">
            <a:avLst>
              <a:gd name="adj" fmla="val 48736"/>
            </a:avLst>
          </a:prstGeom>
          <a:solidFill>
            <a:srgbClr val="D3DCB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1" name="角丸四角形 20"/>
          <p:cNvSpPr/>
          <p:nvPr/>
        </p:nvSpPr>
        <p:spPr bwMode="auto">
          <a:xfrm>
            <a:off x="4242382" y="2304705"/>
            <a:ext cx="4795024" cy="3498220"/>
          </a:xfrm>
          <a:prstGeom prst="roundRect">
            <a:avLst>
              <a:gd name="adj" fmla="val 48736"/>
            </a:avLst>
          </a:prstGeom>
          <a:solidFill>
            <a:srgbClr val="C7DDE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9" name="Rectangle 8"/>
          <p:cNvSpPr>
            <a:spLocks noChangeArrowheads="1"/>
          </p:cNvSpPr>
          <p:nvPr/>
        </p:nvSpPr>
        <p:spPr bwMode="auto">
          <a:xfrm>
            <a:off x="4784674" y="2491798"/>
            <a:ext cx="38989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認知症サポーター養成講座</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p>
          <a:p>
            <a:pPr eaLnBrk="1" hangingPunct="1">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実施主体</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 都道府県、市町村、職域団体等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対象者</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623888" indent="-623888"/>
            <a:r>
              <a:rPr lang="ja-JP" altLang="en-US" sz="1500" b="1" dirty="0">
                <a:latin typeface="BIZ UDPゴシック" panose="020B0400000000000000" pitchFamily="50" charset="-128"/>
                <a:ea typeface="BIZ UDPゴシック" panose="020B0400000000000000" pitchFamily="50" charset="-128"/>
                <a:cs typeface="Meiryo UI" pitchFamily="50" charset="-128"/>
              </a:rPr>
              <a:t>    ：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住民</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 自治会、老人クラブ、民生委員、家族会、防災・防犯組織等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6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職域</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 企業、銀行等金融機関、消防、警察、スーパーマーケット、コンビニエンスストア、宅配業、公共交通機関等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学校</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 小中高等学校、教職員、</a:t>
            </a:r>
            <a:r>
              <a:rPr lang="en-US" altLang="ja-JP" sz="1500" b="1" dirty="0">
                <a:latin typeface="BIZ UDPゴシック" panose="020B0400000000000000" pitchFamily="50" charset="-128"/>
                <a:ea typeface="BIZ UDPゴシック" panose="020B0400000000000000" pitchFamily="50" charset="-128"/>
                <a:cs typeface="Meiryo UI" pitchFamily="50" charset="-128"/>
              </a:rPr>
              <a:t>PTA</a:t>
            </a:r>
            <a:r>
              <a:rPr lang="ja-JP" altLang="en-US" sz="1500" b="1" dirty="0">
                <a:latin typeface="BIZ UDPゴシック" panose="020B0400000000000000" pitchFamily="50" charset="-128"/>
                <a:ea typeface="BIZ UDPゴシック" panose="020B0400000000000000" pitchFamily="50" charset="-128"/>
                <a:cs typeface="Meiryo UI" pitchFamily="50" charset="-128"/>
              </a:rPr>
              <a:t>等</a:t>
            </a:r>
          </a:p>
        </p:txBody>
      </p:sp>
      <p:sp>
        <p:nvSpPr>
          <p:cNvPr id="18" name="Rectangle 8"/>
          <p:cNvSpPr>
            <a:spLocks noChangeArrowheads="1"/>
          </p:cNvSpPr>
          <p:nvPr/>
        </p:nvSpPr>
        <p:spPr bwMode="auto">
          <a:xfrm>
            <a:off x="496886" y="2491798"/>
            <a:ext cx="4120025"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r>
              <a:rPr lang="ja-JP" altLang="en-US" sz="1500" b="1" dirty="0">
                <a:latin typeface="BIZ UDPゴシック" panose="020B0400000000000000" pitchFamily="50" charset="-128"/>
                <a:ea typeface="BIZ UDPゴシック" panose="020B0400000000000000" pitchFamily="50" charset="-128"/>
                <a:cs typeface="Meiryo UI" pitchFamily="50" charset="-128"/>
              </a:rPr>
              <a:t>キャラバンメイト養成研修</a:t>
            </a:r>
            <a:r>
              <a:rPr lang="en-US" altLang="ja-JP" sz="1500" b="1" dirty="0">
                <a:latin typeface="BIZ UDPゴシック" panose="020B0400000000000000" pitchFamily="50" charset="-128"/>
                <a:ea typeface="BIZ UDPゴシック" panose="020B0400000000000000" pitchFamily="50" charset="-128"/>
                <a:cs typeface="Meiryo UI" pitchFamily="50" charset="-128"/>
              </a:rPr>
              <a:t>]</a:t>
            </a:r>
          </a:p>
          <a:p>
            <a:pPr eaLnBrk="1" hangingPunct="1">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実施主体</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500" b="1" dirty="0">
                <a:latin typeface="BIZ UDPゴシック" panose="020B0400000000000000" pitchFamily="50" charset="-128"/>
                <a:ea typeface="BIZ UDPゴシック" panose="020B0400000000000000" pitchFamily="50" charset="-128"/>
                <a:cs typeface="Meiryo UI" pitchFamily="50" charset="-128"/>
              </a:rPr>
              <a:t>    ： 都道府県、市町村、全国的な職域団体等</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目的</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 地域、職域における「認知症サポーター</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養成講座」の講師役である「キャラバン</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メイト」を養成</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a:spcBef>
                <a:spcPts val="1200"/>
              </a:spcBef>
            </a:pPr>
            <a:r>
              <a:rPr lang="ja-JP" altLang="en-US" sz="1500" b="1" dirty="0">
                <a:latin typeface="BIZ UDPゴシック" panose="020B0400000000000000" pitchFamily="50" charset="-128"/>
                <a:ea typeface="BIZ UDPゴシック" panose="020B0400000000000000" pitchFamily="50" charset="-128"/>
                <a:cs typeface="Meiryo UI" pitchFamily="50" charset="-128"/>
              </a:rPr>
              <a:t> 内容</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 認知症の基礎知識等のほか、サポーター</a:t>
            </a:r>
            <a:endParaRPr lang="en-US" altLang="ja-JP" sz="1500" b="1" dirty="0">
              <a:latin typeface="BIZ UDPゴシック" panose="020B0400000000000000" pitchFamily="50" charset="-128"/>
              <a:ea typeface="BIZ UDPゴシック" panose="020B0400000000000000" pitchFamily="50" charset="-128"/>
              <a:cs typeface="Meiryo UI" pitchFamily="50" charset="-128"/>
            </a:endParaRPr>
          </a:p>
          <a:p>
            <a:pPr marL="357188" indent="-357188"/>
            <a:r>
              <a:rPr lang="ja-JP" altLang="en-US" sz="1500" b="1" dirty="0">
                <a:latin typeface="BIZ UDPゴシック" panose="020B0400000000000000" pitchFamily="50" charset="-128"/>
                <a:ea typeface="BIZ UDPゴシック" panose="020B0400000000000000" pitchFamily="50" charset="-128"/>
                <a:cs typeface="Meiryo UI" pitchFamily="50" charset="-128"/>
              </a:rPr>
              <a:t>      養成講座の展開方法、対象別の企画手法、カリキュラム等をグループワークで学ぶ。</a:t>
            </a:r>
          </a:p>
        </p:txBody>
      </p:sp>
      <p:sp>
        <p:nvSpPr>
          <p:cNvPr id="12"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33</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3"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4163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1126514" y="338010"/>
            <a:ext cx="6923212" cy="546100"/>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認知症支援を通じた地域作りに向けて</a:t>
            </a:r>
          </a:p>
        </p:txBody>
      </p:sp>
      <p:sp>
        <p:nvSpPr>
          <p:cNvPr id="185347" name="Rectangle 3"/>
          <p:cNvSpPr txBox="1">
            <a:spLocks noChangeArrowheads="1"/>
          </p:cNvSpPr>
          <p:nvPr/>
        </p:nvSpPr>
        <p:spPr bwMode="auto">
          <a:xfrm>
            <a:off x="639546" y="1657350"/>
            <a:ext cx="7991475"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342900" indent="-342900" eaLnBrk="1" hangingPunct="1">
              <a:lnSpc>
                <a:spcPct val="140000"/>
              </a:lnSpc>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認知症は</a:t>
            </a:r>
            <a:r>
              <a:rPr lang="ja-JP" altLang="en-US" sz="2400" b="1" dirty="0">
                <a:solidFill>
                  <a:schemeClr val="accent1">
                    <a:lumMod val="50000"/>
                  </a:schemeClr>
                </a:solidFill>
                <a:latin typeface="Meiryo UI" pitchFamily="50" charset="-128"/>
                <a:ea typeface="Meiryo UI" pitchFamily="50" charset="-128"/>
                <a:cs typeface="Meiryo UI" pitchFamily="50" charset="-128"/>
              </a:rPr>
              <a:t>脳の疾患</a:t>
            </a:r>
            <a:r>
              <a:rPr lang="ja-JP" altLang="en-US" sz="2400" b="1" dirty="0">
                <a:latin typeface="Meiryo UI" pitchFamily="50" charset="-128"/>
                <a:ea typeface="Meiryo UI" pitchFamily="50" charset="-128"/>
                <a:cs typeface="Meiryo UI" pitchFamily="50" charset="-128"/>
              </a:rPr>
              <a:t>によって起こる（誤解の払拭）</a:t>
            </a:r>
          </a:p>
          <a:p>
            <a:pPr marL="342900" indent="-342900" eaLnBrk="1" hangingPunct="1">
              <a:lnSpc>
                <a:spcPts val="3100"/>
              </a:lnSpc>
              <a:spcBef>
                <a:spcPts val="1200"/>
              </a:spcBef>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solidFill>
                  <a:schemeClr val="accent1">
                    <a:lumMod val="50000"/>
                  </a:schemeClr>
                </a:solidFill>
                <a:latin typeface="Meiryo UI" pitchFamily="50" charset="-128"/>
                <a:ea typeface="Meiryo UI" pitchFamily="50" charset="-128"/>
                <a:cs typeface="Meiryo UI" pitchFamily="50" charset="-128"/>
              </a:rPr>
              <a:t>早期発見・早期対応</a:t>
            </a:r>
            <a:r>
              <a:rPr lang="ja-JP" altLang="en-US" sz="2400" b="1" dirty="0">
                <a:latin typeface="Meiryo UI" pitchFamily="50" charset="-128"/>
                <a:ea typeface="Meiryo UI" pitchFamily="50" charset="-128"/>
                <a:cs typeface="Meiryo UI" pitchFamily="50" charset="-128"/>
              </a:rPr>
              <a:t>によって、可逆性の疾患の治療が</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ts val="3100"/>
              </a:lnSpc>
            </a:pPr>
            <a:r>
              <a:rPr lang="ja-JP" altLang="en-US" sz="2400" b="1" dirty="0">
                <a:latin typeface="Meiryo UI" pitchFamily="50" charset="-128"/>
                <a:ea typeface="Meiryo UI" pitchFamily="50" charset="-128"/>
                <a:cs typeface="Meiryo UI" pitchFamily="50" charset="-128"/>
              </a:rPr>
              <a:t>    できたり、またアルツハイマー型認知症等の治癒が望め</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ts val="3100"/>
              </a:lnSpc>
            </a:pPr>
            <a:r>
              <a:rPr lang="ja-JP" altLang="en-US" sz="2400" b="1" dirty="0">
                <a:latin typeface="Meiryo UI" pitchFamily="50" charset="-128"/>
                <a:ea typeface="Meiryo UI" pitchFamily="50" charset="-128"/>
                <a:cs typeface="Meiryo UI" pitchFamily="50" charset="-128"/>
              </a:rPr>
              <a:t>    ない疾患であっても、本人の症状（特に行動</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心理症状</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ts val="3100"/>
              </a:lnSpc>
            </a:pPr>
            <a:r>
              <a:rPr lang="ja-JP" altLang="en-US" sz="2400" b="1" dirty="0">
                <a:latin typeface="Meiryo UI" pitchFamily="50" charset="-128"/>
                <a:ea typeface="Meiryo UI" pitchFamily="50" charset="-128"/>
                <a:cs typeface="Meiryo UI" pitchFamily="50" charset="-128"/>
              </a:rPr>
              <a:t>   ：</a:t>
            </a:r>
            <a:r>
              <a:rPr lang="en-US" altLang="ja-JP" sz="2400" b="1" dirty="0">
                <a:latin typeface="Trebuchet MS" panose="020B0603020202020204" pitchFamily="34" charset="0"/>
                <a:ea typeface="Meiryo UI" pitchFamily="50" charset="-128"/>
                <a:cs typeface="Meiryo UI" pitchFamily="50" charset="-128"/>
              </a:rPr>
              <a:t>BPSD</a:t>
            </a:r>
            <a:r>
              <a:rPr lang="ja-JP" altLang="en-US" sz="2400" b="1" dirty="0">
                <a:latin typeface="Meiryo UI" pitchFamily="50" charset="-128"/>
                <a:ea typeface="Meiryo UI" pitchFamily="50" charset="-128"/>
                <a:cs typeface="Meiryo UI" pitchFamily="50" charset="-128"/>
              </a:rPr>
              <a:t>）を緩和し、本人の苦痛や家族の介護負担を</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ts val="3100"/>
              </a:lnSpc>
            </a:pPr>
            <a:r>
              <a:rPr lang="ja-JP" altLang="en-US" sz="2400" b="1" dirty="0">
                <a:latin typeface="Meiryo UI" pitchFamily="50" charset="-128"/>
                <a:ea typeface="Meiryo UI" pitchFamily="50" charset="-128"/>
                <a:cs typeface="Meiryo UI" pitchFamily="50" charset="-128"/>
              </a:rPr>
              <a:t>    軽減することが期待できる</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ts val="3100"/>
              </a:lnSpc>
              <a:spcBef>
                <a:spcPts val="1200"/>
              </a:spcBef>
              <a:buFont typeface="Wingdings" pitchFamily="2" charset="2"/>
              <a:buNone/>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認知症の人が住み慣れた地域で安心して暮らすためには、</a:t>
            </a:r>
            <a:endParaRPr lang="en-US" altLang="ja-JP" sz="2400" b="1" dirty="0">
              <a:latin typeface="Meiryo UI" pitchFamily="50" charset="-128"/>
              <a:ea typeface="Meiryo UI" pitchFamily="50" charset="-128"/>
              <a:cs typeface="Meiryo UI" pitchFamily="50" charset="-128"/>
            </a:endParaRPr>
          </a:p>
          <a:p>
            <a:pPr marL="342900" indent="-342900" eaLnBrk="1" hangingPunct="1">
              <a:lnSpc>
                <a:spcPts val="3100"/>
              </a:lnSpc>
              <a:buFont typeface="Wingdings" pitchFamily="2" charset="2"/>
              <a:buNone/>
            </a:pPr>
            <a:r>
              <a:rPr lang="ja-JP" altLang="en-US" sz="2400" b="1" dirty="0">
                <a:latin typeface="Meiryo UI" pitchFamily="50" charset="-128"/>
                <a:ea typeface="Meiryo UI" pitchFamily="50" charset="-128"/>
                <a:cs typeface="Meiryo UI" pitchFamily="50" charset="-128"/>
              </a:rPr>
              <a:t>    本人と介護者を</a:t>
            </a:r>
            <a:r>
              <a:rPr lang="ja-JP" altLang="en-US" sz="2400" b="1" dirty="0">
                <a:solidFill>
                  <a:schemeClr val="accent1">
                    <a:lumMod val="50000"/>
                  </a:schemeClr>
                </a:solidFill>
                <a:latin typeface="Meiryo UI" pitchFamily="50" charset="-128"/>
                <a:ea typeface="Meiryo UI" pitchFamily="50" charset="-128"/>
                <a:cs typeface="Meiryo UI" pitchFamily="50" charset="-128"/>
              </a:rPr>
              <a:t>地域全体で支えていく</a:t>
            </a:r>
            <a:r>
              <a:rPr lang="ja-JP" altLang="en-US" sz="2400" b="1" dirty="0">
                <a:latin typeface="Meiryo UI" pitchFamily="50" charset="-128"/>
                <a:ea typeface="Meiryo UI" pitchFamily="50" charset="-128"/>
                <a:cs typeface="Meiryo UI" pitchFamily="50" charset="-128"/>
              </a:rPr>
              <a:t>必要がある</a:t>
            </a:r>
            <a:endParaRPr lang="en-US" altLang="ja-JP" sz="2400" b="1" dirty="0">
              <a:latin typeface="Meiryo UI" pitchFamily="50" charset="-128"/>
              <a:ea typeface="Meiryo UI" pitchFamily="50" charset="-128"/>
              <a:cs typeface="Meiryo UI" pitchFamily="50" charset="-128"/>
            </a:endParaRPr>
          </a:p>
        </p:txBody>
      </p:sp>
      <p:sp>
        <p:nvSpPr>
          <p:cNvPr id="8" name="Rectangle 3"/>
          <p:cNvSpPr>
            <a:spLocks noChangeArrowheads="1"/>
          </p:cNvSpPr>
          <p:nvPr/>
        </p:nvSpPr>
        <p:spPr bwMode="auto">
          <a:xfrm>
            <a:off x="155940" y="97035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34</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28600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ChangeArrowheads="1"/>
          </p:cNvSpPr>
          <p:nvPr/>
        </p:nvSpPr>
        <p:spPr bwMode="auto">
          <a:xfrm>
            <a:off x="334962" y="288875"/>
            <a:ext cx="8359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加齢に伴うもの忘れと認知症のもの忘れ</a:t>
            </a:r>
          </a:p>
        </p:txBody>
      </p:sp>
      <p:sp>
        <p:nvSpPr>
          <p:cNvPr id="43011" name="Text Box 33"/>
          <p:cNvSpPr txBox="1">
            <a:spLocks noChangeArrowheads="1"/>
          </p:cNvSpPr>
          <p:nvPr/>
        </p:nvSpPr>
        <p:spPr bwMode="auto">
          <a:xfrm>
            <a:off x="509588" y="6332468"/>
            <a:ext cx="8040646" cy="26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r" eaLnBrk="1" hangingPunct="1">
              <a:spcBef>
                <a:spcPct val="50000"/>
              </a:spcBef>
            </a:pPr>
            <a:r>
              <a:rPr lang="ja-JP" altLang="en-US" sz="1200" b="1" dirty="0">
                <a:latin typeface="Meiryo UI" pitchFamily="50" charset="-128"/>
                <a:ea typeface="Meiryo UI" pitchFamily="50" charset="-128"/>
                <a:cs typeface="Meiryo UI" pitchFamily="50" charset="-128"/>
              </a:rPr>
              <a:t>東京都高齢者施策推進室「痴呆が疑われたときにーかかりつけ医のための痴呆の手引き」</a:t>
            </a:r>
            <a:r>
              <a:rPr lang="en-US" altLang="ja-JP" sz="1200" b="1" dirty="0">
                <a:latin typeface="Trebuchet MS" panose="020B0603020202020204" pitchFamily="34" charset="0"/>
                <a:ea typeface="Meiryo UI" pitchFamily="50" charset="-128"/>
                <a:cs typeface="Meiryo UI" pitchFamily="50" charset="-128"/>
              </a:rPr>
              <a:t>1999</a:t>
            </a:r>
            <a:r>
              <a:rPr lang="ja-JP" altLang="en-US" sz="1200" b="1" dirty="0">
                <a:latin typeface="Meiryo UI" pitchFamily="50" charset="-128"/>
                <a:ea typeface="Meiryo UI" pitchFamily="50" charset="-128"/>
                <a:cs typeface="Meiryo UI" pitchFamily="50" charset="-128"/>
              </a:rPr>
              <a:t>より引用・改変</a:t>
            </a:r>
          </a:p>
        </p:txBody>
      </p:sp>
      <p:graphicFrame>
        <p:nvGraphicFramePr>
          <p:cNvPr id="60504" name="Group 88"/>
          <p:cNvGraphicFramePr>
            <a:graphicFrameLocks noGrp="1"/>
          </p:cNvGraphicFramePr>
          <p:nvPr>
            <p:extLst>
              <p:ext uri="{D42A27DB-BD31-4B8C-83A1-F6EECF244321}">
                <p14:modId xmlns:p14="http://schemas.microsoft.com/office/powerpoint/2010/main" val="701975328"/>
              </p:ext>
            </p:extLst>
          </p:nvPr>
        </p:nvGraphicFramePr>
        <p:xfrm>
          <a:off x="660987" y="1441795"/>
          <a:ext cx="7866476" cy="4675189"/>
        </p:xfrm>
        <a:graphic>
          <a:graphicData uri="http://schemas.openxmlformats.org/drawingml/2006/table">
            <a:tbl>
              <a:tblPr/>
              <a:tblGrid>
                <a:gridCol w="3614130">
                  <a:extLst>
                    <a:ext uri="{9D8B030D-6E8A-4147-A177-3AD203B41FA5}">
                      <a16:colId xmlns:a16="http://schemas.microsoft.com/office/drawing/2014/main" xmlns="" val="20000"/>
                    </a:ext>
                  </a:extLst>
                </a:gridCol>
                <a:gridCol w="4252346">
                  <a:extLst>
                    <a:ext uri="{9D8B030D-6E8A-4147-A177-3AD203B41FA5}">
                      <a16:colId xmlns:a16="http://schemas.microsoft.com/office/drawing/2014/main" xmlns="" val="20001"/>
                    </a:ext>
                  </a:extLst>
                </a:gridCol>
              </a:tblGrid>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加齢に伴うもの忘れ</a:t>
                      </a:r>
                    </a:p>
                  </a:txBody>
                  <a:tcPr marL="0" marR="0" marT="0" marB="0"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ts val="0"/>
                        </a:spcBef>
                        <a:spcAft>
                          <a:spcPct val="0"/>
                        </a:spcAft>
                        <a:buClrTx/>
                        <a:buSzTx/>
                        <a:buFontTx/>
                        <a:buNone/>
                        <a:tabLst/>
                      </a:pPr>
                      <a:r>
                        <a:rPr kumimoji="1" lang="ja-JP" altLang="en-US" sz="21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アルツハイマー型認知症のもの忘れ</a:t>
                      </a:r>
                    </a:p>
                  </a:txBody>
                  <a:tcPr marL="0" marR="0" marT="0" marB="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extLst>
                  <a:ext uri="{0D108BD9-81ED-4DB2-BD59-A6C34878D82A}">
                    <a16:rowId xmlns:a16="http://schemas.microsoft.com/office/drawing/2014/main" xmlns="" val="10000"/>
                  </a:ext>
                </a:extLst>
              </a:tr>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体験の一部分を忘れる</a:t>
                      </a:r>
                    </a:p>
                  </a:txBody>
                  <a:tcPr marL="180000" marR="0" marT="0" marB="0" anchor="ct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全体を忘れる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831849">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記憶障害のみがみられる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記憶障害に加えて</a:t>
                      </a:r>
                    </a:p>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判断の障害や実行機能障害がある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r h="476250">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もの忘れを自覚している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もの忘れの自覚に乏しい</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3"/>
                  </a:ext>
                </a:extLst>
              </a:tr>
              <a:tr h="484188">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探し物も努力して見つけようとする</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探し物も誰かが盗ったということがある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4"/>
                  </a:ext>
                </a:extLst>
              </a:tr>
              <a:tr h="476250">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見当識障害はみられない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見当識障害がみられる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5"/>
                  </a:ext>
                </a:extLst>
              </a:tr>
              <a:tr h="484188">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取り繕いはみられない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しばしば取り繕いがみられる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6"/>
                  </a:ext>
                </a:extLst>
              </a:tr>
              <a:tr h="481013">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日常生活に支障はない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日常生活に支障をきたす</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7"/>
                  </a:ext>
                </a:extLst>
              </a:tr>
              <a:tr h="479425">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a:ln>
                            <a:noFill/>
                          </a:ln>
                          <a:solidFill>
                            <a:schemeClr val="tx1"/>
                          </a:solidFill>
                          <a:effectLst/>
                          <a:latin typeface="Meiryo UI" pitchFamily="50" charset="-128"/>
                          <a:ea typeface="Meiryo UI" pitchFamily="50" charset="-128"/>
                          <a:cs typeface="Meiryo UI" pitchFamily="50" charset="-128"/>
                        </a:rPr>
                        <a:t>きわめて徐々にしか進行しない</a:t>
                      </a:r>
                    </a:p>
                  </a:txBody>
                  <a:tcPr marL="18000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itchFamily="34" charset="0"/>
                          <a:ea typeface="ＭＳ Ｐゴシック" pitchFamily="50" charset="-128"/>
                        </a:defRPr>
                      </a:lvl1pPr>
                      <a:lvl2pPr marL="742950" indent="-285750">
                        <a:spcBef>
                          <a:spcPct val="20000"/>
                        </a:spcBef>
                        <a:defRPr kumimoji="1" sz="2400">
                          <a:solidFill>
                            <a:schemeClr val="tx1"/>
                          </a:solidFill>
                          <a:latin typeface="Arial" pitchFamily="34" charset="0"/>
                          <a:ea typeface="ＭＳ Ｐゴシック" pitchFamily="50" charset="-128"/>
                        </a:defRPr>
                      </a:lvl2pPr>
                      <a:lvl3pPr marL="1143000" indent="-228600">
                        <a:spcBef>
                          <a:spcPct val="20000"/>
                        </a:spcBef>
                        <a:defRPr kumimoji="1" sz="2000">
                          <a:solidFill>
                            <a:schemeClr val="tx1"/>
                          </a:solidFill>
                          <a:latin typeface="Arial" pitchFamily="34" charset="0"/>
                          <a:ea typeface="ＭＳ Ｐゴシック" pitchFamily="50" charset="-128"/>
                        </a:defRPr>
                      </a:lvl3pPr>
                      <a:lvl4pPr marL="1600200" indent="-228600">
                        <a:spcBef>
                          <a:spcPct val="20000"/>
                        </a:spcBef>
                        <a:defRPr kumimoji="1">
                          <a:solidFill>
                            <a:schemeClr val="tx1"/>
                          </a:solidFill>
                          <a:latin typeface="Arial" pitchFamily="34" charset="0"/>
                          <a:ea typeface="ＭＳ Ｐゴシック" pitchFamily="50" charset="-128"/>
                        </a:defRPr>
                      </a:lvl4pPr>
                      <a:lvl5pPr marL="2057400" indent="-228600">
                        <a:spcBef>
                          <a:spcPct val="20000"/>
                        </a:spcBef>
                        <a:defRPr kumimoji="1">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ts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進行性である</a:t>
                      </a:r>
                    </a:p>
                  </a:txBody>
                  <a:tcPr marL="18000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8"/>
                  </a:ext>
                </a:extLst>
              </a:tr>
            </a:tbl>
          </a:graphicData>
        </a:graphic>
      </p:graphicFrame>
      <p:sp>
        <p:nvSpPr>
          <p:cNvPr id="9" name="Rectangle 3"/>
          <p:cNvSpPr>
            <a:spLocks noChangeArrowheads="1"/>
          </p:cNvSpPr>
          <p:nvPr/>
        </p:nvSpPr>
        <p:spPr bwMode="auto">
          <a:xfrm>
            <a:off x="155940" y="916247"/>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0"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9</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7746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ChangeArrowheads="1"/>
          </p:cNvSpPr>
          <p:nvPr/>
        </p:nvSpPr>
        <p:spPr bwMode="auto">
          <a:xfrm>
            <a:off x="573088" y="291887"/>
            <a:ext cx="7851775" cy="63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r>
              <a:rPr lang="ja-JP" altLang="en-US" sz="3000" b="1" dirty="0">
                <a:latin typeface="Meiryo UI" pitchFamily="50" charset="-128"/>
                <a:ea typeface="Meiryo UI" pitchFamily="50" charset="-128"/>
                <a:cs typeface="Meiryo UI" pitchFamily="50" charset="-128"/>
              </a:rPr>
              <a:t>アルツハイマー型認知症とは</a:t>
            </a:r>
          </a:p>
        </p:txBody>
      </p:sp>
      <p:sp>
        <p:nvSpPr>
          <p:cNvPr id="6" name="Rectangle 3"/>
          <p:cNvSpPr>
            <a:spLocks noChangeArrowheads="1"/>
          </p:cNvSpPr>
          <p:nvPr/>
        </p:nvSpPr>
        <p:spPr bwMode="auto">
          <a:xfrm>
            <a:off x="137077" y="926767"/>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7"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10</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8" name="正方形/長方形 7"/>
          <p:cNvSpPr/>
          <p:nvPr/>
        </p:nvSpPr>
        <p:spPr>
          <a:xfrm>
            <a:off x="807522" y="1344847"/>
            <a:ext cx="7717014" cy="5047536"/>
          </a:xfrm>
          <a:prstGeom prst="rect">
            <a:avLst/>
          </a:prstGeom>
        </p:spPr>
        <p:txBody>
          <a:bodyPr wrap="square">
            <a:spAutoFit/>
          </a:bodyPr>
          <a:lstStyle/>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●最も多い病型で、全ての認知症の</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半分以上</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を占める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●病理学的には、アミロイドの蓄積  ⇒ 老人斑を形成</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 タウの細胞内への蓄積  ⇒ </a:t>
            </a:r>
            <a:r>
              <a:rPr lang="zh-TW" altLang="en-US" sz="2400" b="1" dirty="0">
                <a:latin typeface="Meiryo UI" panose="020B0604030504040204" pitchFamily="50" charset="-128"/>
                <a:ea typeface="Meiryo UI" panose="020B0604030504040204" pitchFamily="50" charset="-128"/>
                <a:cs typeface="Meiryo UI" panose="020B0604030504040204" pitchFamily="50" charset="-128"/>
              </a:rPr>
              <a:t>神経原線維変化</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●最初に起こる症状は </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記憶障害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具体的には、同じことを何度も聞く、置忘れやしまい忘れ</a:t>
            </a:r>
            <a:endPar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から始まる場合が多く、続いて、段取りが立てられない、</a:t>
            </a:r>
            <a:endPar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気候に合った服が選べない（遂行障害）、 時間や場所</a:t>
            </a:r>
            <a:endPar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の感覚があいまいになる（見当識障害）が加わる</a:t>
            </a:r>
            <a:endPar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●忘れていることを「取り繕い」をする。</a:t>
            </a:r>
          </a:p>
          <a:p>
            <a:pPr>
              <a:spcBef>
                <a:spcPts val="600"/>
              </a:spcBef>
            </a:pP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「誰かに盗まれた」と疑うこと</a:t>
            </a:r>
            <a:r>
              <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物盗られ妄想</a:t>
            </a:r>
            <a:r>
              <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が見られること</a:t>
            </a:r>
            <a:endParaRPr lang="en-US" altLang="ja-JP"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がある。</a:t>
            </a:r>
          </a:p>
        </p:txBody>
      </p:sp>
    </p:spTree>
    <p:extLst>
      <p:ext uri="{BB962C8B-B14F-4D97-AF65-F5344CB8AC3E}">
        <p14:creationId xmlns:p14="http://schemas.microsoft.com/office/powerpoint/2010/main" val="238087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945473" y="1652687"/>
            <a:ext cx="7329252" cy="407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ts val="2900"/>
              </a:lnSpc>
              <a:spcBef>
                <a:spcPts val="0"/>
              </a:spcBef>
            </a:pPr>
            <a:r>
              <a:rPr lang="en-US" altLang="ja-JP" sz="2200" b="1" dirty="0">
                <a:latin typeface="Meiryo UI" pitchFamily="50" charset="-128"/>
                <a:ea typeface="Meiryo UI" pitchFamily="50" charset="-128"/>
                <a:cs typeface="Meiryo UI" pitchFamily="50" charset="-128"/>
              </a:rPr>
              <a:t>1</a:t>
            </a:r>
            <a:r>
              <a:rPr lang="ja-JP" altLang="en-US" sz="2200" b="1" dirty="0">
                <a:latin typeface="Meiryo UI" pitchFamily="50" charset="-128"/>
                <a:ea typeface="Meiryo UI" pitchFamily="50" charset="-128"/>
                <a:cs typeface="Meiryo UI" pitchFamily="50" charset="-128"/>
              </a:rPr>
              <a:t>年ほど前から前日のことを忘れることが多くなった。</a:t>
            </a:r>
            <a:endParaRPr lang="en-US" altLang="ja-JP" sz="2200" b="1" dirty="0">
              <a:latin typeface="Meiryo UI" pitchFamily="50" charset="-128"/>
              <a:ea typeface="Meiryo UI" pitchFamily="50" charset="-128"/>
              <a:cs typeface="Meiryo UI" pitchFamily="50" charset="-128"/>
            </a:endParaRPr>
          </a:p>
          <a:p>
            <a:pPr eaLnBrk="1" hangingPunct="1">
              <a:lnSpc>
                <a:spcPts val="2900"/>
              </a:lnSpc>
              <a:spcBef>
                <a:spcPts val="0"/>
              </a:spcBef>
            </a:pPr>
            <a:r>
              <a:rPr lang="ja-JP" altLang="en-US" sz="2200" b="1" dirty="0">
                <a:latin typeface="Meiryo UI" pitchFamily="50" charset="-128"/>
                <a:ea typeface="Meiryo UI" pitchFamily="50" charset="-128"/>
                <a:cs typeface="Meiryo UI" pitchFamily="50" charset="-128"/>
              </a:rPr>
              <a:t>通帳や大切なもののしまい忘れが目立つようになり、物が見つからないときに夫のせいにする。 </a:t>
            </a:r>
            <a:endParaRPr lang="en-US" altLang="ja-JP" sz="2200" b="1" dirty="0">
              <a:latin typeface="Meiryo UI" pitchFamily="50" charset="-128"/>
              <a:ea typeface="Meiryo UI" pitchFamily="50" charset="-128"/>
              <a:cs typeface="Meiryo UI" pitchFamily="50" charset="-128"/>
            </a:endParaRPr>
          </a:p>
          <a:p>
            <a:pPr eaLnBrk="1" hangingPunct="1">
              <a:lnSpc>
                <a:spcPts val="2900"/>
              </a:lnSpc>
              <a:spcBef>
                <a:spcPts val="600"/>
              </a:spcBef>
            </a:pPr>
            <a:r>
              <a:rPr lang="ja-JP" altLang="en-US" sz="2200" b="1" dirty="0">
                <a:latin typeface="Meiryo UI" pitchFamily="50" charset="-128"/>
                <a:ea typeface="Meiryo UI" pitchFamily="50" charset="-128"/>
                <a:cs typeface="Meiryo UI" pitchFamily="50" charset="-128"/>
              </a:rPr>
              <a:t>結婚した娘のところに何度も電話してくるが、前にかけてきた内容を覚えていない。</a:t>
            </a:r>
          </a:p>
          <a:p>
            <a:pPr eaLnBrk="1" hangingPunct="1">
              <a:lnSpc>
                <a:spcPts val="2900"/>
              </a:lnSpc>
              <a:spcBef>
                <a:spcPts val="600"/>
              </a:spcBef>
            </a:pPr>
            <a:r>
              <a:rPr lang="ja-JP" altLang="en-US" sz="2200" b="1" dirty="0">
                <a:latin typeface="Meiryo UI" pitchFamily="50" charset="-128"/>
                <a:ea typeface="Meiryo UI" pitchFamily="50" charset="-128"/>
                <a:cs typeface="Meiryo UI" pitchFamily="50" charset="-128"/>
              </a:rPr>
              <a:t>買い物へはいくが、同じものを大量に買ってきてしまい 冷蔵庫内で腐らせてしまう。 </a:t>
            </a:r>
            <a:endParaRPr lang="en-US" altLang="ja-JP" sz="2200" b="1" dirty="0">
              <a:latin typeface="Meiryo UI" pitchFamily="50" charset="-128"/>
              <a:ea typeface="Meiryo UI" pitchFamily="50" charset="-128"/>
              <a:cs typeface="Meiryo UI" pitchFamily="50" charset="-128"/>
            </a:endParaRPr>
          </a:p>
          <a:p>
            <a:pPr eaLnBrk="1" hangingPunct="1">
              <a:lnSpc>
                <a:spcPts val="2900"/>
              </a:lnSpc>
              <a:spcBef>
                <a:spcPts val="600"/>
              </a:spcBef>
            </a:pPr>
            <a:r>
              <a:rPr lang="ja-JP" altLang="en-US" sz="2200" b="1" dirty="0">
                <a:latin typeface="Meiryo UI" pitchFamily="50" charset="-128"/>
                <a:ea typeface="Meiryo UI" pitchFamily="50" charset="-128"/>
                <a:cs typeface="Meiryo UI" pitchFamily="50" charset="-128"/>
              </a:rPr>
              <a:t>料理もレパートリーが減り </a:t>
            </a:r>
            <a:r>
              <a:rPr lang="en-US" altLang="ja-JP" sz="2200" b="1" dirty="0">
                <a:latin typeface="Meiryo UI" pitchFamily="50" charset="-128"/>
                <a:ea typeface="Meiryo UI" pitchFamily="50" charset="-128"/>
                <a:cs typeface="Meiryo UI" pitchFamily="50" charset="-128"/>
              </a:rPr>
              <a:t>3</a:t>
            </a:r>
            <a:r>
              <a:rPr lang="ja-JP" altLang="en-US" sz="2200" b="1" dirty="0">
                <a:latin typeface="Meiryo UI" pitchFamily="50" charset="-128"/>
                <a:ea typeface="Meiryo UI" pitchFamily="50" charset="-128"/>
                <a:cs typeface="Meiryo UI" pitchFamily="50" charset="-128"/>
              </a:rPr>
              <a:t>日続けて同じ料理を作った。</a:t>
            </a:r>
          </a:p>
          <a:p>
            <a:pPr eaLnBrk="1" hangingPunct="1">
              <a:lnSpc>
                <a:spcPts val="2900"/>
              </a:lnSpc>
              <a:spcBef>
                <a:spcPts val="600"/>
              </a:spcBef>
            </a:pPr>
            <a:r>
              <a:rPr lang="ja-JP" altLang="en-US" sz="2200" b="1" dirty="0">
                <a:latin typeface="Meiryo UI" pitchFamily="50" charset="-128"/>
                <a:ea typeface="Meiryo UI" pitchFamily="50" charset="-128"/>
                <a:cs typeface="Meiryo UI" pitchFamily="50" charset="-128"/>
              </a:rPr>
              <a:t>最近好きで通っていた絵画教室にいろいろな理由をつけては行かなくなった。</a:t>
            </a:r>
          </a:p>
        </p:txBody>
      </p:sp>
      <p:sp>
        <p:nvSpPr>
          <p:cNvPr id="3" name="正方形/長方形 2"/>
          <p:cNvSpPr>
            <a:spLocks noChangeArrowheads="1"/>
          </p:cNvSpPr>
          <p:nvPr/>
        </p:nvSpPr>
        <p:spPr bwMode="auto">
          <a:xfrm>
            <a:off x="676274" y="306102"/>
            <a:ext cx="7867650" cy="598488"/>
          </a:xfrm>
          <a:prstGeom prst="rect">
            <a:avLst/>
          </a:prstGeom>
          <a:noFill/>
          <a:ln>
            <a:noFill/>
          </a:ln>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25400" algn="ctr">
                <a:solidFill>
                  <a:srgbClr val="7F7F7F"/>
                </a:solidFill>
                <a:miter lim="800000"/>
                <a:headEnd/>
                <a:tailEnd/>
              </a14:hiddenLine>
            </a:ext>
          </a:extLst>
        </p:spPr>
        <p:txBody>
          <a:bodyPr anchor="ctr"/>
          <a:lstStyle/>
          <a:p>
            <a:pPr algn="ctr"/>
            <a:r>
              <a:rPr lang="ja-JP" altLang="en-US" sz="3000" b="1" dirty="0">
                <a:latin typeface="Meiryo UI" pitchFamily="50" charset="-128"/>
                <a:ea typeface="Meiryo UI" pitchFamily="50" charset="-128"/>
                <a:cs typeface="Meiryo UI" pitchFamily="50" charset="-128"/>
              </a:rPr>
              <a:t>アルツハイマー型認知症の症例</a:t>
            </a:r>
            <a:r>
              <a:rPr lang="ja-JP" altLang="en-US" sz="2400" b="1" dirty="0">
                <a:solidFill>
                  <a:schemeClr val="bg2"/>
                </a:solidFill>
                <a:latin typeface="Meiryo UI" pitchFamily="50" charset="-128"/>
                <a:ea typeface="Meiryo UI" pitchFamily="50" charset="-128"/>
                <a:cs typeface="Meiryo UI" pitchFamily="50" charset="-128"/>
              </a:rPr>
              <a:t>（</a:t>
            </a:r>
            <a:r>
              <a:rPr lang="en-US" altLang="ja-JP" sz="2400" b="1" dirty="0">
                <a:solidFill>
                  <a:schemeClr val="bg2"/>
                </a:solidFill>
                <a:latin typeface="Meiryo UI" pitchFamily="50" charset="-128"/>
                <a:ea typeface="Meiryo UI" pitchFamily="50" charset="-128"/>
                <a:cs typeface="Meiryo UI" pitchFamily="50" charset="-128"/>
              </a:rPr>
              <a:t>68</a:t>
            </a:r>
            <a:r>
              <a:rPr lang="ja-JP" altLang="en-US" sz="2400" b="1" dirty="0">
                <a:solidFill>
                  <a:schemeClr val="bg2"/>
                </a:solidFill>
                <a:latin typeface="Meiryo UI" pitchFamily="50" charset="-128"/>
                <a:ea typeface="Meiryo UI" pitchFamily="50" charset="-128"/>
                <a:cs typeface="Meiryo UI" pitchFamily="50" charset="-128"/>
              </a:rPr>
              <a:t>歳</a:t>
            </a:r>
            <a:r>
              <a:rPr lang="en-US" altLang="ja-JP" sz="2400" b="1" dirty="0">
                <a:solidFill>
                  <a:schemeClr val="bg2"/>
                </a:solidFill>
                <a:latin typeface="Meiryo UI" pitchFamily="50" charset="-128"/>
                <a:ea typeface="Meiryo UI" pitchFamily="50" charset="-128"/>
                <a:cs typeface="Meiryo UI" pitchFamily="50" charset="-128"/>
              </a:rPr>
              <a:t>･</a:t>
            </a:r>
            <a:r>
              <a:rPr lang="ja-JP" altLang="en-US" sz="2400" b="1" dirty="0">
                <a:solidFill>
                  <a:schemeClr val="bg2"/>
                </a:solidFill>
                <a:latin typeface="Meiryo UI" pitchFamily="50" charset="-128"/>
                <a:ea typeface="Meiryo UI" pitchFamily="50" charset="-128"/>
                <a:cs typeface="Meiryo UI" pitchFamily="50" charset="-128"/>
              </a:rPr>
              <a:t>女性）</a:t>
            </a:r>
          </a:p>
        </p:txBody>
      </p:sp>
      <p:sp>
        <p:nvSpPr>
          <p:cNvPr id="9" name="Rectangle 3"/>
          <p:cNvSpPr>
            <a:spLocks noChangeArrowheads="1"/>
          </p:cNvSpPr>
          <p:nvPr/>
        </p:nvSpPr>
        <p:spPr bwMode="auto">
          <a:xfrm>
            <a:off x="191567" y="90789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0"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11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41169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1230312" y="322797"/>
            <a:ext cx="67278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r>
              <a:rPr lang="ja-JP" altLang="en-US" sz="3000" b="1" dirty="0">
                <a:latin typeface="Meiryo UI" pitchFamily="50" charset="-128"/>
                <a:ea typeface="Meiryo UI" pitchFamily="50" charset="-128"/>
                <a:cs typeface="Meiryo UI" pitchFamily="50" charset="-128"/>
              </a:rPr>
              <a:t>レビー小体型認知症とは</a:t>
            </a:r>
            <a:endParaRPr lang="en-US" altLang="ja-JP" sz="3000" b="1" dirty="0">
              <a:latin typeface="Meiryo UI" pitchFamily="50" charset="-128"/>
              <a:ea typeface="Meiryo UI" pitchFamily="50" charset="-128"/>
              <a:cs typeface="Meiryo UI" pitchFamily="50" charset="-128"/>
            </a:endParaRPr>
          </a:p>
        </p:txBody>
      </p:sp>
      <p:sp>
        <p:nvSpPr>
          <p:cNvPr id="6" name="Rectangle 3"/>
          <p:cNvSpPr>
            <a:spLocks noChangeArrowheads="1"/>
          </p:cNvSpPr>
          <p:nvPr/>
        </p:nvSpPr>
        <p:spPr bwMode="auto">
          <a:xfrm>
            <a:off x="137077" y="926767"/>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7"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12</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9" name="正方形/長方形 8"/>
          <p:cNvSpPr/>
          <p:nvPr/>
        </p:nvSpPr>
        <p:spPr>
          <a:xfrm>
            <a:off x="609746" y="1295177"/>
            <a:ext cx="8297359" cy="5109091"/>
          </a:xfrm>
          <a:prstGeom prst="rect">
            <a:avLst/>
          </a:prstGeom>
        </p:spPr>
        <p:txBody>
          <a:bodyPr wrap="square">
            <a:spAutoFit/>
          </a:bodyPr>
          <a:lstStyle/>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●変性性認知症ではアルツハイマー病についで多い疾患</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●障害される神経系が多系統なため、認知機能症状以外に     </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精神症状やパーキンソニズム、自律神経症状など多彩な</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症状がでることが特徴。</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認知機能症状　   </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初期には記憶障害よりも、遂行障害や</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問題解決能力の低下、構成障害や</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視空間認知障害、注意の障害がめだつ</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精神症状　</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リアルで具体的な幻視や妄想</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パーキンソン症状</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動きが遅くなる、手が震える、転び易くなる</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自律神経症状</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たちくらみ、排尿障害、失神</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8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●しっかりしているときと居眠りをするときの差が激しいなど、</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症状の変動が大きく現れる。（数分から日の単位まで多様）</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62260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582805" y="1339850"/>
            <a:ext cx="803674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200" b="1" dirty="0">
                <a:latin typeface="Meiryo UI" pitchFamily="50" charset="-128"/>
                <a:ea typeface="Meiryo UI" pitchFamily="50" charset="-128"/>
                <a:cs typeface="Meiryo UI" pitchFamily="50" charset="-128"/>
              </a:rPr>
              <a:t>主訴：意欲低下、動きが遅くなり眠ってばかりいる</a:t>
            </a:r>
          </a:p>
          <a:p>
            <a:pPr eaLnBrk="1" hangingPunct="1"/>
            <a:endParaRPr lang="ja-JP" altLang="en-US" sz="8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家族歴：特記すべきことなし</a:t>
            </a:r>
          </a:p>
          <a:p>
            <a:pPr eaLnBrk="1" hangingPunct="1"/>
            <a:endParaRPr lang="ja-JP" altLang="en-US" sz="8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現病歴：平成</a:t>
            </a:r>
            <a:r>
              <a:rPr lang="en-US" altLang="ja-JP" sz="2200" b="1" dirty="0">
                <a:latin typeface="Meiryo UI" pitchFamily="50" charset="-128"/>
                <a:ea typeface="Meiryo UI" pitchFamily="50" charset="-128"/>
                <a:cs typeface="Meiryo UI" pitchFamily="50" charset="-128"/>
              </a:rPr>
              <a:t>X</a:t>
            </a:r>
            <a:r>
              <a:rPr lang="ja-JP" altLang="en-US" sz="2200" b="1" dirty="0">
                <a:latin typeface="Meiryo UI" pitchFamily="50" charset="-128"/>
                <a:ea typeface="Meiryo UI" pitchFamily="50" charset="-128"/>
                <a:cs typeface="Meiryo UI" pitchFamily="50" charset="-128"/>
              </a:rPr>
              <a:t>年頃から夜中に大声をだす。</a:t>
            </a:r>
          </a:p>
          <a:p>
            <a:pPr eaLnBrk="1" hangingPunct="1">
              <a:spcBef>
                <a:spcPts val="1200"/>
              </a:spcBef>
            </a:pPr>
            <a:r>
              <a:rPr lang="ja-JP" altLang="en-US" sz="2200" b="1" dirty="0">
                <a:latin typeface="Meiryo UI" pitchFamily="50" charset="-128"/>
                <a:ea typeface="Meiryo UI" pitchFamily="50" charset="-128"/>
                <a:cs typeface="Meiryo UI" pitchFamily="50" charset="-128"/>
              </a:rPr>
              <a:t>　　  平成</a:t>
            </a:r>
            <a:r>
              <a:rPr lang="en-US" altLang="ja-JP" sz="2200" b="1" dirty="0">
                <a:latin typeface="Meiryo UI" pitchFamily="50" charset="-128"/>
                <a:ea typeface="Meiryo UI" pitchFamily="50" charset="-128"/>
                <a:cs typeface="Meiryo UI" pitchFamily="50" charset="-128"/>
              </a:rPr>
              <a:t>X</a:t>
            </a:r>
            <a:r>
              <a:rPr lang="ja-JP" altLang="en-US" sz="2200" b="1" dirty="0">
                <a:latin typeface="Meiryo UI" pitchFamily="50" charset="-128"/>
                <a:ea typeface="Meiryo UI" pitchFamily="50" charset="-128"/>
                <a:cs typeface="Meiryo UI" pitchFamily="50" charset="-128"/>
              </a:rPr>
              <a:t>＋</a:t>
            </a:r>
            <a:r>
              <a:rPr lang="en-US" altLang="ja-JP" sz="2200" b="1" dirty="0">
                <a:latin typeface="Meiryo UI" pitchFamily="50" charset="-128"/>
                <a:ea typeface="Meiryo UI" pitchFamily="50" charset="-128"/>
                <a:cs typeface="Meiryo UI" pitchFamily="50" charset="-128"/>
              </a:rPr>
              <a:t>4</a:t>
            </a:r>
            <a:r>
              <a:rPr lang="ja-JP" altLang="en-US" sz="2200" b="1" dirty="0">
                <a:latin typeface="Meiryo UI" pitchFamily="50" charset="-128"/>
                <a:ea typeface="Meiryo UI" pitchFamily="50" charset="-128"/>
                <a:cs typeface="Meiryo UI" pitchFamily="50" charset="-128"/>
              </a:rPr>
              <a:t>年</a:t>
            </a:r>
            <a:r>
              <a:rPr lang="en-US" altLang="ja-JP" sz="2200" b="1" dirty="0">
                <a:latin typeface="Meiryo UI" pitchFamily="50" charset="-128"/>
                <a:ea typeface="Meiryo UI" pitchFamily="50" charset="-128"/>
                <a:cs typeface="Meiryo UI" pitchFamily="50" charset="-128"/>
              </a:rPr>
              <a:t>10</a:t>
            </a:r>
            <a:r>
              <a:rPr lang="ja-JP" altLang="en-US" sz="2200" b="1" dirty="0">
                <a:latin typeface="Meiryo UI" pitchFamily="50" charset="-128"/>
                <a:ea typeface="Meiryo UI" pitchFamily="50" charset="-128"/>
                <a:cs typeface="Meiryo UI" pitchFamily="50" charset="-128"/>
              </a:rPr>
              <a:t>月頃から 会話が筋道をたててできない。</a:t>
            </a:r>
          </a:p>
          <a:p>
            <a:pPr eaLnBrk="1" hangingPunct="1"/>
            <a:r>
              <a:rPr lang="ja-JP" altLang="en-US" sz="2200" b="1" dirty="0">
                <a:latin typeface="Meiryo UI" pitchFamily="50" charset="-128"/>
                <a:ea typeface="Meiryo UI" pitchFamily="50" charset="-128"/>
                <a:cs typeface="Meiryo UI" pitchFamily="50" charset="-128"/>
              </a:rPr>
              <a:t>　　     洋服がうまく着られない。機械を扱う仕事をしていたにも</a:t>
            </a:r>
          </a:p>
          <a:p>
            <a:pPr eaLnBrk="1" hangingPunct="1"/>
            <a:r>
              <a:rPr lang="ja-JP" altLang="en-US" sz="2200" b="1" dirty="0">
                <a:latin typeface="Meiryo UI" pitchFamily="50" charset="-128"/>
                <a:ea typeface="Meiryo UI" pitchFamily="50" charset="-128"/>
                <a:cs typeface="Meiryo UI" pitchFamily="50" charset="-128"/>
              </a:rPr>
              <a:t>         かかわらずカメラが使えない。目覚まし時計があわせられない。</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１日中うとうと眠っているかと思うと易怒性あり。</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正常に戻ったかのように調子のよい日と全くなにもしない</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日がある。この頃から家の中に子供がいる、電線の上に</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女の人がいる、という。</a:t>
            </a:r>
            <a:endParaRPr lang="en-US" altLang="ja-JP" sz="2200" b="1" dirty="0">
              <a:latin typeface="Meiryo UI" pitchFamily="50" charset="-128"/>
              <a:ea typeface="Meiryo UI" pitchFamily="50" charset="-128"/>
              <a:cs typeface="Meiryo UI" pitchFamily="50" charset="-128"/>
            </a:endParaRPr>
          </a:p>
          <a:p>
            <a:pPr eaLnBrk="1" hangingPunct="1">
              <a:spcBef>
                <a:spcPts val="1200"/>
              </a:spcBef>
            </a:pPr>
            <a:r>
              <a:rPr lang="ja-JP" altLang="en-US" sz="2200" b="1" dirty="0">
                <a:latin typeface="Meiryo UI" pitchFamily="50" charset="-128"/>
                <a:ea typeface="Meiryo UI" pitchFamily="50" charset="-128"/>
                <a:cs typeface="Meiryo UI" pitchFamily="50" charset="-128"/>
              </a:rPr>
              <a:t>　  　平成</a:t>
            </a:r>
            <a:r>
              <a:rPr lang="en-US" altLang="ja-JP" sz="2200" b="1" dirty="0">
                <a:latin typeface="Meiryo UI" pitchFamily="50" charset="-128"/>
                <a:ea typeface="Meiryo UI" pitchFamily="50" charset="-128"/>
                <a:cs typeface="Meiryo UI" pitchFamily="50" charset="-128"/>
              </a:rPr>
              <a:t>X+</a:t>
            </a:r>
            <a:r>
              <a:rPr lang="ja-JP" altLang="en-US" sz="2200" b="1" dirty="0">
                <a:latin typeface="Meiryo UI" pitchFamily="50" charset="-128"/>
                <a:ea typeface="Meiryo UI" pitchFamily="50" charset="-128"/>
                <a:cs typeface="Meiryo UI" pitchFamily="50" charset="-128"/>
              </a:rPr>
              <a:t>６年１月 大学病院の神経内科に受診。筋固縮と</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歩行障害を指摘された。また、不眠を訴えるようになり、</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眠剤を投与されたところ、翌日の午前中まで起きなかった。</a:t>
            </a:r>
          </a:p>
        </p:txBody>
      </p:sp>
      <p:sp>
        <p:nvSpPr>
          <p:cNvPr id="55300" name="テキスト ボックス 4"/>
          <p:cNvSpPr txBox="1">
            <a:spLocks noChangeArrowheads="1"/>
          </p:cNvSpPr>
          <p:nvPr/>
        </p:nvSpPr>
        <p:spPr bwMode="auto">
          <a:xfrm>
            <a:off x="2307245" y="294633"/>
            <a:ext cx="453681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r>
              <a:rPr lang="ja-JP" altLang="en-US" sz="3000" b="1" dirty="0">
                <a:latin typeface="Meiryo UI" pitchFamily="50" charset="-128"/>
                <a:ea typeface="Meiryo UI" pitchFamily="50" charset="-128"/>
                <a:cs typeface="Meiryo UI" pitchFamily="50" charset="-128"/>
              </a:rPr>
              <a:t>レビー小体型認知症の症例</a:t>
            </a:r>
          </a:p>
        </p:txBody>
      </p:sp>
      <p:sp>
        <p:nvSpPr>
          <p:cNvPr id="8" name="Rectangle 3"/>
          <p:cNvSpPr>
            <a:spLocks noChangeArrowheads="1"/>
          </p:cNvSpPr>
          <p:nvPr/>
        </p:nvSpPr>
        <p:spPr bwMode="auto">
          <a:xfrm>
            <a:off x="157123" y="926767"/>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13</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85352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2"/>
          <p:cNvSpPr txBox="1">
            <a:spLocks noChangeArrowheads="1"/>
          </p:cNvSpPr>
          <p:nvPr/>
        </p:nvSpPr>
        <p:spPr bwMode="auto">
          <a:xfrm>
            <a:off x="2262187" y="352284"/>
            <a:ext cx="4532017"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前頭側頭型認知症とは</a:t>
            </a:r>
          </a:p>
        </p:txBody>
      </p:sp>
      <p:sp>
        <p:nvSpPr>
          <p:cNvPr id="6" name="Rectangle 3"/>
          <p:cNvSpPr>
            <a:spLocks noChangeArrowheads="1"/>
          </p:cNvSpPr>
          <p:nvPr/>
        </p:nvSpPr>
        <p:spPr bwMode="auto">
          <a:xfrm>
            <a:off x="137077" y="926767"/>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7"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14</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8" name="正方形/長方形 7"/>
          <p:cNvSpPr/>
          <p:nvPr/>
        </p:nvSpPr>
        <p:spPr>
          <a:xfrm>
            <a:off x="326497" y="1238867"/>
            <a:ext cx="8403396" cy="5155257"/>
          </a:xfrm>
          <a:prstGeom prst="rect">
            <a:avLst/>
          </a:prstGeom>
        </p:spPr>
        <p:txBody>
          <a:bodyPr wrap="square">
            <a:spAutoFit/>
          </a:bodyPr>
          <a:lstStyle/>
          <a:p>
            <a:pPr marL="361950" indent="-36195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●前頭葉と側頭葉前部を病変の主座とする変性性認知症、</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タウ蛋白の異常蓄積が原因</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●前頭葉が主として障害されると、</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人格や行動の変化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がみられる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（自らをおさえることができず衝動的な行動や、同じ行為を繰り返す。時に反社会的な行動につながることもある。あらゆることに意欲がなく</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r>
              <a:rPr lang="ja-JP" altLang="en-US" sz="2200" b="1" dirty="0">
                <a:latin typeface="Meiryo UI" panose="020B0604030504040204" pitchFamily="50" charset="-128"/>
                <a:ea typeface="Meiryo UI" panose="020B0604030504040204" pitchFamily="50" charset="-128"/>
                <a:cs typeface="Meiryo UI" panose="020B0604030504040204" pitchFamily="50" charset="-128"/>
              </a:rPr>
              <a:t>    何もしなくなる 等）</a:t>
            </a:r>
            <a:endParaRPr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361950" indent="-361950">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行動変容型前頭側頭型認知症</a:t>
            </a:r>
            <a:endParaRPr lang="en-US" altLang="ja-JP"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361950" indent="-361950">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●側頭葉が障害されると、</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言葉の障害</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が初期から目立ってくる</a:t>
            </a: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◎言葉数が減り、字を読んだり、書いたりすることが難しくなる</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進行性非流暢性失語</a:t>
            </a:r>
            <a:endParaRPr lang="en-US" altLang="ja-JP"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◎言葉の意味が失われる</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「電車って何ですか」など</a:t>
            </a:r>
            <a:r>
              <a:rPr lang="en-US" altLang="ja-JP" sz="2400" b="1" dirty="0">
                <a:latin typeface="Meiryo UI" panose="020B0604030504040204" pitchFamily="50" charset="-128"/>
                <a:ea typeface="Meiryo UI" panose="020B0604030504040204" pitchFamily="50" charset="-128"/>
                <a:cs typeface="Meiryo UI" panose="020B0604030504040204" pitchFamily="50" charset="-128"/>
              </a:rPr>
              <a:t>)</a:t>
            </a: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意味性認知症</a:t>
            </a:r>
            <a:endParaRPr lang="en-US" altLang="ja-JP"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041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359461" y="1187146"/>
            <a:ext cx="8529851"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dirty="0">
                <a:latin typeface="Meiryo UI" pitchFamily="50" charset="-128"/>
                <a:ea typeface="Meiryo UI" pitchFamily="50" charset="-128"/>
                <a:cs typeface="Meiryo UI" pitchFamily="50" charset="-128"/>
              </a:rPr>
              <a:t>    主   訴：異常行動</a:t>
            </a:r>
          </a:p>
          <a:p>
            <a:pPr eaLnBrk="1" hangingPunct="1">
              <a:spcBef>
                <a:spcPts val="600"/>
              </a:spcBef>
            </a:pPr>
            <a:r>
              <a:rPr lang="ja-JP" altLang="en-US" sz="2000" b="1" dirty="0">
                <a:latin typeface="Meiryo UI" pitchFamily="50" charset="-128"/>
                <a:ea typeface="Meiryo UI" pitchFamily="50" charset="-128"/>
                <a:cs typeface="Meiryo UI" pitchFamily="50" charset="-128"/>
              </a:rPr>
              <a:t>    家族歴：姉が認知症</a:t>
            </a:r>
          </a:p>
          <a:p>
            <a:pPr eaLnBrk="1" hangingPunct="1">
              <a:spcBef>
                <a:spcPts val="600"/>
              </a:spcBef>
            </a:pPr>
            <a:r>
              <a:rPr lang="ja-JP" altLang="en-US" sz="2000" b="1" dirty="0">
                <a:latin typeface="Meiryo UI" pitchFamily="50" charset="-128"/>
                <a:ea typeface="Meiryo UI" pitchFamily="50" charset="-128"/>
                <a:cs typeface="Meiryo UI" pitchFamily="50" charset="-128"/>
              </a:rPr>
              <a:t>    現病歴：平成</a:t>
            </a:r>
            <a:r>
              <a:rPr lang="en-US" altLang="ja-JP" sz="2000" b="1" dirty="0">
                <a:latin typeface="Meiryo UI" pitchFamily="50" charset="-128"/>
                <a:ea typeface="Meiryo UI" pitchFamily="50" charset="-128"/>
                <a:cs typeface="Meiryo UI" pitchFamily="50" charset="-128"/>
              </a:rPr>
              <a:t>X</a:t>
            </a:r>
            <a:r>
              <a:rPr lang="ja-JP" altLang="en-US" sz="2000" b="1" dirty="0">
                <a:latin typeface="Meiryo UI" pitchFamily="50" charset="-128"/>
                <a:ea typeface="Meiryo UI" pitchFamily="50" charset="-128"/>
                <a:cs typeface="Meiryo UI" pitchFamily="50" charset="-128"/>
              </a:rPr>
              <a:t>年４月頃から 不眠、７月頃から無口になった。  本来は</a:t>
            </a:r>
            <a:endParaRPr lang="en-US" altLang="ja-JP" sz="2000" b="1" dirty="0">
              <a:latin typeface="Meiryo UI" pitchFamily="50" charset="-128"/>
              <a:ea typeface="Meiryo UI" pitchFamily="50" charset="-128"/>
              <a:cs typeface="Meiryo UI" pitchFamily="50" charset="-128"/>
            </a:endParaRPr>
          </a:p>
          <a:p>
            <a:pPr eaLnBrk="1" hangingPunct="1">
              <a:spcBef>
                <a:spcPts val="600"/>
              </a:spcBef>
            </a:pPr>
            <a:r>
              <a:rPr lang="ja-JP" altLang="en-US" sz="2000" b="1" dirty="0">
                <a:latin typeface="Meiryo UI" pitchFamily="50" charset="-128"/>
                <a:ea typeface="Meiryo UI" pitchFamily="50" charset="-128"/>
                <a:cs typeface="Meiryo UI" pitchFamily="50" charset="-128"/>
              </a:rPr>
              <a:t>                社交的でおしゃれな性格だったが、家族とも口をきかなくかった。</a:t>
            </a:r>
          </a:p>
          <a:p>
            <a:pPr eaLnBrk="1" hangingPunct="1">
              <a:spcBef>
                <a:spcPts val="600"/>
              </a:spcBef>
            </a:pPr>
            <a:r>
              <a:rPr lang="ja-JP" altLang="en-US" sz="2000" b="1" dirty="0">
                <a:latin typeface="Meiryo UI" pitchFamily="50" charset="-128"/>
                <a:ea typeface="Meiryo UI" pitchFamily="50" charset="-128"/>
                <a:cs typeface="Meiryo UI" pitchFamily="50" charset="-128"/>
              </a:rPr>
              <a:t>     平成</a:t>
            </a:r>
            <a:r>
              <a:rPr lang="en-US" altLang="ja-JP" sz="2000" b="1" dirty="0">
                <a:latin typeface="Meiryo UI" pitchFamily="50" charset="-128"/>
                <a:ea typeface="Meiryo UI" pitchFamily="50" charset="-128"/>
                <a:cs typeface="Meiryo UI" pitchFamily="50" charset="-128"/>
              </a:rPr>
              <a:t>X+2</a:t>
            </a:r>
            <a:r>
              <a:rPr lang="ja-JP" altLang="en-US" sz="2000" b="1" dirty="0">
                <a:latin typeface="Meiryo UI" pitchFamily="50" charset="-128"/>
                <a:ea typeface="Meiryo UI" pitchFamily="50" charset="-128"/>
                <a:cs typeface="Meiryo UI" pitchFamily="50" charset="-128"/>
              </a:rPr>
              <a:t>年６月頃から 異常行動出現</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安全ピンを１日に何回も買いにいき、お金を払わずに帰ってくる。</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スーパーのビニール袋を際限なく引っ張り出す。</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全裸で洗濯物を乾かす。</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ヘアドライアーで洗濯物を乾かし続ける。</a:t>
            </a:r>
          </a:p>
          <a:p>
            <a:pPr eaLnBrk="1" hangingPunct="1">
              <a:spcBef>
                <a:spcPts val="0"/>
              </a:spcBef>
            </a:pPr>
            <a:r>
              <a:rPr lang="ja-JP" altLang="en-US" sz="2000" b="1" dirty="0">
                <a:solidFill>
                  <a:schemeClr val="tx1">
                    <a:lumMod val="50000"/>
                    <a:lumOff val="50000"/>
                  </a:schemeClr>
                </a:solidFill>
                <a:latin typeface="Meiryo UI" pitchFamily="50" charset="-128"/>
                <a:ea typeface="Meiryo UI" pitchFamily="50" charset="-128"/>
                <a:cs typeface="Meiryo UI" pitchFamily="50" charset="-128"/>
              </a:rPr>
              <a:t>     　　    ● 他人のゴミ袋に自分の家のゴミをいれる。</a:t>
            </a:r>
          </a:p>
        </p:txBody>
      </p:sp>
      <p:sp>
        <p:nvSpPr>
          <p:cNvPr id="2" name="正方形/長方形 1"/>
          <p:cNvSpPr>
            <a:spLocks noChangeArrowheads="1"/>
          </p:cNvSpPr>
          <p:nvPr/>
        </p:nvSpPr>
        <p:spPr bwMode="auto">
          <a:xfrm>
            <a:off x="1209675" y="333375"/>
            <a:ext cx="6829425" cy="460375"/>
          </a:xfrm>
          <a:prstGeom prst="rect">
            <a:avLst/>
          </a:prstGeom>
          <a:noFill/>
          <a:ln>
            <a:noFill/>
          </a:ln>
          <a:extLst>
            <a:ext uri="{909E8E84-426E-40DD-AFC4-6F175D3DCCD1}">
              <a14:hiddenFill xmlns:a14="http://schemas.microsoft.com/office/drawing/2010/main">
                <a:solidFill>
                  <a:srgbClr val="7F7F7F"/>
                </a:solidFill>
              </a14:hiddenFill>
            </a:ext>
            <a:ext uri="{91240B29-F687-4F45-9708-019B960494DF}">
              <a14:hiddenLine xmlns:a14="http://schemas.microsoft.com/office/drawing/2010/main" w="25400" algn="ctr">
                <a:solidFill>
                  <a:srgbClr val="7F7F7F"/>
                </a:solidFill>
                <a:miter lim="800000"/>
                <a:headEnd/>
                <a:tailEnd/>
              </a14:hiddenLine>
            </a:ext>
          </a:extLst>
        </p:spPr>
        <p:txBody>
          <a:bodyPr anchor="ctr"/>
          <a:lstStyle/>
          <a:p>
            <a:pPr algn="ctr"/>
            <a:r>
              <a:rPr lang="ja-JP" altLang="en-US" sz="3000" b="1">
                <a:latin typeface="Meiryo UI" pitchFamily="50" charset="-128"/>
                <a:ea typeface="Meiryo UI" pitchFamily="50" charset="-128"/>
                <a:cs typeface="Meiryo UI" pitchFamily="50" charset="-128"/>
              </a:rPr>
              <a:t>前頭側頭型認知症</a:t>
            </a:r>
            <a:r>
              <a:rPr lang="ja-JP" altLang="en-US" sz="2400" b="1">
                <a:solidFill>
                  <a:schemeClr val="bg2"/>
                </a:solidFill>
                <a:latin typeface="Meiryo UI" pitchFamily="50" charset="-128"/>
                <a:ea typeface="Meiryo UI" pitchFamily="50" charset="-128"/>
                <a:cs typeface="Meiryo UI" pitchFamily="50" charset="-128"/>
              </a:rPr>
              <a:t>（</a:t>
            </a:r>
            <a:r>
              <a:rPr lang="en-US" altLang="ja-JP" sz="2400" b="1">
                <a:solidFill>
                  <a:schemeClr val="bg2"/>
                </a:solidFill>
                <a:latin typeface="Meiryo UI" pitchFamily="50" charset="-128"/>
                <a:ea typeface="Meiryo UI" pitchFamily="50" charset="-128"/>
                <a:cs typeface="Meiryo UI" pitchFamily="50" charset="-128"/>
              </a:rPr>
              <a:t>62</a:t>
            </a:r>
            <a:r>
              <a:rPr lang="ja-JP" altLang="en-US" sz="2400" b="1">
                <a:solidFill>
                  <a:schemeClr val="bg2"/>
                </a:solidFill>
                <a:latin typeface="Meiryo UI" pitchFamily="50" charset="-128"/>
                <a:ea typeface="Meiryo UI" pitchFamily="50" charset="-128"/>
                <a:cs typeface="Meiryo UI" pitchFamily="50" charset="-128"/>
              </a:rPr>
              <a:t>歳</a:t>
            </a:r>
            <a:r>
              <a:rPr lang="en-US" altLang="ja-JP" sz="2400" b="1">
                <a:solidFill>
                  <a:schemeClr val="bg2"/>
                </a:solidFill>
                <a:latin typeface="Meiryo UI" pitchFamily="50" charset="-128"/>
                <a:ea typeface="Meiryo UI" pitchFamily="50" charset="-128"/>
                <a:cs typeface="Meiryo UI" pitchFamily="50" charset="-128"/>
              </a:rPr>
              <a:t>･</a:t>
            </a:r>
            <a:r>
              <a:rPr lang="ja-JP" altLang="en-US" sz="2400" b="1">
                <a:solidFill>
                  <a:schemeClr val="bg2"/>
                </a:solidFill>
                <a:latin typeface="Meiryo UI" pitchFamily="50" charset="-128"/>
                <a:ea typeface="Meiryo UI" pitchFamily="50" charset="-128"/>
                <a:cs typeface="Meiryo UI" pitchFamily="50" charset="-128"/>
              </a:rPr>
              <a:t>女性）</a:t>
            </a:r>
          </a:p>
        </p:txBody>
      </p:sp>
      <p:sp>
        <p:nvSpPr>
          <p:cNvPr id="7" name="Text Box 3"/>
          <p:cNvSpPr txBox="1">
            <a:spLocks noChangeArrowheads="1"/>
          </p:cNvSpPr>
          <p:nvPr/>
        </p:nvSpPr>
        <p:spPr bwMode="auto">
          <a:xfrm>
            <a:off x="359460" y="4727936"/>
            <a:ext cx="85298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ts val="0"/>
              </a:spcBef>
            </a:pPr>
            <a:r>
              <a:rPr lang="ja-JP" altLang="en-US" sz="2000" b="1" dirty="0">
                <a:latin typeface="Meiryo UI" pitchFamily="50" charset="-128"/>
                <a:ea typeface="Meiryo UI" pitchFamily="50" charset="-128"/>
                <a:cs typeface="Meiryo UI" pitchFamily="50" charset="-128"/>
              </a:rPr>
              <a:t>           これらの異常行動を夫が非難すると反抗的になり暴力をふるった。</a:t>
            </a:r>
          </a:p>
          <a:p>
            <a:pPr eaLnBrk="1" hangingPunct="1">
              <a:spcBef>
                <a:spcPts val="600"/>
              </a:spcBef>
            </a:pPr>
            <a:r>
              <a:rPr lang="ja-JP" altLang="en-US" sz="2000" b="1" dirty="0">
                <a:latin typeface="Meiryo UI" pitchFamily="50" charset="-128"/>
                <a:ea typeface="Meiryo UI" pitchFamily="50" charset="-128"/>
                <a:cs typeface="Meiryo UI" pitchFamily="50" charset="-128"/>
              </a:rPr>
              <a:t>     平成</a:t>
            </a:r>
            <a:r>
              <a:rPr lang="en-US" altLang="ja-JP" sz="2000" b="1" dirty="0">
                <a:latin typeface="Meiryo UI" pitchFamily="50" charset="-128"/>
                <a:ea typeface="Meiryo UI" pitchFamily="50" charset="-128"/>
                <a:cs typeface="Meiryo UI" pitchFamily="50" charset="-128"/>
              </a:rPr>
              <a:t>X+2</a:t>
            </a:r>
            <a:r>
              <a:rPr lang="ja-JP" altLang="en-US" sz="2000" b="1" dirty="0">
                <a:latin typeface="Meiryo UI" pitchFamily="50" charset="-128"/>
                <a:ea typeface="Meiryo UI" pitchFamily="50" charset="-128"/>
                <a:cs typeface="Meiryo UI" pitchFamily="50" charset="-128"/>
              </a:rPr>
              <a:t>年</a:t>
            </a:r>
            <a:r>
              <a:rPr lang="en-US" altLang="ja-JP" sz="2000" b="1" dirty="0">
                <a:latin typeface="Meiryo UI" pitchFamily="50" charset="-128"/>
                <a:ea typeface="Meiryo UI" pitchFamily="50" charset="-128"/>
                <a:cs typeface="Meiryo UI" pitchFamily="50" charset="-128"/>
              </a:rPr>
              <a:t>10</a:t>
            </a:r>
            <a:r>
              <a:rPr lang="ja-JP" altLang="en-US" sz="2000" b="1" dirty="0">
                <a:latin typeface="Meiryo UI" pitchFamily="50" charset="-128"/>
                <a:ea typeface="Meiryo UI" pitchFamily="50" charset="-128"/>
                <a:cs typeface="Meiryo UI" pitchFamily="50" charset="-128"/>
              </a:rPr>
              <a:t>月    銀行から大金をおろしてしまい、どこへしまったかわか</a:t>
            </a:r>
            <a:endParaRPr lang="en-US" altLang="ja-JP" sz="2000" b="1" dirty="0">
              <a:latin typeface="Meiryo UI" pitchFamily="50" charset="-128"/>
              <a:ea typeface="Meiryo UI" pitchFamily="50" charset="-128"/>
              <a:cs typeface="Meiryo UI" pitchFamily="50" charset="-128"/>
            </a:endParaRPr>
          </a:p>
          <a:p>
            <a:pPr eaLnBrk="1" hangingPunct="1">
              <a:spcBef>
                <a:spcPts val="600"/>
              </a:spcBef>
            </a:pPr>
            <a:r>
              <a:rPr lang="ja-JP" altLang="en-US" sz="2000" b="1" dirty="0">
                <a:latin typeface="Meiryo UI" pitchFamily="50" charset="-128"/>
                <a:ea typeface="Meiryo UI" pitchFamily="50" charset="-128"/>
                <a:cs typeface="Meiryo UI" pitchFamily="50" charset="-128"/>
              </a:rPr>
              <a:t>                  らない。部屋の中は泥棒が荒らしたかのように散らかっている。</a:t>
            </a:r>
            <a:endParaRPr lang="en-US" altLang="ja-JP" sz="2000" b="1" dirty="0">
              <a:latin typeface="Meiryo UI" pitchFamily="50" charset="-128"/>
              <a:ea typeface="Meiryo UI" pitchFamily="50" charset="-128"/>
              <a:cs typeface="Meiryo UI" pitchFamily="50" charset="-128"/>
            </a:endParaRPr>
          </a:p>
          <a:p>
            <a:pPr eaLnBrk="1" hangingPunct="1">
              <a:spcBef>
                <a:spcPts val="0"/>
              </a:spcBef>
            </a:pPr>
            <a:r>
              <a:rPr lang="ja-JP" altLang="en-US" sz="2000" b="1" dirty="0">
                <a:latin typeface="Meiryo UI" pitchFamily="50" charset="-128"/>
                <a:ea typeface="Meiryo UI" pitchFamily="50" charset="-128"/>
                <a:cs typeface="Meiryo UI" pitchFamily="50" charset="-128"/>
              </a:rPr>
              <a:t>                  夫が片づけても再び散らかす。</a:t>
            </a:r>
          </a:p>
        </p:txBody>
      </p:sp>
      <p:sp>
        <p:nvSpPr>
          <p:cNvPr id="9" name="Rectangle 3"/>
          <p:cNvSpPr>
            <a:spLocks noChangeArrowheads="1"/>
          </p:cNvSpPr>
          <p:nvPr/>
        </p:nvSpPr>
        <p:spPr bwMode="auto">
          <a:xfrm>
            <a:off x="205852" y="881485"/>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0"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15</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77201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636104" y="279380"/>
            <a:ext cx="7772400" cy="66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90" tIns="45696" rIns="91390" bIns="45696" anchor="ctr"/>
          <a:lstStyle/>
          <a:p>
            <a:pPr algn="ctr" defTabSz="1003300" eaLnBrk="1" hangingPunct="1"/>
            <a:r>
              <a:rPr lang="ja-JP" altLang="en-US" sz="3000" b="1" dirty="0">
                <a:latin typeface="Meiryo UI" pitchFamily="50" charset="-128"/>
                <a:ea typeface="Meiryo UI" pitchFamily="50" charset="-128"/>
                <a:cs typeface="Meiryo UI" pitchFamily="50" charset="-128"/>
              </a:rPr>
              <a:t>血管性認知症とは</a:t>
            </a:r>
          </a:p>
        </p:txBody>
      </p:sp>
      <p:sp>
        <p:nvSpPr>
          <p:cNvPr id="9" name="正方形/長方形 8"/>
          <p:cNvSpPr/>
          <p:nvPr/>
        </p:nvSpPr>
        <p:spPr>
          <a:xfrm>
            <a:off x="599704" y="1371080"/>
            <a:ext cx="8122347" cy="4893647"/>
          </a:xfrm>
          <a:prstGeom prst="rect">
            <a:avLst/>
          </a:prstGeom>
        </p:spPr>
        <p:txBody>
          <a:bodyPr wrap="square">
            <a:spAutoFit/>
          </a:bodyPr>
          <a:lstStyle/>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●アルツハイマー型認知症の次に多い病気。</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脳の血管が詰まったり</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脳梗塞</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破裂したり</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脳出血</a:t>
            </a:r>
            <a:r>
              <a:rPr lang="en-US" altLang="ja-JP" sz="26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して起こる</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●高血圧症や糖尿病などの生活習慣病や心臓病などを</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6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治療</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26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規則正しい生活</a:t>
            </a:r>
            <a:r>
              <a:rPr lang="ja-JP" altLang="en-US" sz="2600" b="1" dirty="0">
                <a:latin typeface="Meiryo UI" panose="020B0604030504040204" pitchFamily="50" charset="-128"/>
                <a:ea typeface="Meiryo UI" panose="020B0604030504040204" pitchFamily="50" charset="-128"/>
                <a:cs typeface="Meiryo UI" panose="020B0604030504040204" pitchFamily="50" charset="-128"/>
              </a:rPr>
              <a:t>をすることで、発症や進行の</a:t>
            </a:r>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600" b="1" dirty="0">
                <a:latin typeface="Meiryo UI" panose="020B0604030504040204" pitchFamily="50" charset="-128"/>
                <a:ea typeface="Meiryo UI" panose="020B0604030504040204" pitchFamily="50" charset="-128"/>
                <a:cs typeface="Meiryo UI" panose="020B0604030504040204" pitchFamily="50" charset="-128"/>
              </a:rPr>
              <a:t>    予防が可能</a:t>
            </a:r>
          </a:p>
          <a:p>
            <a:endParaRPr lang="en-US" altLang="ja-JP" sz="2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［特徴］</a:t>
            </a: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◎症状が</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突然</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現れたり、</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段階的</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に悪化・変動したりする。</a:t>
            </a:r>
          </a:p>
          <a:p>
            <a:pPr>
              <a:spcBef>
                <a:spcPts val="6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◎認知症だけでなく、脳が障害を受けた場所によって、</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歩行障害、言葉が理解できない、感情のコントロール</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ができないなどの</a:t>
            </a:r>
            <a:r>
              <a:rPr lang="ja-JP" altLang="en-US" sz="24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随伴症状</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が早期から見られる。</a:t>
            </a:r>
          </a:p>
        </p:txBody>
      </p:sp>
      <p:sp>
        <p:nvSpPr>
          <p:cNvPr id="6" name="Rectangle 3"/>
          <p:cNvSpPr>
            <a:spLocks noChangeArrowheads="1"/>
          </p:cNvSpPr>
          <p:nvPr/>
        </p:nvSpPr>
        <p:spPr bwMode="auto">
          <a:xfrm>
            <a:off x="137077" y="926767"/>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7"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16</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9803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574675" y="1931604"/>
            <a:ext cx="8040688" cy="397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r>
              <a:rPr lang="en-US" altLang="ja-JP" sz="3200" b="1" dirty="0">
                <a:solidFill>
                  <a:schemeClr val="accent1">
                    <a:lumMod val="50000"/>
                  </a:schemeClr>
                </a:solidFill>
                <a:latin typeface="Meiryo UI" pitchFamily="50" charset="-128"/>
                <a:ea typeface="Meiryo UI" pitchFamily="50" charset="-128"/>
                <a:cs typeface="Meiryo UI" pitchFamily="50" charset="-128"/>
              </a:rPr>
              <a:t>●</a:t>
            </a:r>
            <a:r>
              <a:rPr lang="ja-JP" altLang="en-US" sz="1800" b="1" dirty="0">
                <a:solidFill>
                  <a:schemeClr val="accent1">
                    <a:lumMod val="50000"/>
                  </a:schemeClr>
                </a:solidFill>
                <a:latin typeface="Meiryo UI" pitchFamily="50" charset="-128"/>
                <a:ea typeface="Meiryo UI" pitchFamily="50" charset="-128"/>
                <a:cs typeface="Meiryo UI" pitchFamily="50" charset="-128"/>
              </a:rPr>
              <a:t> </a:t>
            </a:r>
            <a:r>
              <a:rPr lang="ja-JP" altLang="en-US" sz="2800" b="1" dirty="0">
                <a:solidFill>
                  <a:schemeClr val="tx2"/>
                </a:solidFill>
                <a:latin typeface="Meiryo UI" pitchFamily="50" charset="-128"/>
                <a:ea typeface="Meiryo UI" pitchFamily="50" charset="-128"/>
                <a:cs typeface="Meiryo UI" pitchFamily="50" charset="-128"/>
              </a:rPr>
              <a:t>早期発見</a:t>
            </a:r>
            <a:r>
              <a:rPr lang="en-US" altLang="ja-JP" sz="2800" b="1" dirty="0">
                <a:solidFill>
                  <a:schemeClr val="tx2"/>
                </a:solidFill>
                <a:latin typeface="Meiryo UI" pitchFamily="50" charset="-128"/>
                <a:ea typeface="Meiryo UI" pitchFamily="50" charset="-128"/>
                <a:cs typeface="Meiryo UI" pitchFamily="50" charset="-128"/>
              </a:rPr>
              <a:t>･</a:t>
            </a:r>
            <a:r>
              <a:rPr lang="ja-JP" altLang="en-US" sz="2800" b="1" dirty="0">
                <a:solidFill>
                  <a:schemeClr val="tx2"/>
                </a:solidFill>
                <a:latin typeface="Meiryo UI" pitchFamily="50" charset="-128"/>
                <a:ea typeface="Meiryo UI" pitchFamily="50" charset="-128"/>
                <a:cs typeface="Meiryo UI" pitchFamily="50" charset="-128"/>
              </a:rPr>
              <a:t>早期対応の重要性 および、</a:t>
            </a:r>
            <a:endParaRPr lang="en-US" altLang="ja-JP" sz="2800" b="1" dirty="0">
              <a:solidFill>
                <a:schemeClr val="tx2"/>
              </a:solidFill>
              <a:latin typeface="Meiryo UI" pitchFamily="50" charset="-128"/>
              <a:ea typeface="Meiryo UI" pitchFamily="50" charset="-128"/>
              <a:cs typeface="Meiryo UI" pitchFamily="50" charset="-128"/>
            </a:endParaRPr>
          </a:p>
          <a:p>
            <a:pPr defTabSz="909638" eaLnBrk="1" hangingPunct="1"/>
            <a:r>
              <a:rPr lang="ja-JP" altLang="en-US" sz="2800" b="1" dirty="0">
                <a:solidFill>
                  <a:schemeClr val="tx2"/>
                </a:solidFill>
                <a:latin typeface="Meiryo UI" pitchFamily="50" charset="-128"/>
                <a:ea typeface="Meiryo UI" pitchFamily="50" charset="-128"/>
                <a:cs typeface="Meiryo UI" pitchFamily="50" charset="-128"/>
              </a:rPr>
              <a:t>    認知症の人と家族の生活を支える知識</a:t>
            </a:r>
            <a:endParaRPr lang="en-US" altLang="ja-JP" sz="2800" b="1" dirty="0">
              <a:solidFill>
                <a:schemeClr val="tx2"/>
              </a:solidFill>
              <a:latin typeface="Meiryo UI" pitchFamily="50" charset="-128"/>
              <a:ea typeface="Meiryo UI" pitchFamily="50" charset="-128"/>
              <a:cs typeface="Meiryo UI" pitchFamily="50" charset="-128"/>
            </a:endParaRPr>
          </a:p>
          <a:p>
            <a:pPr defTabSz="909638" eaLnBrk="1" hangingPunct="1"/>
            <a:r>
              <a:rPr lang="ja-JP" altLang="en-US" sz="2800" b="1" dirty="0">
                <a:solidFill>
                  <a:schemeClr val="tx2"/>
                </a:solidFill>
                <a:latin typeface="Meiryo UI" pitchFamily="50" charset="-128"/>
                <a:ea typeface="Meiryo UI" pitchFamily="50" charset="-128"/>
                <a:cs typeface="Meiryo UI" pitchFamily="50" charset="-128"/>
              </a:rPr>
              <a:t>    と方法を習得する</a:t>
            </a:r>
            <a:endParaRPr lang="en-US" altLang="ja-JP" sz="2800" b="1" dirty="0">
              <a:solidFill>
                <a:schemeClr val="tx2"/>
              </a:solidFill>
              <a:latin typeface="Meiryo UI" pitchFamily="50" charset="-128"/>
              <a:ea typeface="Meiryo UI" pitchFamily="50" charset="-128"/>
              <a:cs typeface="Meiryo UI" pitchFamily="50" charset="-128"/>
            </a:endParaRPr>
          </a:p>
          <a:p>
            <a:pPr defTabSz="909638" eaLnBrk="1" hangingPunct="1">
              <a:spcBef>
                <a:spcPts val="1800"/>
              </a:spcBef>
            </a:pPr>
            <a:r>
              <a:rPr lang="en-US" altLang="ja-JP" sz="3200" b="1" dirty="0">
                <a:solidFill>
                  <a:schemeClr val="accent1">
                    <a:lumMod val="50000"/>
                  </a:schemeClr>
                </a:solidFill>
                <a:latin typeface="Meiryo UI" pitchFamily="50" charset="-128"/>
                <a:ea typeface="Meiryo UI" pitchFamily="50" charset="-128"/>
                <a:cs typeface="Meiryo UI" pitchFamily="50" charset="-128"/>
              </a:rPr>
              <a:t>●</a:t>
            </a:r>
            <a:r>
              <a:rPr lang="ja-JP" altLang="en-US" sz="1800" b="1" dirty="0">
                <a:solidFill>
                  <a:schemeClr val="accent1">
                    <a:lumMod val="50000"/>
                  </a:schemeClr>
                </a:solidFill>
                <a:latin typeface="Meiryo UI" pitchFamily="50" charset="-128"/>
                <a:ea typeface="Meiryo UI" pitchFamily="50" charset="-128"/>
                <a:cs typeface="Meiryo UI" pitchFamily="50" charset="-128"/>
              </a:rPr>
              <a:t> </a:t>
            </a:r>
            <a:r>
              <a:rPr lang="ja-JP" altLang="en-US" sz="2800" b="1" dirty="0">
                <a:solidFill>
                  <a:schemeClr val="tx2"/>
                </a:solidFill>
                <a:latin typeface="Meiryo UI" pitchFamily="50" charset="-128"/>
                <a:ea typeface="Meiryo UI" pitchFamily="50" charset="-128"/>
                <a:cs typeface="Meiryo UI" pitchFamily="50" charset="-128"/>
              </a:rPr>
              <a:t>認知症の人への対応の基本と歯科診療</a:t>
            </a:r>
            <a:endParaRPr lang="en-US" altLang="ja-JP" sz="2800" b="1" dirty="0">
              <a:solidFill>
                <a:schemeClr val="tx2"/>
              </a:solidFill>
              <a:latin typeface="Meiryo UI" pitchFamily="50" charset="-128"/>
              <a:ea typeface="Meiryo UI" pitchFamily="50" charset="-128"/>
              <a:cs typeface="Meiryo UI" pitchFamily="50" charset="-128"/>
            </a:endParaRPr>
          </a:p>
          <a:p>
            <a:pPr defTabSz="909638" eaLnBrk="1" hangingPunct="1">
              <a:spcBef>
                <a:spcPts val="0"/>
              </a:spcBef>
            </a:pPr>
            <a:r>
              <a:rPr lang="ja-JP" altLang="en-US" sz="2800" b="1" dirty="0">
                <a:solidFill>
                  <a:schemeClr val="tx2"/>
                </a:solidFill>
                <a:latin typeface="Meiryo UI" pitchFamily="50" charset="-128"/>
                <a:ea typeface="Meiryo UI" pitchFamily="50" charset="-128"/>
                <a:cs typeface="Meiryo UI" pitchFamily="50" charset="-128"/>
              </a:rPr>
              <a:t>    の継続のための方法を習得する</a:t>
            </a:r>
            <a:endParaRPr lang="en-US" altLang="ja-JP" sz="2800" b="1" dirty="0">
              <a:solidFill>
                <a:schemeClr val="tx2"/>
              </a:solidFill>
              <a:latin typeface="Meiryo UI" pitchFamily="50" charset="-128"/>
              <a:ea typeface="Meiryo UI" pitchFamily="50" charset="-128"/>
              <a:cs typeface="Meiryo UI" pitchFamily="50" charset="-128"/>
            </a:endParaRPr>
          </a:p>
          <a:p>
            <a:pPr defTabSz="909638" eaLnBrk="1" hangingPunct="1">
              <a:spcBef>
                <a:spcPts val="1800"/>
              </a:spcBef>
            </a:pPr>
            <a:r>
              <a:rPr lang="ja-JP" altLang="en-US" sz="3200" b="1" dirty="0">
                <a:solidFill>
                  <a:schemeClr val="accent1">
                    <a:lumMod val="50000"/>
                  </a:schemeClr>
                </a:solidFill>
                <a:latin typeface="Meiryo UI" pitchFamily="50" charset="-128"/>
                <a:ea typeface="Meiryo UI" pitchFamily="50" charset="-128"/>
                <a:cs typeface="Meiryo UI" pitchFamily="50" charset="-128"/>
              </a:rPr>
              <a:t>●</a:t>
            </a:r>
            <a:r>
              <a:rPr lang="ja-JP" altLang="en-US" sz="1800" b="1" dirty="0">
                <a:solidFill>
                  <a:srgbClr val="609000"/>
                </a:solidFill>
                <a:latin typeface="Meiryo UI" pitchFamily="50" charset="-128"/>
                <a:ea typeface="Meiryo UI" pitchFamily="50" charset="-128"/>
                <a:cs typeface="Meiryo UI" pitchFamily="50" charset="-128"/>
              </a:rPr>
              <a:t> </a:t>
            </a:r>
            <a:r>
              <a:rPr lang="ja-JP" altLang="en-US" sz="2800" b="1" dirty="0">
                <a:solidFill>
                  <a:schemeClr val="tx2"/>
                </a:solidFill>
                <a:latin typeface="Meiryo UI" pitchFamily="50" charset="-128"/>
                <a:ea typeface="Meiryo UI" pitchFamily="50" charset="-128"/>
                <a:cs typeface="Meiryo UI" pitchFamily="50" charset="-128"/>
              </a:rPr>
              <a:t>認知症診療、ケア、連携に関する基本的</a:t>
            </a:r>
            <a:endParaRPr lang="en-US" altLang="ja-JP" sz="2800" b="1" dirty="0">
              <a:solidFill>
                <a:schemeClr val="tx2"/>
              </a:solidFill>
              <a:latin typeface="Meiryo UI" pitchFamily="50" charset="-128"/>
              <a:ea typeface="Meiryo UI" pitchFamily="50" charset="-128"/>
              <a:cs typeface="Meiryo UI" pitchFamily="50" charset="-128"/>
            </a:endParaRPr>
          </a:p>
          <a:p>
            <a:pPr defTabSz="909638" eaLnBrk="1" hangingPunct="1">
              <a:spcBef>
                <a:spcPts val="0"/>
              </a:spcBef>
            </a:pPr>
            <a:r>
              <a:rPr lang="ja-JP" altLang="en-US" sz="2800" b="1" dirty="0">
                <a:solidFill>
                  <a:schemeClr val="tx2"/>
                </a:solidFill>
                <a:latin typeface="Meiryo UI" pitchFamily="50" charset="-128"/>
                <a:ea typeface="Meiryo UI" pitchFamily="50" charset="-128"/>
                <a:cs typeface="Meiryo UI" pitchFamily="50" charset="-128"/>
              </a:rPr>
              <a:t>    な知識を得る</a:t>
            </a:r>
          </a:p>
        </p:txBody>
      </p:sp>
      <p:sp>
        <p:nvSpPr>
          <p:cNvPr id="819204" name="Text Box 4"/>
          <p:cNvSpPr txBox="1">
            <a:spLocks noChangeArrowheads="1"/>
          </p:cNvSpPr>
          <p:nvPr/>
        </p:nvSpPr>
        <p:spPr bwMode="auto">
          <a:xfrm>
            <a:off x="1439069" y="507369"/>
            <a:ext cx="6311900" cy="1092603"/>
          </a:xfrm>
          <a:prstGeom prst="rect">
            <a:avLst/>
          </a:prstGeom>
          <a:noFill/>
          <a:ln w="9525">
            <a:noFill/>
            <a:miter lim="800000"/>
            <a:headEnd/>
            <a:tailEnd/>
          </a:ln>
          <a:effectLst/>
        </p:spPr>
        <p:txBody>
          <a:bodyPr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dirty="0">
                <a:solidFill>
                  <a:srgbClr val="000000"/>
                </a:solidFill>
                <a:latin typeface="Meiryo UI" pitchFamily="50" charset="-128"/>
                <a:ea typeface="Meiryo UI" pitchFamily="50" charset="-128"/>
                <a:cs typeface="Meiryo UI" pitchFamily="50" charset="-128"/>
              </a:rPr>
              <a:t>歯科医師認知症対応力向上研修</a:t>
            </a:r>
          </a:p>
          <a:p>
            <a:pPr algn="ctr" eaLnBrk="1" hangingPunct="1">
              <a:spcBef>
                <a:spcPts val="0"/>
              </a:spcBef>
            </a:pPr>
            <a:endParaRPr lang="ja-JP" altLang="en-US" sz="900" b="1" dirty="0">
              <a:solidFill>
                <a:srgbClr val="000000"/>
              </a:solidFill>
              <a:latin typeface="Meiryo UI" pitchFamily="50" charset="-128"/>
              <a:ea typeface="Meiryo UI" pitchFamily="50" charset="-128"/>
              <a:cs typeface="Meiryo UI" pitchFamily="50" charset="-128"/>
            </a:endParaRPr>
          </a:p>
          <a:p>
            <a:pPr algn="ctr" eaLnBrk="1" hangingPunct="1"/>
            <a:r>
              <a:rPr lang="ja-JP" altLang="en-US" sz="3600" b="1" dirty="0">
                <a:solidFill>
                  <a:srgbClr val="000000"/>
                </a:solidFill>
                <a:latin typeface="Meiryo UI" pitchFamily="50" charset="-128"/>
                <a:ea typeface="Meiryo UI" pitchFamily="50" charset="-128"/>
                <a:cs typeface="Meiryo UI" pitchFamily="50" charset="-128"/>
              </a:rPr>
              <a:t>研修全体の目的</a:t>
            </a:r>
            <a:r>
              <a:rPr lang="en-US" altLang="ja-JP" sz="3600" b="1" dirty="0">
                <a:solidFill>
                  <a:srgbClr val="000000"/>
                </a:solidFill>
                <a:latin typeface="Meiryo UI" pitchFamily="50" charset="-128"/>
                <a:ea typeface="Meiryo UI" pitchFamily="50" charset="-128"/>
                <a:cs typeface="Meiryo UI" pitchFamily="50" charset="-128"/>
              </a:rPr>
              <a:t>･</a:t>
            </a:r>
            <a:r>
              <a:rPr lang="ja-JP" altLang="en-US" sz="3600" b="1" dirty="0">
                <a:solidFill>
                  <a:srgbClr val="000000"/>
                </a:solidFill>
                <a:latin typeface="Meiryo UI" pitchFamily="50" charset="-128"/>
                <a:ea typeface="Meiryo UI" pitchFamily="50" charset="-128"/>
                <a:cs typeface="Meiryo UI" pitchFamily="50" charset="-128"/>
              </a:rPr>
              <a:t>意義</a:t>
            </a:r>
            <a:endParaRPr lang="en-US" altLang="ja-JP" sz="3600" b="1" dirty="0">
              <a:solidFill>
                <a:srgbClr val="000000"/>
              </a:solidFill>
              <a:effectLst>
                <a:outerShdw blurRad="38100" dist="38100" dir="2700000" algn="tl">
                  <a:srgbClr val="C0C0C0"/>
                </a:outerShdw>
              </a:effectLst>
              <a:latin typeface="Meiryo UI" pitchFamily="50" charset="-128"/>
              <a:ea typeface="Meiryo UI" pitchFamily="50" charset="-128"/>
              <a:cs typeface="Meiryo UI"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ChangeArrowheads="1"/>
          </p:cNvSpPr>
          <p:nvPr/>
        </p:nvSpPr>
        <p:spPr bwMode="auto">
          <a:xfrm>
            <a:off x="598641" y="274208"/>
            <a:ext cx="7839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血管性認知症の考え方の変化</a:t>
            </a:r>
          </a:p>
        </p:txBody>
      </p:sp>
      <p:sp>
        <p:nvSpPr>
          <p:cNvPr id="65539" name="Oval 2"/>
          <p:cNvSpPr>
            <a:spLocks noChangeArrowheads="1"/>
          </p:cNvSpPr>
          <p:nvPr/>
        </p:nvSpPr>
        <p:spPr bwMode="auto">
          <a:xfrm>
            <a:off x="4800600" y="1464918"/>
            <a:ext cx="1462396" cy="852675"/>
          </a:xfrm>
          <a:prstGeom prst="ellipse">
            <a:avLst/>
          </a:prstGeom>
          <a:solidFill>
            <a:srgbClr val="FF7C80"/>
          </a:solidFill>
          <a:ln w="9525">
            <a:solidFill>
              <a:schemeClr val="tx1"/>
            </a:solidFill>
            <a:round/>
            <a:headEnd/>
            <a:tailEnd/>
          </a:ln>
        </p:spPr>
        <p:txBody>
          <a:bodyPr wrap="none" anchor="ctr"/>
          <a:lstStyle/>
          <a:p>
            <a:pPr algn="ctr" eaLnBrk="1" hangingPunct="1"/>
            <a:r>
              <a:rPr lang="ja-JP" altLang="en-US" sz="1400" b="1" dirty="0">
                <a:latin typeface="Meiryo UI" pitchFamily="50" charset="-128"/>
                <a:ea typeface="Meiryo UI" pitchFamily="50" charset="-128"/>
                <a:cs typeface="Meiryo UI" pitchFamily="50" charset="-128"/>
              </a:rPr>
              <a:t>アルツハイマー型</a:t>
            </a:r>
          </a:p>
          <a:p>
            <a:pPr algn="ctr" eaLnBrk="1" hangingPunct="1"/>
            <a:r>
              <a:rPr lang="ja-JP" altLang="en-US" sz="1400" b="1" dirty="0">
                <a:latin typeface="Meiryo UI" pitchFamily="50" charset="-128"/>
                <a:ea typeface="Meiryo UI" pitchFamily="50" charset="-128"/>
                <a:cs typeface="Meiryo UI" pitchFamily="50" charset="-128"/>
              </a:rPr>
              <a:t>認知症</a:t>
            </a:r>
          </a:p>
        </p:txBody>
      </p:sp>
      <p:sp>
        <p:nvSpPr>
          <p:cNvPr id="65540" name="Oval 4"/>
          <p:cNvSpPr>
            <a:spLocks noChangeArrowheads="1"/>
          </p:cNvSpPr>
          <p:nvPr/>
        </p:nvSpPr>
        <p:spPr bwMode="auto">
          <a:xfrm>
            <a:off x="6889292" y="1708796"/>
            <a:ext cx="1987550" cy="171000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ja-JP" altLang="ja-JP" sz="2800"/>
          </a:p>
        </p:txBody>
      </p:sp>
      <p:sp>
        <p:nvSpPr>
          <p:cNvPr id="65541" name="AutoShape 5"/>
          <p:cNvSpPr>
            <a:spLocks noChangeArrowheads="1"/>
          </p:cNvSpPr>
          <p:nvPr/>
        </p:nvSpPr>
        <p:spPr bwMode="auto">
          <a:xfrm rot="1070885">
            <a:off x="6316194" y="1954058"/>
            <a:ext cx="536575" cy="453324"/>
          </a:xfrm>
          <a:prstGeom prst="leftRightArrow">
            <a:avLst>
              <a:gd name="adj1" fmla="val 50000"/>
              <a:gd name="adj2" fmla="val 33355"/>
            </a:avLst>
          </a:prstGeom>
          <a:solidFill>
            <a:schemeClr val="bg2"/>
          </a:solidFill>
          <a:ln>
            <a:noFill/>
          </a:ln>
        </p:spPr>
        <p:txBody>
          <a:bodyPr wrap="none" anchor="ctr"/>
          <a:lstStyle/>
          <a:p>
            <a:pPr eaLnBrk="1" hangingPunct="1"/>
            <a:endParaRPr lang="ja-JP" altLang="en-US" sz="1700"/>
          </a:p>
        </p:txBody>
      </p:sp>
      <p:sp>
        <p:nvSpPr>
          <p:cNvPr id="65542" name="Oval 6"/>
          <p:cNvSpPr>
            <a:spLocks noChangeArrowheads="1"/>
          </p:cNvSpPr>
          <p:nvPr/>
        </p:nvSpPr>
        <p:spPr bwMode="auto">
          <a:xfrm>
            <a:off x="7116270" y="2019611"/>
            <a:ext cx="1428750" cy="918180"/>
          </a:xfrm>
          <a:prstGeom prst="ellipse">
            <a:avLst/>
          </a:prstGeom>
          <a:solidFill>
            <a:srgbClr val="5199E9"/>
          </a:solidFill>
          <a:ln w="9525">
            <a:solidFill>
              <a:schemeClr val="tx1"/>
            </a:solidFill>
            <a:round/>
            <a:headEnd/>
            <a:tailEnd/>
          </a:ln>
        </p:spPr>
        <p:txBody>
          <a:bodyPr wrap="none" anchor="ctr"/>
          <a:lstStyle/>
          <a:p>
            <a:pPr algn="ctr" eaLnBrk="1" hangingPunct="1"/>
            <a:r>
              <a:rPr lang="ja-JP" altLang="en-US" sz="1800" b="1" dirty="0">
                <a:solidFill>
                  <a:schemeClr val="bg1"/>
                </a:solidFill>
                <a:latin typeface="Meiryo UI" pitchFamily="50" charset="-128"/>
                <a:ea typeface="Meiryo UI" pitchFamily="50" charset="-128"/>
                <a:cs typeface="Meiryo UI" pitchFamily="50" charset="-128"/>
              </a:rPr>
              <a:t>血管性</a:t>
            </a:r>
            <a:endParaRPr lang="en-US" altLang="ja-JP" sz="1800" b="1" dirty="0">
              <a:solidFill>
                <a:schemeClr val="bg1"/>
              </a:solidFill>
              <a:latin typeface="Meiryo UI" pitchFamily="50" charset="-128"/>
              <a:ea typeface="Meiryo UI" pitchFamily="50" charset="-128"/>
              <a:cs typeface="Meiryo UI" pitchFamily="50" charset="-128"/>
            </a:endParaRPr>
          </a:p>
          <a:p>
            <a:pPr algn="ctr" eaLnBrk="1" hangingPunct="1"/>
            <a:r>
              <a:rPr lang="ja-JP" altLang="en-US" sz="1800" b="1" dirty="0">
                <a:solidFill>
                  <a:schemeClr val="bg1"/>
                </a:solidFill>
                <a:latin typeface="Meiryo UI" pitchFamily="50" charset="-128"/>
                <a:ea typeface="Meiryo UI" pitchFamily="50" charset="-128"/>
                <a:cs typeface="Meiryo UI" pitchFamily="50" charset="-128"/>
              </a:rPr>
              <a:t>認知症</a:t>
            </a:r>
          </a:p>
        </p:txBody>
      </p:sp>
      <p:sp>
        <p:nvSpPr>
          <p:cNvPr id="65543" name="Text Box 7"/>
          <p:cNvSpPr txBox="1">
            <a:spLocks noChangeArrowheads="1"/>
          </p:cNvSpPr>
          <p:nvPr/>
        </p:nvSpPr>
        <p:spPr bwMode="auto">
          <a:xfrm>
            <a:off x="7362541" y="2972579"/>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600" b="1" dirty="0">
                <a:latin typeface="Meiryo UI" pitchFamily="50" charset="-128"/>
                <a:ea typeface="Meiryo UI" pitchFamily="50" charset="-128"/>
                <a:cs typeface="Meiryo UI" pitchFamily="50" charset="-128"/>
              </a:rPr>
              <a:t>脳血管障害</a:t>
            </a:r>
          </a:p>
        </p:txBody>
      </p:sp>
      <p:sp>
        <p:nvSpPr>
          <p:cNvPr id="65544" name="Oval 5"/>
          <p:cNvSpPr>
            <a:spLocks noChangeArrowheads="1"/>
          </p:cNvSpPr>
          <p:nvPr/>
        </p:nvSpPr>
        <p:spPr bwMode="auto">
          <a:xfrm>
            <a:off x="2565400" y="4286250"/>
            <a:ext cx="3790950" cy="1960563"/>
          </a:xfrm>
          <a:prstGeom prst="ellipse">
            <a:avLst/>
          </a:prstGeom>
          <a:pattFill prst="wdUpDiag">
            <a:fgClr>
              <a:srgbClr val="FF7C80"/>
            </a:fgClr>
            <a:bgClr>
              <a:schemeClr val="bg1"/>
            </a:bgClr>
          </a:pattFill>
          <a:ln w="9525">
            <a:solidFill>
              <a:schemeClr val="tx1"/>
            </a:solidFill>
            <a:round/>
            <a:headEnd/>
            <a:tailEnd/>
          </a:ln>
        </p:spPr>
        <p:txBody>
          <a:bodyPr wrap="none" anchor="ctr"/>
          <a:lstStyle/>
          <a:p>
            <a:pPr algn="ctr" eaLnBrk="1" hangingPunct="1"/>
            <a:endParaRPr lang="ja-JP" altLang="ja-JP" sz="2800" b="1">
              <a:latin typeface="メイリオ" pitchFamily="50" charset="-128"/>
              <a:ea typeface="メイリオ" pitchFamily="50" charset="-128"/>
              <a:cs typeface="メイリオ" pitchFamily="50" charset="-128"/>
            </a:endParaRPr>
          </a:p>
        </p:txBody>
      </p:sp>
      <p:sp>
        <p:nvSpPr>
          <p:cNvPr id="65545" name="Oval 6"/>
          <p:cNvSpPr>
            <a:spLocks noChangeArrowheads="1"/>
          </p:cNvSpPr>
          <p:nvPr/>
        </p:nvSpPr>
        <p:spPr bwMode="auto">
          <a:xfrm>
            <a:off x="3595619" y="3846444"/>
            <a:ext cx="4227513" cy="262931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ja-JP" altLang="ja-JP" sz="2800" b="1">
              <a:latin typeface="メイリオ" pitchFamily="50" charset="-128"/>
              <a:ea typeface="メイリオ" pitchFamily="50" charset="-128"/>
              <a:cs typeface="メイリオ" pitchFamily="50" charset="-128"/>
            </a:endParaRPr>
          </a:p>
        </p:txBody>
      </p:sp>
      <p:sp>
        <p:nvSpPr>
          <p:cNvPr id="65546" name="Oval 7"/>
          <p:cNvSpPr>
            <a:spLocks noChangeArrowheads="1"/>
          </p:cNvSpPr>
          <p:nvPr/>
        </p:nvSpPr>
        <p:spPr bwMode="auto">
          <a:xfrm>
            <a:off x="4656137" y="4424363"/>
            <a:ext cx="2458210" cy="138547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ja-JP" altLang="ja-JP" sz="2000" b="1">
              <a:latin typeface="メイリオ" pitchFamily="50" charset="-128"/>
              <a:ea typeface="メイリオ" pitchFamily="50" charset="-128"/>
              <a:cs typeface="メイリオ" pitchFamily="50" charset="-128"/>
            </a:endParaRPr>
          </a:p>
        </p:txBody>
      </p:sp>
      <p:sp>
        <p:nvSpPr>
          <p:cNvPr id="65547" name="Text Box 8"/>
          <p:cNvSpPr txBox="1">
            <a:spLocks noChangeArrowheads="1"/>
          </p:cNvSpPr>
          <p:nvPr/>
        </p:nvSpPr>
        <p:spPr bwMode="auto">
          <a:xfrm>
            <a:off x="6453188" y="5805488"/>
            <a:ext cx="132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latin typeface="Meiryo UI" pitchFamily="50" charset="-128"/>
                <a:ea typeface="Meiryo UI" pitchFamily="50" charset="-128"/>
                <a:cs typeface="Meiryo UI" pitchFamily="50" charset="-128"/>
              </a:rPr>
              <a:t>脳血管障害</a:t>
            </a:r>
          </a:p>
          <a:p>
            <a:pPr algn="ctr" eaLnBrk="1" hangingPunct="1"/>
            <a:r>
              <a:rPr lang="en-US" altLang="ja-JP" sz="1800" b="1" dirty="0">
                <a:latin typeface="Meiryo UI" pitchFamily="50" charset="-128"/>
                <a:ea typeface="Meiryo UI" pitchFamily="50" charset="-128"/>
                <a:cs typeface="Meiryo UI" pitchFamily="50" charset="-128"/>
              </a:rPr>
              <a:t>(CVD)</a:t>
            </a:r>
          </a:p>
        </p:txBody>
      </p:sp>
      <p:sp>
        <p:nvSpPr>
          <p:cNvPr id="65548" name="Text Box 9"/>
          <p:cNvSpPr txBox="1">
            <a:spLocks noChangeArrowheads="1"/>
          </p:cNvSpPr>
          <p:nvPr/>
        </p:nvSpPr>
        <p:spPr bwMode="auto">
          <a:xfrm>
            <a:off x="4040981" y="5645944"/>
            <a:ext cx="1230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1800" b="1" dirty="0">
                <a:latin typeface="Meiryo UI" pitchFamily="50" charset="-128"/>
                <a:ea typeface="Meiryo UI" pitchFamily="50" charset="-128"/>
                <a:cs typeface="Meiryo UI" pitchFamily="50" charset="-128"/>
              </a:rPr>
              <a:t>AD+CVD</a:t>
            </a:r>
          </a:p>
        </p:txBody>
      </p:sp>
      <p:sp>
        <p:nvSpPr>
          <p:cNvPr id="65549" name="Freeform 10"/>
          <p:cNvSpPr>
            <a:spLocks/>
          </p:cNvSpPr>
          <p:nvPr/>
        </p:nvSpPr>
        <p:spPr bwMode="auto">
          <a:xfrm>
            <a:off x="4646613" y="4448175"/>
            <a:ext cx="1714500" cy="1389063"/>
          </a:xfrm>
          <a:custGeom>
            <a:avLst/>
            <a:gdLst>
              <a:gd name="T0" fmla="*/ 2147483647 w 1600"/>
              <a:gd name="T1" fmla="*/ 2147483647 h 1211"/>
              <a:gd name="T2" fmla="*/ 2147483647 w 1600"/>
              <a:gd name="T3" fmla="*/ 2147483647 h 1211"/>
              <a:gd name="T4" fmla="*/ 2147483647 w 1600"/>
              <a:gd name="T5" fmla="*/ 2147483647 h 1211"/>
              <a:gd name="T6" fmla="*/ 2147483647 w 1600"/>
              <a:gd name="T7" fmla="*/ 2147483647 h 1211"/>
              <a:gd name="T8" fmla="*/ 2147483647 w 1600"/>
              <a:gd name="T9" fmla="*/ 2147483647 h 1211"/>
              <a:gd name="T10" fmla="*/ 2147483647 w 1600"/>
              <a:gd name="T11" fmla="*/ 2147483647 h 1211"/>
              <a:gd name="T12" fmla="*/ 2147483647 w 1600"/>
              <a:gd name="T13" fmla="*/ 2147483647 h 1211"/>
              <a:gd name="T14" fmla="*/ 2147483647 w 1600"/>
              <a:gd name="T15" fmla="*/ 2147483647 h 1211"/>
              <a:gd name="T16" fmla="*/ 2147483647 w 1600"/>
              <a:gd name="T17" fmla="*/ 2147483647 h 1211"/>
              <a:gd name="T18" fmla="*/ 2147483647 w 1600"/>
              <a:gd name="T19" fmla="*/ 2147483647 h 1211"/>
              <a:gd name="T20" fmla="*/ 2147483647 w 1600"/>
              <a:gd name="T21" fmla="*/ 2147483647 h 1211"/>
              <a:gd name="T22" fmla="*/ 2147483647 w 1600"/>
              <a:gd name="T23" fmla="*/ 2147483647 h 1211"/>
              <a:gd name="T24" fmla="*/ 2147483647 w 1600"/>
              <a:gd name="T25" fmla="*/ 2147483647 h 1211"/>
              <a:gd name="T26" fmla="*/ 2147483647 w 1600"/>
              <a:gd name="T27" fmla="*/ 2147483647 h 1211"/>
              <a:gd name="T28" fmla="*/ 2147483647 w 1600"/>
              <a:gd name="T29" fmla="*/ 2147483647 h 1211"/>
              <a:gd name="T30" fmla="*/ 2147483647 w 1600"/>
              <a:gd name="T31" fmla="*/ 2147483647 h 1211"/>
              <a:gd name="T32" fmla="*/ 2147483647 w 1600"/>
              <a:gd name="T33" fmla="*/ 2147483647 h 1211"/>
              <a:gd name="T34" fmla="*/ 2147483647 w 1600"/>
              <a:gd name="T35" fmla="*/ 2147483647 h 1211"/>
              <a:gd name="T36" fmla="*/ 2147483647 w 1600"/>
              <a:gd name="T37" fmla="*/ 2147483647 h 1211"/>
              <a:gd name="T38" fmla="*/ 2147483647 w 1600"/>
              <a:gd name="T39" fmla="*/ 2147483647 h 1211"/>
              <a:gd name="T40" fmla="*/ 2147483647 w 1600"/>
              <a:gd name="T41" fmla="*/ 2147483647 h 1211"/>
              <a:gd name="T42" fmla="*/ 2147483647 w 1600"/>
              <a:gd name="T43" fmla="*/ 2147483647 h 1211"/>
              <a:gd name="T44" fmla="*/ 2147483647 w 1600"/>
              <a:gd name="T45" fmla="*/ 2147483647 h 1211"/>
              <a:gd name="T46" fmla="*/ 2147483647 w 1600"/>
              <a:gd name="T47" fmla="*/ 2147483647 h 1211"/>
              <a:gd name="T48" fmla="*/ 2147483647 w 1600"/>
              <a:gd name="T49" fmla="*/ 2147483647 h 1211"/>
              <a:gd name="T50" fmla="*/ 2147483647 w 1600"/>
              <a:gd name="T51" fmla="*/ 2147483647 h 1211"/>
              <a:gd name="T52" fmla="*/ 2147483647 w 1600"/>
              <a:gd name="T53" fmla="*/ 2147483647 h 1211"/>
              <a:gd name="T54" fmla="*/ 2147483647 w 1600"/>
              <a:gd name="T55" fmla="*/ 2147483647 h 1211"/>
              <a:gd name="T56" fmla="*/ 2147483647 w 1600"/>
              <a:gd name="T57" fmla="*/ 2147483647 h 1211"/>
              <a:gd name="T58" fmla="*/ 2147483647 w 1600"/>
              <a:gd name="T59" fmla="*/ 2147483647 h 1211"/>
              <a:gd name="T60" fmla="*/ 2147483647 w 1600"/>
              <a:gd name="T61" fmla="*/ 2147483647 h 1211"/>
              <a:gd name="T62" fmla="*/ 2147483647 w 1600"/>
              <a:gd name="T63" fmla="*/ 2147483647 h 1211"/>
              <a:gd name="T64" fmla="*/ 2147483647 w 1600"/>
              <a:gd name="T65" fmla="*/ 2147483647 h 1211"/>
              <a:gd name="T66" fmla="*/ 2147483647 w 1600"/>
              <a:gd name="T67" fmla="*/ 2147483647 h 1211"/>
              <a:gd name="T68" fmla="*/ 2147483647 w 1600"/>
              <a:gd name="T69" fmla="*/ 2147483647 h 1211"/>
              <a:gd name="T70" fmla="*/ 2147483647 w 1600"/>
              <a:gd name="T71" fmla="*/ 2147483647 h 1211"/>
              <a:gd name="T72" fmla="*/ 2147483647 w 1600"/>
              <a:gd name="T73" fmla="*/ 2147483647 h 1211"/>
              <a:gd name="T74" fmla="*/ 2147483647 w 1600"/>
              <a:gd name="T75" fmla="*/ 2147483647 h 1211"/>
              <a:gd name="T76" fmla="*/ 2147483647 w 1600"/>
              <a:gd name="T77" fmla="*/ 2147483647 h 1211"/>
              <a:gd name="T78" fmla="*/ 2147483647 w 1600"/>
              <a:gd name="T79" fmla="*/ 2147483647 h 1211"/>
              <a:gd name="T80" fmla="*/ 2147483647 w 1600"/>
              <a:gd name="T81" fmla="*/ 2147483647 h 1211"/>
              <a:gd name="T82" fmla="*/ 2147483647 w 1600"/>
              <a:gd name="T83" fmla="*/ 2147483647 h 12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00"/>
              <a:gd name="T127" fmla="*/ 0 h 1211"/>
              <a:gd name="T128" fmla="*/ 1600 w 1600"/>
              <a:gd name="T129" fmla="*/ 1211 h 12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00" h="1211">
                <a:moveTo>
                  <a:pt x="852" y="4"/>
                </a:moveTo>
                <a:cubicBezTo>
                  <a:pt x="806" y="8"/>
                  <a:pt x="765" y="27"/>
                  <a:pt x="720" y="34"/>
                </a:cubicBezTo>
                <a:cubicBezTo>
                  <a:pt x="695" y="38"/>
                  <a:pt x="668" y="40"/>
                  <a:pt x="642" y="43"/>
                </a:cubicBezTo>
                <a:cubicBezTo>
                  <a:pt x="619" y="51"/>
                  <a:pt x="596" y="56"/>
                  <a:pt x="573" y="64"/>
                </a:cubicBezTo>
                <a:cubicBezTo>
                  <a:pt x="558" y="69"/>
                  <a:pt x="536" y="70"/>
                  <a:pt x="522" y="79"/>
                </a:cubicBezTo>
                <a:cubicBezTo>
                  <a:pt x="488" y="101"/>
                  <a:pt x="443" y="114"/>
                  <a:pt x="405" y="127"/>
                </a:cubicBezTo>
                <a:cubicBezTo>
                  <a:pt x="389" y="132"/>
                  <a:pt x="377" y="148"/>
                  <a:pt x="360" y="154"/>
                </a:cubicBezTo>
                <a:cubicBezTo>
                  <a:pt x="349" y="170"/>
                  <a:pt x="327" y="178"/>
                  <a:pt x="309" y="184"/>
                </a:cubicBezTo>
                <a:cubicBezTo>
                  <a:pt x="302" y="186"/>
                  <a:pt x="298" y="194"/>
                  <a:pt x="291" y="196"/>
                </a:cubicBezTo>
                <a:cubicBezTo>
                  <a:pt x="285" y="198"/>
                  <a:pt x="273" y="202"/>
                  <a:pt x="273" y="202"/>
                </a:cubicBezTo>
                <a:cubicBezTo>
                  <a:pt x="267" y="212"/>
                  <a:pt x="254" y="222"/>
                  <a:pt x="243" y="226"/>
                </a:cubicBezTo>
                <a:cubicBezTo>
                  <a:pt x="234" y="239"/>
                  <a:pt x="216" y="248"/>
                  <a:pt x="201" y="253"/>
                </a:cubicBezTo>
                <a:cubicBezTo>
                  <a:pt x="194" y="264"/>
                  <a:pt x="180" y="272"/>
                  <a:pt x="168" y="280"/>
                </a:cubicBezTo>
                <a:cubicBezTo>
                  <a:pt x="154" y="301"/>
                  <a:pt x="162" y="294"/>
                  <a:pt x="147" y="304"/>
                </a:cubicBezTo>
                <a:cubicBezTo>
                  <a:pt x="143" y="316"/>
                  <a:pt x="131" y="327"/>
                  <a:pt x="120" y="334"/>
                </a:cubicBezTo>
                <a:cubicBezTo>
                  <a:pt x="113" y="345"/>
                  <a:pt x="101" y="357"/>
                  <a:pt x="90" y="364"/>
                </a:cubicBezTo>
                <a:cubicBezTo>
                  <a:pt x="84" y="381"/>
                  <a:pt x="75" y="396"/>
                  <a:pt x="60" y="406"/>
                </a:cubicBezTo>
                <a:cubicBezTo>
                  <a:pt x="45" y="429"/>
                  <a:pt x="35" y="456"/>
                  <a:pt x="24" y="481"/>
                </a:cubicBezTo>
                <a:cubicBezTo>
                  <a:pt x="24" y="481"/>
                  <a:pt x="17" y="503"/>
                  <a:pt x="15" y="508"/>
                </a:cubicBezTo>
                <a:cubicBezTo>
                  <a:pt x="14" y="511"/>
                  <a:pt x="12" y="517"/>
                  <a:pt x="12" y="517"/>
                </a:cubicBezTo>
                <a:cubicBezTo>
                  <a:pt x="10" y="536"/>
                  <a:pt x="6" y="553"/>
                  <a:pt x="0" y="571"/>
                </a:cubicBezTo>
                <a:cubicBezTo>
                  <a:pt x="6" y="612"/>
                  <a:pt x="17" y="653"/>
                  <a:pt x="24" y="694"/>
                </a:cubicBezTo>
                <a:cubicBezTo>
                  <a:pt x="28" y="717"/>
                  <a:pt x="33" y="752"/>
                  <a:pt x="54" y="766"/>
                </a:cubicBezTo>
                <a:cubicBezTo>
                  <a:pt x="66" y="784"/>
                  <a:pt x="67" y="804"/>
                  <a:pt x="87" y="817"/>
                </a:cubicBezTo>
                <a:cubicBezTo>
                  <a:pt x="89" y="820"/>
                  <a:pt x="90" y="823"/>
                  <a:pt x="93" y="826"/>
                </a:cubicBezTo>
                <a:cubicBezTo>
                  <a:pt x="96" y="829"/>
                  <a:pt x="100" y="829"/>
                  <a:pt x="102" y="832"/>
                </a:cubicBezTo>
                <a:cubicBezTo>
                  <a:pt x="118" y="851"/>
                  <a:pt x="126" y="878"/>
                  <a:pt x="147" y="892"/>
                </a:cubicBezTo>
                <a:cubicBezTo>
                  <a:pt x="157" y="907"/>
                  <a:pt x="150" y="899"/>
                  <a:pt x="171" y="913"/>
                </a:cubicBezTo>
                <a:cubicBezTo>
                  <a:pt x="174" y="915"/>
                  <a:pt x="180" y="919"/>
                  <a:pt x="180" y="919"/>
                </a:cubicBezTo>
                <a:cubicBezTo>
                  <a:pt x="183" y="923"/>
                  <a:pt x="198" y="938"/>
                  <a:pt x="201" y="940"/>
                </a:cubicBezTo>
                <a:cubicBezTo>
                  <a:pt x="206" y="943"/>
                  <a:pt x="219" y="946"/>
                  <a:pt x="219" y="946"/>
                </a:cubicBezTo>
                <a:cubicBezTo>
                  <a:pt x="227" y="958"/>
                  <a:pt x="240" y="959"/>
                  <a:pt x="252" y="967"/>
                </a:cubicBezTo>
                <a:cubicBezTo>
                  <a:pt x="266" y="988"/>
                  <a:pt x="295" y="1001"/>
                  <a:pt x="318" y="1012"/>
                </a:cubicBezTo>
                <a:cubicBezTo>
                  <a:pt x="321" y="1013"/>
                  <a:pt x="324" y="1013"/>
                  <a:pt x="327" y="1015"/>
                </a:cubicBezTo>
                <a:cubicBezTo>
                  <a:pt x="333" y="1019"/>
                  <a:pt x="339" y="1023"/>
                  <a:pt x="345" y="1027"/>
                </a:cubicBezTo>
                <a:cubicBezTo>
                  <a:pt x="348" y="1029"/>
                  <a:pt x="354" y="1033"/>
                  <a:pt x="354" y="1033"/>
                </a:cubicBezTo>
                <a:cubicBezTo>
                  <a:pt x="363" y="1047"/>
                  <a:pt x="421" y="1063"/>
                  <a:pt x="438" y="1069"/>
                </a:cubicBezTo>
                <a:cubicBezTo>
                  <a:pt x="445" y="1071"/>
                  <a:pt x="450" y="1077"/>
                  <a:pt x="456" y="1081"/>
                </a:cubicBezTo>
                <a:cubicBezTo>
                  <a:pt x="471" y="1091"/>
                  <a:pt x="519" y="1103"/>
                  <a:pt x="537" y="1108"/>
                </a:cubicBezTo>
                <a:cubicBezTo>
                  <a:pt x="580" y="1119"/>
                  <a:pt x="615" y="1140"/>
                  <a:pt x="660" y="1144"/>
                </a:cubicBezTo>
                <a:cubicBezTo>
                  <a:pt x="685" y="1149"/>
                  <a:pt x="711" y="1157"/>
                  <a:pt x="735" y="1165"/>
                </a:cubicBezTo>
                <a:cubicBezTo>
                  <a:pt x="749" y="1170"/>
                  <a:pt x="765" y="1168"/>
                  <a:pt x="780" y="1171"/>
                </a:cubicBezTo>
                <a:cubicBezTo>
                  <a:pt x="791" y="1173"/>
                  <a:pt x="802" y="1177"/>
                  <a:pt x="813" y="1180"/>
                </a:cubicBezTo>
                <a:cubicBezTo>
                  <a:pt x="822" y="1182"/>
                  <a:pt x="840" y="1189"/>
                  <a:pt x="840" y="1189"/>
                </a:cubicBezTo>
                <a:cubicBezTo>
                  <a:pt x="868" y="1184"/>
                  <a:pt x="863" y="1184"/>
                  <a:pt x="903" y="1189"/>
                </a:cubicBezTo>
                <a:cubicBezTo>
                  <a:pt x="911" y="1190"/>
                  <a:pt x="919" y="1192"/>
                  <a:pt x="927" y="1195"/>
                </a:cubicBezTo>
                <a:cubicBezTo>
                  <a:pt x="933" y="1197"/>
                  <a:pt x="945" y="1201"/>
                  <a:pt x="945" y="1201"/>
                </a:cubicBezTo>
                <a:cubicBezTo>
                  <a:pt x="992" y="1196"/>
                  <a:pt x="1045" y="1203"/>
                  <a:pt x="1092" y="1210"/>
                </a:cubicBezTo>
                <a:cubicBezTo>
                  <a:pt x="1153" y="1206"/>
                  <a:pt x="1214" y="1211"/>
                  <a:pt x="1275" y="1207"/>
                </a:cubicBezTo>
                <a:cubicBezTo>
                  <a:pt x="1281" y="1205"/>
                  <a:pt x="1289" y="1206"/>
                  <a:pt x="1293" y="1201"/>
                </a:cubicBezTo>
                <a:cubicBezTo>
                  <a:pt x="1295" y="1198"/>
                  <a:pt x="1296" y="1194"/>
                  <a:pt x="1299" y="1192"/>
                </a:cubicBezTo>
                <a:cubicBezTo>
                  <a:pt x="1304" y="1189"/>
                  <a:pt x="1317" y="1186"/>
                  <a:pt x="1317" y="1186"/>
                </a:cubicBezTo>
                <a:cubicBezTo>
                  <a:pt x="1324" y="1175"/>
                  <a:pt x="1330" y="1175"/>
                  <a:pt x="1341" y="1168"/>
                </a:cubicBezTo>
                <a:cubicBezTo>
                  <a:pt x="1351" y="1153"/>
                  <a:pt x="1344" y="1161"/>
                  <a:pt x="1365" y="1147"/>
                </a:cubicBezTo>
                <a:cubicBezTo>
                  <a:pt x="1368" y="1145"/>
                  <a:pt x="1374" y="1141"/>
                  <a:pt x="1374" y="1141"/>
                </a:cubicBezTo>
                <a:cubicBezTo>
                  <a:pt x="1377" y="1137"/>
                  <a:pt x="1392" y="1122"/>
                  <a:pt x="1395" y="1120"/>
                </a:cubicBezTo>
                <a:cubicBezTo>
                  <a:pt x="1400" y="1117"/>
                  <a:pt x="1413" y="1114"/>
                  <a:pt x="1413" y="1114"/>
                </a:cubicBezTo>
                <a:cubicBezTo>
                  <a:pt x="1417" y="1102"/>
                  <a:pt x="1421" y="1097"/>
                  <a:pt x="1431" y="1090"/>
                </a:cubicBezTo>
                <a:cubicBezTo>
                  <a:pt x="1433" y="1087"/>
                  <a:pt x="1434" y="1084"/>
                  <a:pt x="1437" y="1081"/>
                </a:cubicBezTo>
                <a:cubicBezTo>
                  <a:pt x="1440" y="1078"/>
                  <a:pt x="1444" y="1078"/>
                  <a:pt x="1446" y="1075"/>
                </a:cubicBezTo>
                <a:cubicBezTo>
                  <a:pt x="1454" y="1065"/>
                  <a:pt x="1452" y="1059"/>
                  <a:pt x="1464" y="1051"/>
                </a:cubicBezTo>
                <a:cubicBezTo>
                  <a:pt x="1470" y="1042"/>
                  <a:pt x="1482" y="1027"/>
                  <a:pt x="1491" y="1021"/>
                </a:cubicBezTo>
                <a:cubicBezTo>
                  <a:pt x="1499" y="998"/>
                  <a:pt x="1487" y="1025"/>
                  <a:pt x="1503" y="1006"/>
                </a:cubicBezTo>
                <a:cubicBezTo>
                  <a:pt x="1513" y="993"/>
                  <a:pt x="1516" y="973"/>
                  <a:pt x="1530" y="964"/>
                </a:cubicBezTo>
                <a:cubicBezTo>
                  <a:pt x="1537" y="943"/>
                  <a:pt x="1531" y="950"/>
                  <a:pt x="1545" y="940"/>
                </a:cubicBezTo>
                <a:cubicBezTo>
                  <a:pt x="1555" y="909"/>
                  <a:pt x="1570" y="879"/>
                  <a:pt x="1578" y="847"/>
                </a:cubicBezTo>
                <a:cubicBezTo>
                  <a:pt x="1581" y="834"/>
                  <a:pt x="1583" y="821"/>
                  <a:pt x="1587" y="808"/>
                </a:cubicBezTo>
                <a:cubicBezTo>
                  <a:pt x="1589" y="802"/>
                  <a:pt x="1593" y="790"/>
                  <a:pt x="1593" y="790"/>
                </a:cubicBezTo>
                <a:cubicBezTo>
                  <a:pt x="1597" y="743"/>
                  <a:pt x="1600" y="699"/>
                  <a:pt x="1596" y="652"/>
                </a:cubicBezTo>
                <a:cubicBezTo>
                  <a:pt x="1594" y="632"/>
                  <a:pt x="1583" y="612"/>
                  <a:pt x="1578" y="592"/>
                </a:cubicBezTo>
                <a:cubicBezTo>
                  <a:pt x="1564" y="534"/>
                  <a:pt x="1536" y="485"/>
                  <a:pt x="1503" y="436"/>
                </a:cubicBezTo>
                <a:cubicBezTo>
                  <a:pt x="1485" y="409"/>
                  <a:pt x="1467" y="367"/>
                  <a:pt x="1440" y="349"/>
                </a:cubicBezTo>
                <a:cubicBezTo>
                  <a:pt x="1433" y="338"/>
                  <a:pt x="1433" y="332"/>
                  <a:pt x="1422" y="325"/>
                </a:cubicBezTo>
                <a:cubicBezTo>
                  <a:pt x="1412" y="310"/>
                  <a:pt x="1398" y="299"/>
                  <a:pt x="1383" y="289"/>
                </a:cubicBezTo>
                <a:cubicBezTo>
                  <a:pt x="1360" y="274"/>
                  <a:pt x="1386" y="286"/>
                  <a:pt x="1368" y="271"/>
                </a:cubicBezTo>
                <a:cubicBezTo>
                  <a:pt x="1350" y="255"/>
                  <a:pt x="1326" y="244"/>
                  <a:pt x="1305" y="232"/>
                </a:cubicBezTo>
                <a:cubicBezTo>
                  <a:pt x="1293" y="225"/>
                  <a:pt x="1281" y="216"/>
                  <a:pt x="1269" y="208"/>
                </a:cubicBezTo>
                <a:cubicBezTo>
                  <a:pt x="1263" y="204"/>
                  <a:pt x="1251" y="196"/>
                  <a:pt x="1251" y="196"/>
                </a:cubicBezTo>
                <a:cubicBezTo>
                  <a:pt x="1238" y="177"/>
                  <a:pt x="1215" y="170"/>
                  <a:pt x="1194" y="160"/>
                </a:cubicBezTo>
                <a:cubicBezTo>
                  <a:pt x="1170" y="148"/>
                  <a:pt x="1146" y="133"/>
                  <a:pt x="1122" y="121"/>
                </a:cubicBezTo>
                <a:cubicBezTo>
                  <a:pt x="1107" y="114"/>
                  <a:pt x="1093" y="108"/>
                  <a:pt x="1077" y="103"/>
                </a:cubicBezTo>
                <a:cubicBezTo>
                  <a:pt x="1071" y="101"/>
                  <a:pt x="1059" y="97"/>
                  <a:pt x="1059" y="97"/>
                </a:cubicBezTo>
                <a:cubicBezTo>
                  <a:pt x="1039" y="67"/>
                  <a:pt x="961" y="46"/>
                  <a:pt x="927" y="31"/>
                </a:cubicBezTo>
                <a:cubicBezTo>
                  <a:pt x="921" y="28"/>
                  <a:pt x="914" y="29"/>
                  <a:pt x="909" y="25"/>
                </a:cubicBezTo>
                <a:cubicBezTo>
                  <a:pt x="905" y="22"/>
                  <a:pt x="856" y="0"/>
                  <a:pt x="852" y="4"/>
                </a:cubicBezTo>
                <a:close/>
              </a:path>
            </a:pathLst>
          </a:custGeom>
          <a:pattFill prst="dkDnDiag">
            <a:fgClr>
              <a:srgbClr val="5199E9"/>
            </a:fgClr>
            <a:bgClr>
              <a:srgbClr val="FF7C80"/>
            </a:bgClr>
          </a:pattFill>
          <a:ln w="9525">
            <a:solidFill>
              <a:schemeClr val="tx1"/>
            </a:solidFill>
            <a:round/>
            <a:headEnd/>
            <a:tailEnd/>
          </a:ln>
        </p:spPr>
        <p:txBody>
          <a:bodyPr/>
          <a:lstStyle/>
          <a:p>
            <a:endParaRPr lang="ja-JP" altLang="en-US"/>
          </a:p>
        </p:txBody>
      </p:sp>
      <p:sp>
        <p:nvSpPr>
          <p:cNvPr id="65550" name="Freeform 11"/>
          <p:cNvSpPr>
            <a:spLocks/>
          </p:cNvSpPr>
          <p:nvPr/>
        </p:nvSpPr>
        <p:spPr bwMode="auto">
          <a:xfrm>
            <a:off x="5545897" y="4431061"/>
            <a:ext cx="1568450" cy="1390650"/>
          </a:xfrm>
          <a:custGeom>
            <a:avLst/>
            <a:gdLst>
              <a:gd name="T0" fmla="*/ 2147483647 w 1464"/>
              <a:gd name="T1" fmla="*/ 2147483647 h 1212"/>
              <a:gd name="T2" fmla="*/ 2147483647 w 1464"/>
              <a:gd name="T3" fmla="*/ 2147483647 h 1212"/>
              <a:gd name="T4" fmla="*/ 2147483647 w 1464"/>
              <a:gd name="T5" fmla="*/ 2147483647 h 1212"/>
              <a:gd name="T6" fmla="*/ 2147483647 w 1464"/>
              <a:gd name="T7" fmla="*/ 2147483647 h 1212"/>
              <a:gd name="T8" fmla="*/ 2147483647 w 1464"/>
              <a:gd name="T9" fmla="*/ 2147483647 h 1212"/>
              <a:gd name="T10" fmla="*/ 2147483647 w 1464"/>
              <a:gd name="T11" fmla="*/ 2147483647 h 1212"/>
              <a:gd name="T12" fmla="*/ 2147483647 w 1464"/>
              <a:gd name="T13" fmla="*/ 2147483647 h 1212"/>
              <a:gd name="T14" fmla="*/ 2147483647 w 1464"/>
              <a:gd name="T15" fmla="*/ 2147483647 h 1212"/>
              <a:gd name="T16" fmla="*/ 2147483647 w 1464"/>
              <a:gd name="T17" fmla="*/ 2147483647 h 1212"/>
              <a:gd name="T18" fmla="*/ 2147483647 w 1464"/>
              <a:gd name="T19" fmla="*/ 2147483647 h 1212"/>
              <a:gd name="T20" fmla="*/ 2147483647 w 1464"/>
              <a:gd name="T21" fmla="*/ 2147483647 h 1212"/>
              <a:gd name="T22" fmla="*/ 2147483647 w 1464"/>
              <a:gd name="T23" fmla="*/ 2147483647 h 1212"/>
              <a:gd name="T24" fmla="*/ 2147483647 w 1464"/>
              <a:gd name="T25" fmla="*/ 2147483647 h 1212"/>
              <a:gd name="T26" fmla="*/ 2147483647 w 1464"/>
              <a:gd name="T27" fmla="*/ 2147483647 h 1212"/>
              <a:gd name="T28" fmla="*/ 2147483647 w 1464"/>
              <a:gd name="T29" fmla="*/ 2147483647 h 1212"/>
              <a:gd name="T30" fmla="*/ 2147483647 w 1464"/>
              <a:gd name="T31" fmla="*/ 2147483647 h 1212"/>
              <a:gd name="T32" fmla="*/ 2147483647 w 1464"/>
              <a:gd name="T33" fmla="*/ 2147483647 h 1212"/>
              <a:gd name="T34" fmla="*/ 2147483647 w 1464"/>
              <a:gd name="T35" fmla="*/ 2147483647 h 1212"/>
              <a:gd name="T36" fmla="*/ 2147483647 w 1464"/>
              <a:gd name="T37" fmla="*/ 2147483647 h 1212"/>
              <a:gd name="T38" fmla="*/ 2147483647 w 1464"/>
              <a:gd name="T39" fmla="*/ 2147483647 h 1212"/>
              <a:gd name="T40" fmla="*/ 2147483647 w 1464"/>
              <a:gd name="T41" fmla="*/ 2147483647 h 1212"/>
              <a:gd name="T42" fmla="*/ 2147483647 w 1464"/>
              <a:gd name="T43" fmla="*/ 2147483647 h 1212"/>
              <a:gd name="T44" fmla="*/ 2147483647 w 1464"/>
              <a:gd name="T45" fmla="*/ 2147483647 h 1212"/>
              <a:gd name="T46" fmla="*/ 2147483647 w 1464"/>
              <a:gd name="T47" fmla="*/ 2147483647 h 1212"/>
              <a:gd name="T48" fmla="*/ 2147483647 w 1464"/>
              <a:gd name="T49" fmla="*/ 2147483647 h 1212"/>
              <a:gd name="T50" fmla="*/ 2147483647 w 1464"/>
              <a:gd name="T51" fmla="*/ 2147483647 h 1212"/>
              <a:gd name="T52" fmla="*/ 2147483647 w 1464"/>
              <a:gd name="T53" fmla="*/ 2147483647 h 1212"/>
              <a:gd name="T54" fmla="*/ 2147483647 w 1464"/>
              <a:gd name="T55" fmla="*/ 2147483647 h 1212"/>
              <a:gd name="T56" fmla="*/ 2147483647 w 1464"/>
              <a:gd name="T57" fmla="*/ 2147483647 h 1212"/>
              <a:gd name="T58" fmla="*/ 2147483647 w 1464"/>
              <a:gd name="T59" fmla="*/ 2147483647 h 1212"/>
              <a:gd name="T60" fmla="*/ 2147483647 w 1464"/>
              <a:gd name="T61" fmla="*/ 2147483647 h 1212"/>
              <a:gd name="T62" fmla="*/ 2147483647 w 1464"/>
              <a:gd name="T63" fmla="*/ 2147483647 h 1212"/>
              <a:gd name="T64" fmla="*/ 2147483647 w 1464"/>
              <a:gd name="T65" fmla="*/ 2147483647 h 1212"/>
              <a:gd name="T66" fmla="*/ 2147483647 w 1464"/>
              <a:gd name="T67" fmla="*/ 2147483647 h 1212"/>
              <a:gd name="T68" fmla="*/ 2147483647 w 1464"/>
              <a:gd name="T69" fmla="*/ 2147483647 h 1212"/>
              <a:gd name="T70" fmla="*/ 2147483647 w 1464"/>
              <a:gd name="T71" fmla="*/ 2147483647 h 1212"/>
              <a:gd name="T72" fmla="*/ 2147483647 w 1464"/>
              <a:gd name="T73" fmla="*/ 2147483647 h 1212"/>
              <a:gd name="T74" fmla="*/ 2147483647 w 1464"/>
              <a:gd name="T75" fmla="*/ 2147483647 h 1212"/>
              <a:gd name="T76" fmla="*/ 2147483647 w 1464"/>
              <a:gd name="T77" fmla="*/ 2147483647 h 1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64"/>
              <a:gd name="T118" fmla="*/ 0 h 1212"/>
              <a:gd name="T119" fmla="*/ 1464 w 1464"/>
              <a:gd name="T120" fmla="*/ 1212 h 1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64" h="1212">
                <a:moveTo>
                  <a:pt x="15" y="18"/>
                </a:moveTo>
                <a:cubicBezTo>
                  <a:pt x="32" y="12"/>
                  <a:pt x="48" y="9"/>
                  <a:pt x="66" y="6"/>
                </a:cubicBezTo>
                <a:cubicBezTo>
                  <a:pt x="123" y="16"/>
                  <a:pt x="210" y="2"/>
                  <a:pt x="267" y="0"/>
                </a:cubicBezTo>
                <a:cubicBezTo>
                  <a:pt x="402" y="7"/>
                  <a:pt x="339" y="5"/>
                  <a:pt x="456" y="9"/>
                </a:cubicBezTo>
                <a:cubicBezTo>
                  <a:pt x="506" y="14"/>
                  <a:pt x="556" y="20"/>
                  <a:pt x="606" y="24"/>
                </a:cubicBezTo>
                <a:cubicBezTo>
                  <a:pt x="641" y="30"/>
                  <a:pt x="672" y="36"/>
                  <a:pt x="708" y="39"/>
                </a:cubicBezTo>
                <a:cubicBezTo>
                  <a:pt x="728" y="43"/>
                  <a:pt x="745" y="48"/>
                  <a:pt x="765" y="51"/>
                </a:cubicBezTo>
                <a:cubicBezTo>
                  <a:pt x="797" y="62"/>
                  <a:pt x="831" y="73"/>
                  <a:pt x="864" y="78"/>
                </a:cubicBezTo>
                <a:cubicBezTo>
                  <a:pt x="926" y="99"/>
                  <a:pt x="986" y="121"/>
                  <a:pt x="1047" y="141"/>
                </a:cubicBezTo>
                <a:cubicBezTo>
                  <a:pt x="1057" y="144"/>
                  <a:pt x="1064" y="156"/>
                  <a:pt x="1074" y="159"/>
                </a:cubicBezTo>
                <a:cubicBezTo>
                  <a:pt x="1116" y="173"/>
                  <a:pt x="1149" y="202"/>
                  <a:pt x="1191" y="216"/>
                </a:cubicBezTo>
                <a:cubicBezTo>
                  <a:pt x="1201" y="219"/>
                  <a:pt x="1208" y="228"/>
                  <a:pt x="1218" y="231"/>
                </a:cubicBezTo>
                <a:cubicBezTo>
                  <a:pt x="1223" y="245"/>
                  <a:pt x="1255" y="267"/>
                  <a:pt x="1272" y="273"/>
                </a:cubicBezTo>
                <a:cubicBezTo>
                  <a:pt x="1279" y="284"/>
                  <a:pt x="1290" y="296"/>
                  <a:pt x="1302" y="300"/>
                </a:cubicBezTo>
                <a:cubicBezTo>
                  <a:pt x="1305" y="310"/>
                  <a:pt x="1318" y="320"/>
                  <a:pt x="1329" y="324"/>
                </a:cubicBezTo>
                <a:cubicBezTo>
                  <a:pt x="1337" y="348"/>
                  <a:pt x="1325" y="320"/>
                  <a:pt x="1341" y="336"/>
                </a:cubicBezTo>
                <a:cubicBezTo>
                  <a:pt x="1357" y="352"/>
                  <a:pt x="1361" y="374"/>
                  <a:pt x="1380" y="387"/>
                </a:cubicBezTo>
                <a:cubicBezTo>
                  <a:pt x="1384" y="398"/>
                  <a:pt x="1394" y="411"/>
                  <a:pt x="1404" y="417"/>
                </a:cubicBezTo>
                <a:cubicBezTo>
                  <a:pt x="1410" y="434"/>
                  <a:pt x="1426" y="446"/>
                  <a:pt x="1431" y="462"/>
                </a:cubicBezTo>
                <a:cubicBezTo>
                  <a:pt x="1438" y="483"/>
                  <a:pt x="1433" y="475"/>
                  <a:pt x="1443" y="489"/>
                </a:cubicBezTo>
                <a:cubicBezTo>
                  <a:pt x="1446" y="499"/>
                  <a:pt x="1452" y="519"/>
                  <a:pt x="1452" y="519"/>
                </a:cubicBezTo>
                <a:cubicBezTo>
                  <a:pt x="1455" y="542"/>
                  <a:pt x="1457" y="566"/>
                  <a:pt x="1464" y="588"/>
                </a:cubicBezTo>
                <a:cubicBezTo>
                  <a:pt x="1463" y="616"/>
                  <a:pt x="1463" y="644"/>
                  <a:pt x="1461" y="672"/>
                </a:cubicBezTo>
                <a:cubicBezTo>
                  <a:pt x="1458" y="706"/>
                  <a:pt x="1423" y="779"/>
                  <a:pt x="1404" y="807"/>
                </a:cubicBezTo>
                <a:cubicBezTo>
                  <a:pt x="1395" y="821"/>
                  <a:pt x="1388" y="840"/>
                  <a:pt x="1371" y="846"/>
                </a:cubicBezTo>
                <a:cubicBezTo>
                  <a:pt x="1363" y="870"/>
                  <a:pt x="1375" y="842"/>
                  <a:pt x="1359" y="858"/>
                </a:cubicBezTo>
                <a:cubicBezTo>
                  <a:pt x="1343" y="874"/>
                  <a:pt x="1371" y="862"/>
                  <a:pt x="1347" y="870"/>
                </a:cubicBezTo>
                <a:cubicBezTo>
                  <a:pt x="1339" y="894"/>
                  <a:pt x="1351" y="866"/>
                  <a:pt x="1335" y="882"/>
                </a:cubicBezTo>
                <a:cubicBezTo>
                  <a:pt x="1333" y="884"/>
                  <a:pt x="1334" y="888"/>
                  <a:pt x="1332" y="891"/>
                </a:cubicBezTo>
                <a:cubicBezTo>
                  <a:pt x="1326" y="900"/>
                  <a:pt x="1318" y="909"/>
                  <a:pt x="1308" y="912"/>
                </a:cubicBezTo>
                <a:cubicBezTo>
                  <a:pt x="1302" y="921"/>
                  <a:pt x="1284" y="933"/>
                  <a:pt x="1284" y="933"/>
                </a:cubicBezTo>
                <a:cubicBezTo>
                  <a:pt x="1271" y="952"/>
                  <a:pt x="1258" y="962"/>
                  <a:pt x="1236" y="969"/>
                </a:cubicBezTo>
                <a:cubicBezTo>
                  <a:pt x="1226" y="984"/>
                  <a:pt x="1203" y="996"/>
                  <a:pt x="1185" y="1002"/>
                </a:cubicBezTo>
                <a:cubicBezTo>
                  <a:pt x="1173" y="1020"/>
                  <a:pt x="1136" y="1028"/>
                  <a:pt x="1116" y="1035"/>
                </a:cubicBezTo>
                <a:cubicBezTo>
                  <a:pt x="1107" y="1038"/>
                  <a:pt x="1098" y="1041"/>
                  <a:pt x="1089" y="1044"/>
                </a:cubicBezTo>
                <a:cubicBezTo>
                  <a:pt x="1086" y="1045"/>
                  <a:pt x="1080" y="1047"/>
                  <a:pt x="1080" y="1047"/>
                </a:cubicBezTo>
                <a:cubicBezTo>
                  <a:pt x="1095" y="1052"/>
                  <a:pt x="1086" y="1051"/>
                  <a:pt x="1107" y="1044"/>
                </a:cubicBezTo>
                <a:cubicBezTo>
                  <a:pt x="1110" y="1043"/>
                  <a:pt x="1116" y="1041"/>
                  <a:pt x="1116" y="1041"/>
                </a:cubicBezTo>
                <a:cubicBezTo>
                  <a:pt x="1116" y="1041"/>
                  <a:pt x="1104" y="1045"/>
                  <a:pt x="1098" y="1047"/>
                </a:cubicBezTo>
                <a:cubicBezTo>
                  <a:pt x="1089" y="1050"/>
                  <a:pt x="1080" y="1058"/>
                  <a:pt x="1071" y="1062"/>
                </a:cubicBezTo>
                <a:cubicBezTo>
                  <a:pt x="1033" y="1079"/>
                  <a:pt x="994" y="1097"/>
                  <a:pt x="954" y="1107"/>
                </a:cubicBezTo>
                <a:cubicBezTo>
                  <a:pt x="934" y="1112"/>
                  <a:pt x="919" y="1122"/>
                  <a:pt x="900" y="1128"/>
                </a:cubicBezTo>
                <a:cubicBezTo>
                  <a:pt x="893" y="1130"/>
                  <a:pt x="889" y="1138"/>
                  <a:pt x="882" y="1140"/>
                </a:cubicBezTo>
                <a:cubicBezTo>
                  <a:pt x="851" y="1148"/>
                  <a:pt x="821" y="1162"/>
                  <a:pt x="789" y="1167"/>
                </a:cubicBezTo>
                <a:cubicBezTo>
                  <a:pt x="726" y="1177"/>
                  <a:pt x="667" y="1187"/>
                  <a:pt x="603" y="1191"/>
                </a:cubicBezTo>
                <a:cubicBezTo>
                  <a:pt x="563" y="1204"/>
                  <a:pt x="591" y="1197"/>
                  <a:pt x="516" y="1200"/>
                </a:cubicBezTo>
                <a:cubicBezTo>
                  <a:pt x="481" y="1212"/>
                  <a:pt x="483" y="1209"/>
                  <a:pt x="435" y="1212"/>
                </a:cubicBezTo>
                <a:cubicBezTo>
                  <a:pt x="461" y="1195"/>
                  <a:pt x="490" y="1184"/>
                  <a:pt x="516" y="1167"/>
                </a:cubicBezTo>
                <a:cubicBezTo>
                  <a:pt x="525" y="1161"/>
                  <a:pt x="534" y="1155"/>
                  <a:pt x="543" y="1149"/>
                </a:cubicBezTo>
                <a:cubicBezTo>
                  <a:pt x="546" y="1147"/>
                  <a:pt x="552" y="1143"/>
                  <a:pt x="552" y="1143"/>
                </a:cubicBezTo>
                <a:cubicBezTo>
                  <a:pt x="556" y="1132"/>
                  <a:pt x="569" y="1123"/>
                  <a:pt x="579" y="1116"/>
                </a:cubicBezTo>
                <a:cubicBezTo>
                  <a:pt x="583" y="1104"/>
                  <a:pt x="585" y="1099"/>
                  <a:pt x="597" y="1095"/>
                </a:cubicBezTo>
                <a:cubicBezTo>
                  <a:pt x="599" y="1092"/>
                  <a:pt x="600" y="1089"/>
                  <a:pt x="603" y="1086"/>
                </a:cubicBezTo>
                <a:cubicBezTo>
                  <a:pt x="606" y="1083"/>
                  <a:pt x="610" y="1083"/>
                  <a:pt x="612" y="1080"/>
                </a:cubicBezTo>
                <a:cubicBezTo>
                  <a:pt x="624" y="1066"/>
                  <a:pt x="644" y="1019"/>
                  <a:pt x="660" y="1014"/>
                </a:cubicBezTo>
                <a:cubicBezTo>
                  <a:pt x="668" y="991"/>
                  <a:pt x="683" y="973"/>
                  <a:pt x="693" y="951"/>
                </a:cubicBezTo>
                <a:cubicBezTo>
                  <a:pt x="702" y="930"/>
                  <a:pt x="710" y="909"/>
                  <a:pt x="720" y="888"/>
                </a:cubicBezTo>
                <a:cubicBezTo>
                  <a:pt x="738" y="853"/>
                  <a:pt x="738" y="806"/>
                  <a:pt x="741" y="768"/>
                </a:cubicBezTo>
                <a:cubicBezTo>
                  <a:pt x="739" y="707"/>
                  <a:pt x="748" y="617"/>
                  <a:pt x="711" y="561"/>
                </a:cubicBezTo>
                <a:cubicBezTo>
                  <a:pt x="705" y="535"/>
                  <a:pt x="676" y="476"/>
                  <a:pt x="654" y="462"/>
                </a:cubicBezTo>
                <a:cubicBezTo>
                  <a:pt x="650" y="450"/>
                  <a:pt x="647" y="433"/>
                  <a:pt x="639" y="423"/>
                </a:cubicBezTo>
                <a:cubicBezTo>
                  <a:pt x="633" y="415"/>
                  <a:pt x="612" y="411"/>
                  <a:pt x="612" y="411"/>
                </a:cubicBezTo>
                <a:cubicBezTo>
                  <a:pt x="603" y="397"/>
                  <a:pt x="591" y="368"/>
                  <a:pt x="579" y="360"/>
                </a:cubicBezTo>
                <a:cubicBezTo>
                  <a:pt x="574" y="345"/>
                  <a:pt x="558" y="332"/>
                  <a:pt x="543" y="327"/>
                </a:cubicBezTo>
                <a:cubicBezTo>
                  <a:pt x="539" y="316"/>
                  <a:pt x="529" y="303"/>
                  <a:pt x="519" y="297"/>
                </a:cubicBezTo>
                <a:cubicBezTo>
                  <a:pt x="516" y="287"/>
                  <a:pt x="503" y="277"/>
                  <a:pt x="492" y="273"/>
                </a:cubicBezTo>
                <a:cubicBezTo>
                  <a:pt x="488" y="267"/>
                  <a:pt x="477" y="252"/>
                  <a:pt x="471" y="249"/>
                </a:cubicBezTo>
                <a:cubicBezTo>
                  <a:pt x="453" y="239"/>
                  <a:pt x="429" y="240"/>
                  <a:pt x="411" y="228"/>
                </a:cubicBezTo>
                <a:cubicBezTo>
                  <a:pt x="401" y="213"/>
                  <a:pt x="408" y="221"/>
                  <a:pt x="387" y="207"/>
                </a:cubicBezTo>
                <a:cubicBezTo>
                  <a:pt x="384" y="205"/>
                  <a:pt x="378" y="201"/>
                  <a:pt x="378" y="201"/>
                </a:cubicBezTo>
                <a:cubicBezTo>
                  <a:pt x="379" y="198"/>
                  <a:pt x="383" y="195"/>
                  <a:pt x="381" y="192"/>
                </a:cubicBezTo>
                <a:cubicBezTo>
                  <a:pt x="369" y="175"/>
                  <a:pt x="335" y="167"/>
                  <a:pt x="318" y="156"/>
                </a:cubicBezTo>
                <a:cubicBezTo>
                  <a:pt x="289" y="137"/>
                  <a:pt x="267" y="128"/>
                  <a:pt x="234" y="117"/>
                </a:cubicBezTo>
                <a:cubicBezTo>
                  <a:pt x="216" y="111"/>
                  <a:pt x="198" y="98"/>
                  <a:pt x="180" y="90"/>
                </a:cubicBezTo>
                <a:cubicBezTo>
                  <a:pt x="157" y="80"/>
                  <a:pt x="132" y="74"/>
                  <a:pt x="108" y="66"/>
                </a:cubicBezTo>
                <a:cubicBezTo>
                  <a:pt x="92" y="61"/>
                  <a:pt x="102" y="65"/>
                  <a:pt x="81" y="51"/>
                </a:cubicBezTo>
                <a:cubicBezTo>
                  <a:pt x="67" y="42"/>
                  <a:pt x="50" y="40"/>
                  <a:pt x="36" y="30"/>
                </a:cubicBezTo>
                <a:cubicBezTo>
                  <a:pt x="31" y="27"/>
                  <a:pt x="0" y="18"/>
                  <a:pt x="15" y="18"/>
                </a:cubicBezTo>
                <a:close/>
              </a:path>
            </a:pathLst>
          </a:custGeom>
          <a:solidFill>
            <a:srgbClr val="5199E9"/>
          </a:solidFill>
          <a:ln w="9525">
            <a:solidFill>
              <a:schemeClr val="tx1"/>
            </a:solidFill>
            <a:round/>
            <a:headEnd/>
            <a:tailEnd/>
          </a:ln>
        </p:spPr>
        <p:txBody>
          <a:bodyPr/>
          <a:lstStyle/>
          <a:p>
            <a:endParaRPr lang="ja-JP" altLang="en-US"/>
          </a:p>
        </p:txBody>
      </p:sp>
      <p:sp>
        <p:nvSpPr>
          <p:cNvPr id="65551" name="Freeform 12"/>
          <p:cNvSpPr>
            <a:spLocks/>
          </p:cNvSpPr>
          <p:nvPr/>
        </p:nvSpPr>
        <p:spPr bwMode="auto">
          <a:xfrm>
            <a:off x="2547524" y="4286250"/>
            <a:ext cx="1944687" cy="1974850"/>
          </a:xfrm>
          <a:custGeom>
            <a:avLst/>
            <a:gdLst>
              <a:gd name="T0" fmla="*/ 2147483647 w 1816"/>
              <a:gd name="T1" fmla="*/ 2147483647 h 1721"/>
              <a:gd name="T2" fmla="*/ 2147483647 w 1816"/>
              <a:gd name="T3" fmla="*/ 2147483647 h 1721"/>
              <a:gd name="T4" fmla="*/ 2147483647 w 1816"/>
              <a:gd name="T5" fmla="*/ 2147483647 h 1721"/>
              <a:gd name="T6" fmla="*/ 2147483647 w 1816"/>
              <a:gd name="T7" fmla="*/ 2147483647 h 1721"/>
              <a:gd name="T8" fmla="*/ 2147483647 w 1816"/>
              <a:gd name="T9" fmla="*/ 2147483647 h 1721"/>
              <a:gd name="T10" fmla="*/ 2147483647 w 1816"/>
              <a:gd name="T11" fmla="*/ 2147483647 h 1721"/>
              <a:gd name="T12" fmla="*/ 2147483647 w 1816"/>
              <a:gd name="T13" fmla="*/ 2147483647 h 1721"/>
              <a:gd name="T14" fmla="*/ 2147483647 w 1816"/>
              <a:gd name="T15" fmla="*/ 2147483647 h 1721"/>
              <a:gd name="T16" fmla="*/ 2147483647 w 1816"/>
              <a:gd name="T17" fmla="*/ 2147483647 h 1721"/>
              <a:gd name="T18" fmla="*/ 2147483647 w 1816"/>
              <a:gd name="T19" fmla="*/ 2147483647 h 1721"/>
              <a:gd name="T20" fmla="*/ 2147483647 w 1816"/>
              <a:gd name="T21" fmla="*/ 2147483647 h 1721"/>
              <a:gd name="T22" fmla="*/ 2147483647 w 1816"/>
              <a:gd name="T23" fmla="*/ 2147483647 h 1721"/>
              <a:gd name="T24" fmla="*/ 2147483647 w 1816"/>
              <a:gd name="T25" fmla="*/ 2147483647 h 1721"/>
              <a:gd name="T26" fmla="*/ 2147483647 w 1816"/>
              <a:gd name="T27" fmla="*/ 2147483647 h 1721"/>
              <a:gd name="T28" fmla="*/ 2147483647 w 1816"/>
              <a:gd name="T29" fmla="*/ 2147483647 h 1721"/>
              <a:gd name="T30" fmla="*/ 2147483647 w 1816"/>
              <a:gd name="T31" fmla="*/ 2147483647 h 1721"/>
              <a:gd name="T32" fmla="*/ 2147483647 w 1816"/>
              <a:gd name="T33" fmla="*/ 2147483647 h 1721"/>
              <a:gd name="T34" fmla="*/ 2147483647 w 1816"/>
              <a:gd name="T35" fmla="*/ 2147483647 h 1721"/>
              <a:gd name="T36" fmla="*/ 2147483647 w 1816"/>
              <a:gd name="T37" fmla="*/ 2147483647 h 1721"/>
              <a:gd name="T38" fmla="*/ 2147483647 w 1816"/>
              <a:gd name="T39" fmla="*/ 2147483647 h 1721"/>
              <a:gd name="T40" fmla="*/ 2147483647 w 1816"/>
              <a:gd name="T41" fmla="*/ 2147483647 h 1721"/>
              <a:gd name="T42" fmla="*/ 2147483647 w 1816"/>
              <a:gd name="T43" fmla="*/ 2147483647 h 1721"/>
              <a:gd name="T44" fmla="*/ 2147483647 w 1816"/>
              <a:gd name="T45" fmla="*/ 2147483647 h 1721"/>
              <a:gd name="T46" fmla="*/ 2147483647 w 1816"/>
              <a:gd name="T47" fmla="*/ 2147483647 h 1721"/>
              <a:gd name="T48" fmla="*/ 2147483647 w 1816"/>
              <a:gd name="T49" fmla="*/ 2147483647 h 1721"/>
              <a:gd name="T50" fmla="*/ 2147483647 w 1816"/>
              <a:gd name="T51" fmla="*/ 2147483647 h 1721"/>
              <a:gd name="T52" fmla="*/ 2147483647 w 1816"/>
              <a:gd name="T53" fmla="*/ 2147483647 h 1721"/>
              <a:gd name="T54" fmla="*/ 2147483647 w 1816"/>
              <a:gd name="T55" fmla="*/ 2147483647 h 1721"/>
              <a:gd name="T56" fmla="*/ 2147483647 w 1816"/>
              <a:gd name="T57" fmla="*/ 2147483647 h 1721"/>
              <a:gd name="T58" fmla="*/ 2147483647 w 1816"/>
              <a:gd name="T59" fmla="*/ 2147483647 h 1721"/>
              <a:gd name="T60" fmla="*/ 2147483647 w 1816"/>
              <a:gd name="T61" fmla="*/ 2147483647 h 1721"/>
              <a:gd name="T62" fmla="*/ 2147483647 w 1816"/>
              <a:gd name="T63" fmla="*/ 2147483647 h 1721"/>
              <a:gd name="T64" fmla="*/ 2147483647 w 1816"/>
              <a:gd name="T65" fmla="*/ 2147483647 h 1721"/>
              <a:gd name="T66" fmla="*/ 2147483647 w 1816"/>
              <a:gd name="T67" fmla="*/ 2147483647 h 1721"/>
              <a:gd name="T68" fmla="*/ 2147483647 w 1816"/>
              <a:gd name="T69" fmla="*/ 2147483647 h 1721"/>
              <a:gd name="T70" fmla="*/ 2147483647 w 1816"/>
              <a:gd name="T71" fmla="*/ 2147483647 h 1721"/>
              <a:gd name="T72" fmla="*/ 2147483647 w 1816"/>
              <a:gd name="T73" fmla="*/ 2147483647 h 1721"/>
              <a:gd name="T74" fmla="*/ 2147483647 w 1816"/>
              <a:gd name="T75" fmla="*/ 2147483647 h 1721"/>
              <a:gd name="T76" fmla="*/ 2147483647 w 1816"/>
              <a:gd name="T77" fmla="*/ 2147483647 h 1721"/>
              <a:gd name="T78" fmla="*/ 2147483647 w 1816"/>
              <a:gd name="T79" fmla="*/ 2147483647 h 1721"/>
              <a:gd name="T80" fmla="*/ 2147483647 w 1816"/>
              <a:gd name="T81" fmla="*/ 2147483647 h 1721"/>
              <a:gd name="T82" fmla="*/ 2147483647 w 1816"/>
              <a:gd name="T83" fmla="*/ 2147483647 h 1721"/>
              <a:gd name="T84" fmla="*/ 2147483647 w 1816"/>
              <a:gd name="T85" fmla="*/ 2147483647 h 1721"/>
              <a:gd name="T86" fmla="*/ 2147483647 w 1816"/>
              <a:gd name="T87" fmla="*/ 2147483647 h 1721"/>
              <a:gd name="T88" fmla="*/ 2147483647 w 1816"/>
              <a:gd name="T89" fmla="*/ 2147483647 h 1721"/>
              <a:gd name="T90" fmla="*/ 2147483647 w 1816"/>
              <a:gd name="T91" fmla="*/ 2147483647 h 1721"/>
              <a:gd name="T92" fmla="*/ 2147483647 w 1816"/>
              <a:gd name="T93" fmla="*/ 0 h 17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6"/>
              <a:gd name="T142" fmla="*/ 0 h 1721"/>
              <a:gd name="T143" fmla="*/ 1816 w 1816"/>
              <a:gd name="T144" fmla="*/ 1721 h 17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6" h="1721">
                <a:moveTo>
                  <a:pt x="1460" y="4"/>
                </a:moveTo>
                <a:cubicBezTo>
                  <a:pt x="1387" y="7"/>
                  <a:pt x="1313" y="11"/>
                  <a:pt x="1240" y="20"/>
                </a:cubicBezTo>
                <a:cubicBezTo>
                  <a:pt x="1184" y="39"/>
                  <a:pt x="1130" y="48"/>
                  <a:pt x="1072" y="52"/>
                </a:cubicBezTo>
                <a:cubicBezTo>
                  <a:pt x="1060" y="55"/>
                  <a:pt x="1047" y="54"/>
                  <a:pt x="1036" y="60"/>
                </a:cubicBezTo>
                <a:cubicBezTo>
                  <a:pt x="1032" y="62"/>
                  <a:pt x="1032" y="70"/>
                  <a:pt x="1028" y="72"/>
                </a:cubicBezTo>
                <a:cubicBezTo>
                  <a:pt x="1012" y="80"/>
                  <a:pt x="976" y="82"/>
                  <a:pt x="960" y="84"/>
                </a:cubicBezTo>
                <a:cubicBezTo>
                  <a:pt x="937" y="92"/>
                  <a:pt x="912" y="91"/>
                  <a:pt x="888" y="96"/>
                </a:cubicBezTo>
                <a:cubicBezTo>
                  <a:pt x="825" y="110"/>
                  <a:pt x="761" y="128"/>
                  <a:pt x="700" y="148"/>
                </a:cubicBezTo>
                <a:cubicBezTo>
                  <a:pt x="686" y="153"/>
                  <a:pt x="676" y="164"/>
                  <a:pt x="664" y="172"/>
                </a:cubicBezTo>
                <a:cubicBezTo>
                  <a:pt x="652" y="180"/>
                  <a:pt x="617" y="192"/>
                  <a:pt x="604" y="196"/>
                </a:cubicBezTo>
                <a:cubicBezTo>
                  <a:pt x="580" y="204"/>
                  <a:pt x="557" y="220"/>
                  <a:pt x="532" y="228"/>
                </a:cubicBezTo>
                <a:cubicBezTo>
                  <a:pt x="482" y="245"/>
                  <a:pt x="438" y="279"/>
                  <a:pt x="388" y="296"/>
                </a:cubicBezTo>
                <a:cubicBezTo>
                  <a:pt x="381" y="307"/>
                  <a:pt x="360" y="324"/>
                  <a:pt x="348" y="328"/>
                </a:cubicBezTo>
                <a:cubicBezTo>
                  <a:pt x="335" y="348"/>
                  <a:pt x="304" y="364"/>
                  <a:pt x="280" y="372"/>
                </a:cubicBezTo>
                <a:cubicBezTo>
                  <a:pt x="277" y="376"/>
                  <a:pt x="276" y="381"/>
                  <a:pt x="272" y="384"/>
                </a:cubicBezTo>
                <a:cubicBezTo>
                  <a:pt x="269" y="387"/>
                  <a:pt x="263" y="385"/>
                  <a:pt x="260" y="388"/>
                </a:cubicBezTo>
                <a:cubicBezTo>
                  <a:pt x="257" y="391"/>
                  <a:pt x="258" y="396"/>
                  <a:pt x="256" y="400"/>
                </a:cubicBezTo>
                <a:cubicBezTo>
                  <a:pt x="254" y="404"/>
                  <a:pt x="252" y="409"/>
                  <a:pt x="248" y="412"/>
                </a:cubicBezTo>
                <a:cubicBezTo>
                  <a:pt x="241" y="418"/>
                  <a:pt x="224" y="428"/>
                  <a:pt x="224" y="428"/>
                </a:cubicBezTo>
                <a:cubicBezTo>
                  <a:pt x="221" y="432"/>
                  <a:pt x="219" y="437"/>
                  <a:pt x="216" y="440"/>
                </a:cubicBezTo>
                <a:cubicBezTo>
                  <a:pt x="213" y="443"/>
                  <a:pt x="207" y="444"/>
                  <a:pt x="204" y="448"/>
                </a:cubicBezTo>
                <a:cubicBezTo>
                  <a:pt x="188" y="466"/>
                  <a:pt x="190" y="481"/>
                  <a:pt x="168" y="488"/>
                </a:cubicBezTo>
                <a:cubicBezTo>
                  <a:pt x="165" y="492"/>
                  <a:pt x="164" y="497"/>
                  <a:pt x="160" y="500"/>
                </a:cubicBezTo>
                <a:cubicBezTo>
                  <a:pt x="157" y="503"/>
                  <a:pt x="151" y="501"/>
                  <a:pt x="148" y="504"/>
                </a:cubicBezTo>
                <a:cubicBezTo>
                  <a:pt x="101" y="551"/>
                  <a:pt x="154" y="513"/>
                  <a:pt x="120" y="536"/>
                </a:cubicBezTo>
                <a:cubicBezTo>
                  <a:pt x="115" y="544"/>
                  <a:pt x="105" y="548"/>
                  <a:pt x="100" y="556"/>
                </a:cubicBezTo>
                <a:cubicBezTo>
                  <a:pt x="87" y="577"/>
                  <a:pt x="90" y="597"/>
                  <a:pt x="68" y="612"/>
                </a:cubicBezTo>
                <a:cubicBezTo>
                  <a:pt x="49" y="670"/>
                  <a:pt x="19" y="724"/>
                  <a:pt x="4" y="784"/>
                </a:cubicBezTo>
                <a:cubicBezTo>
                  <a:pt x="7" y="885"/>
                  <a:pt x="0" y="976"/>
                  <a:pt x="56" y="1060"/>
                </a:cubicBezTo>
                <a:cubicBezTo>
                  <a:pt x="71" y="1082"/>
                  <a:pt x="60" y="1088"/>
                  <a:pt x="84" y="1104"/>
                </a:cubicBezTo>
                <a:cubicBezTo>
                  <a:pt x="90" y="1121"/>
                  <a:pt x="97" y="1138"/>
                  <a:pt x="112" y="1148"/>
                </a:cubicBezTo>
                <a:cubicBezTo>
                  <a:pt x="117" y="1164"/>
                  <a:pt x="122" y="1171"/>
                  <a:pt x="136" y="1180"/>
                </a:cubicBezTo>
                <a:cubicBezTo>
                  <a:pt x="146" y="1195"/>
                  <a:pt x="158" y="1214"/>
                  <a:pt x="176" y="1220"/>
                </a:cubicBezTo>
                <a:cubicBezTo>
                  <a:pt x="183" y="1231"/>
                  <a:pt x="204" y="1248"/>
                  <a:pt x="216" y="1252"/>
                </a:cubicBezTo>
                <a:cubicBezTo>
                  <a:pt x="237" y="1284"/>
                  <a:pt x="209" y="1245"/>
                  <a:pt x="236" y="1272"/>
                </a:cubicBezTo>
                <a:cubicBezTo>
                  <a:pt x="247" y="1283"/>
                  <a:pt x="241" y="1283"/>
                  <a:pt x="248" y="1296"/>
                </a:cubicBezTo>
                <a:cubicBezTo>
                  <a:pt x="254" y="1308"/>
                  <a:pt x="269" y="1320"/>
                  <a:pt x="280" y="1328"/>
                </a:cubicBezTo>
                <a:cubicBezTo>
                  <a:pt x="288" y="1334"/>
                  <a:pt x="296" y="1339"/>
                  <a:pt x="304" y="1344"/>
                </a:cubicBezTo>
                <a:cubicBezTo>
                  <a:pt x="311" y="1349"/>
                  <a:pt x="328" y="1352"/>
                  <a:pt x="328" y="1352"/>
                </a:cubicBezTo>
                <a:cubicBezTo>
                  <a:pt x="319" y="1338"/>
                  <a:pt x="304" y="1321"/>
                  <a:pt x="288" y="1316"/>
                </a:cubicBezTo>
                <a:cubicBezTo>
                  <a:pt x="282" y="1299"/>
                  <a:pt x="264" y="1295"/>
                  <a:pt x="248" y="1284"/>
                </a:cubicBezTo>
                <a:cubicBezTo>
                  <a:pt x="244" y="1281"/>
                  <a:pt x="260" y="1292"/>
                  <a:pt x="260" y="1292"/>
                </a:cubicBezTo>
                <a:cubicBezTo>
                  <a:pt x="275" y="1315"/>
                  <a:pt x="286" y="1327"/>
                  <a:pt x="312" y="1336"/>
                </a:cubicBezTo>
                <a:cubicBezTo>
                  <a:pt x="326" y="1357"/>
                  <a:pt x="358" y="1369"/>
                  <a:pt x="380" y="1384"/>
                </a:cubicBezTo>
                <a:cubicBezTo>
                  <a:pt x="391" y="1391"/>
                  <a:pt x="416" y="1400"/>
                  <a:pt x="416" y="1400"/>
                </a:cubicBezTo>
                <a:cubicBezTo>
                  <a:pt x="427" y="1417"/>
                  <a:pt x="443" y="1419"/>
                  <a:pt x="460" y="1428"/>
                </a:cubicBezTo>
                <a:cubicBezTo>
                  <a:pt x="481" y="1440"/>
                  <a:pt x="498" y="1454"/>
                  <a:pt x="520" y="1464"/>
                </a:cubicBezTo>
                <a:cubicBezTo>
                  <a:pt x="532" y="1469"/>
                  <a:pt x="545" y="1469"/>
                  <a:pt x="556" y="1476"/>
                </a:cubicBezTo>
                <a:cubicBezTo>
                  <a:pt x="607" y="1510"/>
                  <a:pt x="677" y="1524"/>
                  <a:pt x="736" y="1544"/>
                </a:cubicBezTo>
                <a:cubicBezTo>
                  <a:pt x="840" y="1579"/>
                  <a:pt x="947" y="1625"/>
                  <a:pt x="1056" y="1636"/>
                </a:cubicBezTo>
                <a:cubicBezTo>
                  <a:pt x="1146" y="1666"/>
                  <a:pt x="1233" y="1674"/>
                  <a:pt x="1328" y="1680"/>
                </a:cubicBezTo>
                <a:cubicBezTo>
                  <a:pt x="1379" y="1688"/>
                  <a:pt x="1419" y="1701"/>
                  <a:pt x="1472" y="1704"/>
                </a:cubicBezTo>
                <a:cubicBezTo>
                  <a:pt x="1539" y="1721"/>
                  <a:pt x="1614" y="1711"/>
                  <a:pt x="1684" y="1720"/>
                </a:cubicBezTo>
                <a:cubicBezTo>
                  <a:pt x="1728" y="1717"/>
                  <a:pt x="1772" y="1713"/>
                  <a:pt x="1816" y="1708"/>
                </a:cubicBezTo>
                <a:cubicBezTo>
                  <a:pt x="1795" y="1694"/>
                  <a:pt x="1780" y="1688"/>
                  <a:pt x="1756" y="1680"/>
                </a:cubicBezTo>
                <a:cubicBezTo>
                  <a:pt x="1747" y="1677"/>
                  <a:pt x="1740" y="1669"/>
                  <a:pt x="1732" y="1664"/>
                </a:cubicBezTo>
                <a:cubicBezTo>
                  <a:pt x="1725" y="1659"/>
                  <a:pt x="1715" y="1661"/>
                  <a:pt x="1708" y="1656"/>
                </a:cubicBezTo>
                <a:cubicBezTo>
                  <a:pt x="1694" y="1646"/>
                  <a:pt x="1676" y="1639"/>
                  <a:pt x="1660" y="1632"/>
                </a:cubicBezTo>
                <a:cubicBezTo>
                  <a:pt x="1633" y="1620"/>
                  <a:pt x="1625" y="1621"/>
                  <a:pt x="1600" y="1604"/>
                </a:cubicBezTo>
                <a:cubicBezTo>
                  <a:pt x="1592" y="1599"/>
                  <a:pt x="1576" y="1588"/>
                  <a:pt x="1576" y="1588"/>
                </a:cubicBezTo>
                <a:cubicBezTo>
                  <a:pt x="1572" y="1576"/>
                  <a:pt x="1553" y="1560"/>
                  <a:pt x="1540" y="1556"/>
                </a:cubicBezTo>
                <a:cubicBezTo>
                  <a:pt x="1532" y="1532"/>
                  <a:pt x="1497" y="1526"/>
                  <a:pt x="1476" y="1512"/>
                </a:cubicBezTo>
                <a:cubicBezTo>
                  <a:pt x="1473" y="1508"/>
                  <a:pt x="1472" y="1503"/>
                  <a:pt x="1468" y="1500"/>
                </a:cubicBezTo>
                <a:cubicBezTo>
                  <a:pt x="1465" y="1497"/>
                  <a:pt x="1459" y="1499"/>
                  <a:pt x="1456" y="1496"/>
                </a:cubicBezTo>
                <a:cubicBezTo>
                  <a:pt x="1453" y="1493"/>
                  <a:pt x="1455" y="1486"/>
                  <a:pt x="1452" y="1484"/>
                </a:cubicBezTo>
                <a:cubicBezTo>
                  <a:pt x="1445" y="1479"/>
                  <a:pt x="1428" y="1476"/>
                  <a:pt x="1428" y="1476"/>
                </a:cubicBezTo>
                <a:cubicBezTo>
                  <a:pt x="1417" y="1460"/>
                  <a:pt x="1401" y="1455"/>
                  <a:pt x="1384" y="1444"/>
                </a:cubicBezTo>
                <a:cubicBezTo>
                  <a:pt x="1376" y="1439"/>
                  <a:pt x="1360" y="1428"/>
                  <a:pt x="1360" y="1428"/>
                </a:cubicBezTo>
                <a:cubicBezTo>
                  <a:pt x="1352" y="1416"/>
                  <a:pt x="1336" y="1396"/>
                  <a:pt x="1324" y="1392"/>
                </a:cubicBezTo>
                <a:cubicBezTo>
                  <a:pt x="1306" y="1364"/>
                  <a:pt x="1317" y="1371"/>
                  <a:pt x="1296" y="1364"/>
                </a:cubicBezTo>
                <a:cubicBezTo>
                  <a:pt x="1292" y="1352"/>
                  <a:pt x="1272" y="1336"/>
                  <a:pt x="1260" y="1328"/>
                </a:cubicBezTo>
                <a:cubicBezTo>
                  <a:pt x="1254" y="1310"/>
                  <a:pt x="1242" y="1296"/>
                  <a:pt x="1232" y="1280"/>
                </a:cubicBezTo>
                <a:cubicBezTo>
                  <a:pt x="1229" y="1276"/>
                  <a:pt x="1229" y="1269"/>
                  <a:pt x="1224" y="1268"/>
                </a:cubicBezTo>
                <a:cubicBezTo>
                  <a:pt x="1200" y="1263"/>
                  <a:pt x="1210" y="1266"/>
                  <a:pt x="1192" y="1260"/>
                </a:cubicBezTo>
                <a:cubicBezTo>
                  <a:pt x="1185" y="1238"/>
                  <a:pt x="1183" y="1229"/>
                  <a:pt x="1164" y="1216"/>
                </a:cubicBezTo>
                <a:cubicBezTo>
                  <a:pt x="1159" y="1200"/>
                  <a:pt x="1154" y="1193"/>
                  <a:pt x="1140" y="1184"/>
                </a:cubicBezTo>
                <a:cubicBezTo>
                  <a:pt x="1132" y="1160"/>
                  <a:pt x="1114" y="1131"/>
                  <a:pt x="1092" y="1116"/>
                </a:cubicBezTo>
                <a:cubicBezTo>
                  <a:pt x="1079" y="1078"/>
                  <a:pt x="1062" y="1043"/>
                  <a:pt x="1044" y="1008"/>
                </a:cubicBezTo>
                <a:cubicBezTo>
                  <a:pt x="1024" y="967"/>
                  <a:pt x="1025" y="919"/>
                  <a:pt x="1016" y="876"/>
                </a:cubicBezTo>
                <a:cubicBezTo>
                  <a:pt x="1010" y="848"/>
                  <a:pt x="1000" y="821"/>
                  <a:pt x="996" y="792"/>
                </a:cubicBezTo>
                <a:cubicBezTo>
                  <a:pt x="1000" y="695"/>
                  <a:pt x="1013" y="604"/>
                  <a:pt x="1044" y="512"/>
                </a:cubicBezTo>
                <a:cubicBezTo>
                  <a:pt x="1054" y="481"/>
                  <a:pt x="1065" y="438"/>
                  <a:pt x="1092" y="420"/>
                </a:cubicBezTo>
                <a:cubicBezTo>
                  <a:pt x="1102" y="389"/>
                  <a:pt x="1116" y="360"/>
                  <a:pt x="1140" y="336"/>
                </a:cubicBezTo>
                <a:cubicBezTo>
                  <a:pt x="1150" y="306"/>
                  <a:pt x="1135" y="342"/>
                  <a:pt x="1156" y="316"/>
                </a:cubicBezTo>
                <a:cubicBezTo>
                  <a:pt x="1168" y="301"/>
                  <a:pt x="1167" y="283"/>
                  <a:pt x="1188" y="276"/>
                </a:cubicBezTo>
                <a:cubicBezTo>
                  <a:pt x="1194" y="259"/>
                  <a:pt x="1209" y="238"/>
                  <a:pt x="1224" y="228"/>
                </a:cubicBezTo>
                <a:cubicBezTo>
                  <a:pt x="1230" y="209"/>
                  <a:pt x="1237" y="194"/>
                  <a:pt x="1256" y="188"/>
                </a:cubicBezTo>
                <a:cubicBezTo>
                  <a:pt x="1265" y="174"/>
                  <a:pt x="1274" y="165"/>
                  <a:pt x="1288" y="156"/>
                </a:cubicBezTo>
                <a:cubicBezTo>
                  <a:pt x="1296" y="144"/>
                  <a:pt x="1320" y="128"/>
                  <a:pt x="1320" y="128"/>
                </a:cubicBezTo>
                <a:cubicBezTo>
                  <a:pt x="1329" y="114"/>
                  <a:pt x="1336" y="109"/>
                  <a:pt x="1352" y="104"/>
                </a:cubicBezTo>
                <a:cubicBezTo>
                  <a:pt x="1362" y="90"/>
                  <a:pt x="1370" y="89"/>
                  <a:pt x="1384" y="80"/>
                </a:cubicBezTo>
                <a:cubicBezTo>
                  <a:pt x="1393" y="66"/>
                  <a:pt x="1400" y="61"/>
                  <a:pt x="1416" y="56"/>
                </a:cubicBezTo>
                <a:cubicBezTo>
                  <a:pt x="1433" y="30"/>
                  <a:pt x="1470" y="21"/>
                  <a:pt x="1496" y="4"/>
                </a:cubicBezTo>
                <a:cubicBezTo>
                  <a:pt x="1492" y="3"/>
                  <a:pt x="1488" y="0"/>
                  <a:pt x="1484" y="0"/>
                </a:cubicBezTo>
                <a:cubicBezTo>
                  <a:pt x="1459" y="3"/>
                  <a:pt x="1460" y="17"/>
                  <a:pt x="1460" y="4"/>
                </a:cubicBezTo>
                <a:close/>
              </a:path>
            </a:pathLst>
          </a:custGeom>
          <a:solidFill>
            <a:srgbClr val="FF7C80"/>
          </a:solidFill>
          <a:ln w="9525">
            <a:solidFill>
              <a:schemeClr val="tx1"/>
            </a:solidFill>
            <a:round/>
            <a:headEnd/>
            <a:tailEnd/>
          </a:ln>
        </p:spPr>
        <p:txBody>
          <a:bodyPr/>
          <a:lstStyle/>
          <a:p>
            <a:endParaRPr lang="ja-JP" altLang="en-US"/>
          </a:p>
        </p:txBody>
      </p:sp>
      <p:sp>
        <p:nvSpPr>
          <p:cNvPr id="65552" name="Text Box 13"/>
          <p:cNvSpPr txBox="1">
            <a:spLocks noChangeArrowheads="1"/>
          </p:cNvSpPr>
          <p:nvPr/>
        </p:nvSpPr>
        <p:spPr bwMode="auto">
          <a:xfrm>
            <a:off x="1754192" y="4847431"/>
            <a:ext cx="2025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latin typeface="Meiryo UI" pitchFamily="50" charset="-128"/>
                <a:ea typeface="Meiryo UI" pitchFamily="50" charset="-128"/>
                <a:cs typeface="Meiryo UI" pitchFamily="50" charset="-128"/>
              </a:rPr>
              <a:t>アルツハイマー型</a:t>
            </a:r>
            <a:endParaRPr lang="en-US" altLang="ja-JP" sz="1800" b="1" dirty="0">
              <a:latin typeface="Meiryo UI" pitchFamily="50" charset="-128"/>
              <a:ea typeface="Meiryo UI" pitchFamily="50" charset="-128"/>
              <a:cs typeface="Meiryo UI" pitchFamily="50" charset="-128"/>
            </a:endParaRPr>
          </a:p>
          <a:p>
            <a:pPr algn="ctr" eaLnBrk="1" hangingPunct="1"/>
            <a:r>
              <a:rPr lang="ja-JP" altLang="en-US" sz="1800" b="1" dirty="0">
                <a:latin typeface="Meiryo UI" pitchFamily="50" charset="-128"/>
                <a:ea typeface="Meiryo UI" pitchFamily="50" charset="-128"/>
                <a:cs typeface="Meiryo UI" pitchFamily="50" charset="-128"/>
              </a:rPr>
              <a:t>認知症</a:t>
            </a:r>
            <a:endParaRPr lang="en-US" altLang="ja-JP" sz="1800" b="1" dirty="0">
              <a:latin typeface="Meiryo UI" pitchFamily="50" charset="-128"/>
              <a:ea typeface="Meiryo UI" pitchFamily="50" charset="-128"/>
              <a:cs typeface="Meiryo UI" pitchFamily="50" charset="-128"/>
            </a:endParaRPr>
          </a:p>
          <a:p>
            <a:pPr algn="ctr" eaLnBrk="1" hangingPunct="1"/>
            <a:r>
              <a:rPr lang="ja-JP" altLang="en-US" sz="1800" b="1" dirty="0">
                <a:latin typeface="Meiryo UI" pitchFamily="50" charset="-128"/>
                <a:ea typeface="Meiryo UI" pitchFamily="50" charset="-128"/>
                <a:cs typeface="Meiryo UI" pitchFamily="50" charset="-128"/>
              </a:rPr>
              <a:t> </a:t>
            </a:r>
            <a:r>
              <a:rPr lang="en-US" altLang="ja-JP" sz="1800" b="1" dirty="0">
                <a:latin typeface="Meiryo UI" pitchFamily="50" charset="-128"/>
                <a:ea typeface="Meiryo UI" pitchFamily="50" charset="-128"/>
                <a:cs typeface="Meiryo UI" pitchFamily="50" charset="-128"/>
              </a:rPr>
              <a:t>(AD)</a:t>
            </a:r>
          </a:p>
        </p:txBody>
      </p:sp>
      <p:sp>
        <p:nvSpPr>
          <p:cNvPr id="65553" name="Text Box 14"/>
          <p:cNvSpPr txBox="1">
            <a:spLocks noChangeArrowheads="1"/>
          </p:cNvSpPr>
          <p:nvPr/>
        </p:nvSpPr>
        <p:spPr bwMode="auto">
          <a:xfrm>
            <a:off x="6294773" y="4738919"/>
            <a:ext cx="155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800" b="1" dirty="0">
                <a:solidFill>
                  <a:schemeClr val="bg1"/>
                </a:solidFill>
                <a:latin typeface="Meiryo UI" pitchFamily="50" charset="-128"/>
                <a:ea typeface="Meiryo UI" pitchFamily="50" charset="-128"/>
                <a:cs typeface="Meiryo UI" pitchFamily="50" charset="-128"/>
              </a:rPr>
              <a:t>血管性</a:t>
            </a:r>
            <a:r>
              <a:rPr lang="ja-JP" altLang="en-US" sz="1800" b="1" dirty="0">
                <a:latin typeface="Meiryo UI" pitchFamily="50" charset="-128"/>
                <a:ea typeface="Meiryo UI" pitchFamily="50" charset="-128"/>
                <a:cs typeface="Meiryo UI" pitchFamily="50" charset="-128"/>
              </a:rPr>
              <a:t>認知症</a:t>
            </a:r>
          </a:p>
          <a:p>
            <a:pPr algn="ctr" eaLnBrk="1" hangingPunct="1"/>
            <a:r>
              <a:rPr lang="en-US" altLang="ja-JP" sz="1800" b="1" dirty="0">
                <a:solidFill>
                  <a:schemeClr val="bg1"/>
                </a:solidFill>
                <a:latin typeface="Meiryo UI" pitchFamily="50" charset="-128"/>
                <a:ea typeface="Meiryo UI" pitchFamily="50" charset="-128"/>
                <a:cs typeface="Meiryo UI" pitchFamily="50" charset="-128"/>
              </a:rPr>
              <a:t>(</a:t>
            </a:r>
            <a:r>
              <a:rPr lang="en-US" altLang="ja-JP" sz="1800" b="1" dirty="0" err="1">
                <a:solidFill>
                  <a:schemeClr val="bg1"/>
                </a:solidFill>
                <a:latin typeface="Meiryo UI" pitchFamily="50" charset="-128"/>
                <a:ea typeface="Meiryo UI" pitchFamily="50" charset="-128"/>
                <a:cs typeface="Meiryo UI" pitchFamily="50" charset="-128"/>
              </a:rPr>
              <a:t>Va</a:t>
            </a:r>
            <a:r>
              <a:rPr lang="en-US" altLang="ja-JP" sz="1800" b="1" dirty="0" err="1">
                <a:latin typeface="Meiryo UI" pitchFamily="50" charset="-128"/>
                <a:ea typeface="Meiryo UI" pitchFamily="50" charset="-128"/>
                <a:cs typeface="Meiryo UI" pitchFamily="50" charset="-128"/>
              </a:rPr>
              <a:t>D</a:t>
            </a:r>
            <a:r>
              <a:rPr lang="en-US" altLang="ja-JP" sz="1800" b="1" dirty="0">
                <a:latin typeface="Meiryo UI" pitchFamily="50" charset="-128"/>
                <a:ea typeface="Meiryo UI" pitchFamily="50" charset="-128"/>
                <a:cs typeface="Meiryo UI" pitchFamily="50" charset="-128"/>
              </a:rPr>
              <a:t>)</a:t>
            </a:r>
          </a:p>
        </p:txBody>
      </p:sp>
      <p:sp>
        <p:nvSpPr>
          <p:cNvPr id="65554" name="Text Box 15"/>
          <p:cNvSpPr txBox="1">
            <a:spLocks noChangeArrowheads="1"/>
          </p:cNvSpPr>
          <p:nvPr/>
        </p:nvSpPr>
        <p:spPr bwMode="auto">
          <a:xfrm>
            <a:off x="4895056" y="4956760"/>
            <a:ext cx="13281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000" b="1" dirty="0" err="1">
                <a:solidFill>
                  <a:schemeClr val="bg1"/>
                </a:solidFill>
                <a:latin typeface="Meiryo UI" pitchFamily="50" charset="-128"/>
                <a:ea typeface="Meiryo UI" pitchFamily="50" charset="-128"/>
                <a:cs typeface="Meiryo UI" pitchFamily="50" charset="-128"/>
              </a:rPr>
              <a:t>AD+VaD</a:t>
            </a:r>
            <a:endParaRPr lang="en-US" altLang="ja-JP" sz="2000" b="1" dirty="0">
              <a:solidFill>
                <a:schemeClr val="bg1"/>
              </a:solidFill>
              <a:latin typeface="Meiryo UI" pitchFamily="50" charset="-128"/>
              <a:ea typeface="Meiryo UI" pitchFamily="50" charset="-128"/>
              <a:cs typeface="Meiryo UI" pitchFamily="50" charset="-128"/>
            </a:endParaRPr>
          </a:p>
        </p:txBody>
      </p:sp>
      <p:sp>
        <p:nvSpPr>
          <p:cNvPr id="65555" name="正方形/長方形 2"/>
          <p:cNvSpPr>
            <a:spLocks noChangeArrowheads="1"/>
          </p:cNvSpPr>
          <p:nvPr/>
        </p:nvSpPr>
        <p:spPr bwMode="auto">
          <a:xfrm>
            <a:off x="592209" y="2019611"/>
            <a:ext cx="556895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ja-JP" sz="1700" b="1" dirty="0">
                <a:solidFill>
                  <a:schemeClr val="bg2"/>
                </a:solidFill>
                <a:latin typeface="Meiryo UI" pitchFamily="50" charset="-128"/>
                <a:ea typeface="Meiryo UI" pitchFamily="50" charset="-128"/>
                <a:cs typeface="Meiryo UI" pitchFamily="50" charset="-128"/>
              </a:rPr>
              <a:t>･</a:t>
            </a:r>
            <a:r>
              <a:rPr lang="ja-JP" altLang="en-US" sz="1700" b="1" dirty="0">
                <a:solidFill>
                  <a:schemeClr val="accent1">
                    <a:lumMod val="50000"/>
                  </a:schemeClr>
                </a:solidFill>
                <a:latin typeface="Meiryo UI" pitchFamily="50" charset="-128"/>
                <a:ea typeface="Meiryo UI" pitchFamily="50" charset="-128"/>
                <a:cs typeface="Meiryo UI" pitchFamily="50" charset="-128"/>
              </a:rPr>
              <a:t>脳卒中の既往があれば</a:t>
            </a:r>
            <a:r>
              <a:rPr lang="ja-JP" altLang="en-US" sz="1700" b="1" dirty="0">
                <a:solidFill>
                  <a:srgbClr val="669900"/>
                </a:solidFill>
                <a:latin typeface="Meiryo UI" pitchFamily="50" charset="-128"/>
                <a:ea typeface="Meiryo UI" pitchFamily="50" charset="-128"/>
                <a:cs typeface="Meiryo UI" pitchFamily="50" charset="-128"/>
              </a:rPr>
              <a:t>  </a:t>
            </a:r>
            <a:r>
              <a:rPr lang="ja-JP" altLang="en-US" sz="1400" b="1" dirty="0">
                <a:solidFill>
                  <a:schemeClr val="bg2"/>
                </a:solidFill>
                <a:latin typeface="Meiryo UI" pitchFamily="50" charset="-128"/>
                <a:ea typeface="Meiryo UI" pitchFamily="50" charset="-128"/>
                <a:cs typeface="Meiryo UI" pitchFamily="50" charset="-128"/>
              </a:rPr>
              <a:t>血管性認知症</a:t>
            </a:r>
          </a:p>
          <a:p>
            <a:pPr eaLnBrk="1" hangingPunct="1">
              <a:spcBef>
                <a:spcPts val="600"/>
              </a:spcBef>
            </a:pPr>
            <a:r>
              <a:rPr lang="en-US" altLang="ja-JP" sz="1700" b="1" dirty="0">
                <a:solidFill>
                  <a:schemeClr val="bg2"/>
                </a:solidFill>
                <a:latin typeface="Meiryo UI" pitchFamily="50" charset="-128"/>
                <a:ea typeface="Meiryo UI" pitchFamily="50" charset="-128"/>
                <a:cs typeface="Meiryo UI" pitchFamily="50" charset="-128"/>
              </a:rPr>
              <a:t>･</a:t>
            </a:r>
            <a:r>
              <a:rPr lang="ja-JP" altLang="en-US" sz="1700" b="1" dirty="0">
                <a:solidFill>
                  <a:schemeClr val="bg2"/>
                </a:solidFill>
                <a:latin typeface="Meiryo UI" pitchFamily="50" charset="-128"/>
                <a:ea typeface="Meiryo UI" pitchFamily="50" charset="-128"/>
                <a:cs typeface="Meiryo UI" pitchFamily="50" charset="-128"/>
              </a:rPr>
              <a:t>画像で</a:t>
            </a:r>
            <a:r>
              <a:rPr lang="ja-JP" altLang="en-US" sz="1700" b="1" dirty="0">
                <a:solidFill>
                  <a:schemeClr val="accent1">
                    <a:lumMod val="50000"/>
                  </a:schemeClr>
                </a:solidFill>
                <a:latin typeface="Meiryo UI" pitchFamily="50" charset="-128"/>
                <a:ea typeface="Meiryo UI" pitchFamily="50" charset="-128"/>
                <a:cs typeface="Meiryo UI" pitchFamily="50" charset="-128"/>
              </a:rPr>
              <a:t>脳梗塞を指摘されれば  </a:t>
            </a:r>
            <a:r>
              <a:rPr lang="ja-JP" altLang="en-US" sz="1400" b="1" dirty="0">
                <a:solidFill>
                  <a:schemeClr val="bg2"/>
                </a:solidFill>
                <a:latin typeface="Meiryo UI" pitchFamily="50" charset="-128"/>
                <a:ea typeface="Meiryo UI" pitchFamily="50" charset="-128"/>
                <a:cs typeface="Meiryo UI" pitchFamily="50" charset="-128"/>
              </a:rPr>
              <a:t>血管性認知症</a:t>
            </a:r>
          </a:p>
          <a:p>
            <a:pPr eaLnBrk="1" hangingPunct="1">
              <a:spcBef>
                <a:spcPts val="600"/>
              </a:spcBef>
            </a:pPr>
            <a:r>
              <a:rPr lang="en-US" altLang="ja-JP" sz="1700" b="1" dirty="0">
                <a:solidFill>
                  <a:schemeClr val="bg2"/>
                </a:solidFill>
                <a:latin typeface="Meiryo UI" pitchFamily="50" charset="-128"/>
                <a:ea typeface="Meiryo UI" pitchFamily="50" charset="-128"/>
                <a:cs typeface="Meiryo UI" pitchFamily="50" charset="-128"/>
              </a:rPr>
              <a:t>･</a:t>
            </a:r>
            <a:r>
              <a:rPr lang="ja-JP" altLang="en-US" sz="1700" b="1" dirty="0">
                <a:solidFill>
                  <a:schemeClr val="bg2"/>
                </a:solidFill>
                <a:latin typeface="Meiryo UI" pitchFamily="50" charset="-128"/>
                <a:ea typeface="Meiryo UI" pitchFamily="50" charset="-128"/>
                <a:cs typeface="Meiryo UI" pitchFamily="50" charset="-128"/>
              </a:rPr>
              <a:t>画像で</a:t>
            </a:r>
            <a:r>
              <a:rPr lang="ja-JP" altLang="en-US" sz="1700" b="1" dirty="0">
                <a:solidFill>
                  <a:schemeClr val="accent1">
                    <a:lumMod val="50000"/>
                  </a:schemeClr>
                </a:solidFill>
                <a:latin typeface="Meiryo UI" pitchFamily="50" charset="-128"/>
                <a:ea typeface="Meiryo UI" pitchFamily="50" charset="-128"/>
                <a:cs typeface="Meiryo UI" pitchFamily="50" charset="-128"/>
              </a:rPr>
              <a:t>無症候性脳梗塞を指摘されても </a:t>
            </a:r>
            <a:r>
              <a:rPr lang="ja-JP" altLang="en-US" sz="1700" b="1" dirty="0">
                <a:solidFill>
                  <a:srgbClr val="669900"/>
                </a:solidFill>
                <a:latin typeface="Meiryo UI" pitchFamily="50" charset="-128"/>
                <a:ea typeface="Meiryo UI" pitchFamily="50" charset="-128"/>
                <a:cs typeface="Meiryo UI" pitchFamily="50" charset="-128"/>
              </a:rPr>
              <a:t> </a:t>
            </a:r>
            <a:r>
              <a:rPr lang="ja-JP" altLang="en-US" sz="1400" b="1" dirty="0">
                <a:solidFill>
                  <a:schemeClr val="bg2"/>
                </a:solidFill>
                <a:latin typeface="Meiryo UI" pitchFamily="50" charset="-128"/>
                <a:ea typeface="Meiryo UI" pitchFamily="50" charset="-128"/>
                <a:cs typeface="Meiryo UI" pitchFamily="50" charset="-128"/>
              </a:rPr>
              <a:t>血管性認知症</a:t>
            </a:r>
          </a:p>
          <a:p>
            <a:pPr eaLnBrk="1" hangingPunct="1">
              <a:spcBef>
                <a:spcPts val="600"/>
              </a:spcBef>
            </a:pPr>
            <a:r>
              <a:rPr lang="en-US" altLang="ja-JP" sz="1700" b="1" dirty="0">
                <a:solidFill>
                  <a:schemeClr val="bg2"/>
                </a:solidFill>
                <a:latin typeface="Meiryo UI" pitchFamily="50" charset="-128"/>
                <a:ea typeface="Meiryo UI" pitchFamily="50" charset="-128"/>
                <a:cs typeface="Meiryo UI" pitchFamily="50" charset="-128"/>
              </a:rPr>
              <a:t>･</a:t>
            </a:r>
            <a:r>
              <a:rPr lang="ja-JP" altLang="en-US" sz="1700" b="1" dirty="0">
                <a:solidFill>
                  <a:schemeClr val="accent1">
                    <a:lumMod val="50000"/>
                  </a:schemeClr>
                </a:solidFill>
                <a:latin typeface="Meiryo UI" pitchFamily="50" charset="-128"/>
                <a:ea typeface="Meiryo UI" pitchFamily="50" charset="-128"/>
                <a:cs typeface="Meiryo UI" pitchFamily="50" charset="-128"/>
              </a:rPr>
              <a:t>運動麻痺や構音障害があれば  </a:t>
            </a:r>
            <a:r>
              <a:rPr lang="ja-JP" altLang="en-US" sz="1400" b="1" dirty="0">
                <a:solidFill>
                  <a:schemeClr val="bg2"/>
                </a:solidFill>
                <a:latin typeface="Meiryo UI" pitchFamily="50" charset="-128"/>
                <a:ea typeface="Meiryo UI" pitchFamily="50" charset="-128"/>
                <a:cs typeface="Meiryo UI" pitchFamily="50" charset="-128"/>
              </a:rPr>
              <a:t>血管性認知症</a:t>
            </a:r>
          </a:p>
        </p:txBody>
      </p:sp>
      <p:sp>
        <p:nvSpPr>
          <p:cNvPr id="65556" name="テキスト ボックス 21"/>
          <p:cNvSpPr txBox="1">
            <a:spLocks noChangeArrowheads="1"/>
          </p:cNvSpPr>
          <p:nvPr/>
        </p:nvSpPr>
        <p:spPr bwMode="auto">
          <a:xfrm>
            <a:off x="584200" y="1477963"/>
            <a:ext cx="19880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u="sng" dirty="0">
                <a:solidFill>
                  <a:srgbClr val="7F7F7F"/>
                </a:solidFill>
                <a:latin typeface="Meiryo UI" pitchFamily="50" charset="-128"/>
                <a:ea typeface="Meiryo UI" pitchFamily="50" charset="-128"/>
                <a:cs typeface="Meiryo UI" pitchFamily="50" charset="-128"/>
              </a:rPr>
              <a:t>これまでの考え方</a:t>
            </a:r>
          </a:p>
        </p:txBody>
      </p:sp>
      <p:sp>
        <p:nvSpPr>
          <p:cNvPr id="65557" name="テキスト ボックス 22"/>
          <p:cNvSpPr txBox="1">
            <a:spLocks noChangeArrowheads="1"/>
          </p:cNvSpPr>
          <p:nvPr/>
        </p:nvSpPr>
        <p:spPr bwMode="auto">
          <a:xfrm>
            <a:off x="645011" y="3798888"/>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400" b="1" u="sng" dirty="0">
                <a:latin typeface="Meiryo UI" pitchFamily="50" charset="-128"/>
                <a:ea typeface="Meiryo UI" pitchFamily="50" charset="-128"/>
                <a:cs typeface="Meiryo UI" pitchFamily="50" charset="-128"/>
              </a:rPr>
              <a:t>最近の考え方</a:t>
            </a:r>
          </a:p>
        </p:txBody>
      </p:sp>
      <p:sp>
        <p:nvSpPr>
          <p:cNvPr id="65558" name="正方形/長方形 23"/>
          <p:cNvSpPr>
            <a:spLocks noChangeArrowheads="1"/>
          </p:cNvSpPr>
          <p:nvPr/>
        </p:nvSpPr>
        <p:spPr bwMode="auto">
          <a:xfrm>
            <a:off x="7713751" y="6429374"/>
            <a:ext cx="12202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sz="1200" b="1" dirty="0">
                <a:latin typeface="Meiryo UI" pitchFamily="50" charset="-128"/>
                <a:ea typeface="Meiryo UI" pitchFamily="50" charset="-128"/>
                <a:cs typeface="Meiryo UI" pitchFamily="50" charset="-128"/>
              </a:rPr>
              <a:t>長田の図を改変</a:t>
            </a:r>
            <a:endParaRPr lang="en-US" altLang="ja-JP" sz="1200" dirty="0">
              <a:latin typeface="Meiryo UI" pitchFamily="50" charset="-128"/>
              <a:ea typeface="Meiryo UI" pitchFamily="50" charset="-128"/>
              <a:cs typeface="Meiryo UI" pitchFamily="50" charset="-128"/>
            </a:endParaRPr>
          </a:p>
        </p:txBody>
      </p:sp>
      <p:sp>
        <p:nvSpPr>
          <p:cNvPr id="27" name="Rectangle 3"/>
          <p:cNvSpPr>
            <a:spLocks noChangeArrowheads="1"/>
          </p:cNvSpPr>
          <p:nvPr/>
        </p:nvSpPr>
        <p:spPr bwMode="auto">
          <a:xfrm>
            <a:off x="137077" y="926767"/>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28"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17</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42069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447997" y="188580"/>
            <a:ext cx="8229600" cy="738187"/>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若年性認知症の特徴</a:t>
            </a:r>
          </a:p>
        </p:txBody>
      </p:sp>
      <p:sp>
        <p:nvSpPr>
          <p:cNvPr id="10" name="角丸四角形 9"/>
          <p:cNvSpPr/>
          <p:nvPr/>
        </p:nvSpPr>
        <p:spPr bwMode="auto">
          <a:xfrm>
            <a:off x="878775" y="1277430"/>
            <a:ext cx="3767150" cy="610747"/>
          </a:xfrm>
          <a:prstGeom prst="roundRect">
            <a:avLst>
              <a:gd name="adj" fmla="val 17286"/>
            </a:avLst>
          </a:prstGeom>
          <a:solidFill>
            <a:schemeClr val="accent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72000" bIns="72000"/>
          <a:lstStyle/>
          <a:p>
            <a:pPr algn="ctr">
              <a:spcBef>
                <a:spcPts val="0"/>
              </a:spcBef>
              <a:spcAft>
                <a:spcPts val="0"/>
              </a:spcAft>
              <a:defRPr/>
            </a:pPr>
            <a:r>
              <a:rPr lang="ja-JP" altLang="en-US" sz="2600" b="1" dirty="0">
                <a:solidFill>
                  <a:schemeClr val="bg1"/>
                </a:solidFill>
                <a:latin typeface="Meiryo UI" pitchFamily="50" charset="-128"/>
                <a:ea typeface="Meiryo UI" pitchFamily="50" charset="-128"/>
                <a:cs typeface="Meiryo UI" pitchFamily="50" charset="-128"/>
              </a:rPr>
              <a:t>認知症高齢者との違い</a:t>
            </a:r>
            <a:endParaRPr lang="en-US" altLang="ja-JP" sz="2600" b="1" dirty="0">
              <a:solidFill>
                <a:schemeClr val="bg1"/>
              </a:solidFill>
              <a:latin typeface="Meiryo UI" pitchFamily="50" charset="-128"/>
              <a:ea typeface="Meiryo UI" pitchFamily="50" charset="-128"/>
              <a:cs typeface="Meiryo UI" pitchFamily="50" charset="-128"/>
            </a:endParaRPr>
          </a:p>
          <a:p>
            <a:pPr>
              <a:defRPr/>
            </a:pPr>
            <a:endParaRPr lang="en-US" altLang="ja-JP" sz="1300" b="1" dirty="0">
              <a:solidFill>
                <a:schemeClr val="bg1"/>
              </a:solidFill>
              <a:latin typeface="Meiryo UI" pitchFamily="50" charset="-128"/>
              <a:ea typeface="Meiryo UI" pitchFamily="50" charset="-128"/>
              <a:cs typeface="Meiryo UI" pitchFamily="50" charset="-128"/>
            </a:endParaRPr>
          </a:p>
          <a:p>
            <a:pPr>
              <a:defRPr/>
            </a:pPr>
            <a:endParaRPr lang="ja-JP" altLang="en-US" sz="1400" b="1" dirty="0">
              <a:solidFill>
                <a:srgbClr val="002060"/>
              </a:solidFill>
              <a:latin typeface="Meiryo UI" pitchFamily="50" charset="-128"/>
              <a:ea typeface="Meiryo UI" pitchFamily="50" charset="-128"/>
              <a:cs typeface="Meiryo UI" pitchFamily="50" charset="-128"/>
            </a:endParaRPr>
          </a:p>
        </p:txBody>
      </p:sp>
      <p:sp>
        <p:nvSpPr>
          <p:cNvPr id="12" name="Rectangle 3"/>
          <p:cNvSpPr>
            <a:spLocks noChangeArrowheads="1"/>
          </p:cNvSpPr>
          <p:nvPr/>
        </p:nvSpPr>
        <p:spPr bwMode="auto">
          <a:xfrm>
            <a:off x="144265" y="868254"/>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3"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18</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9" name="角丸四角形 8"/>
          <p:cNvSpPr/>
          <p:nvPr/>
        </p:nvSpPr>
        <p:spPr bwMode="auto">
          <a:xfrm>
            <a:off x="795647" y="2035472"/>
            <a:ext cx="8003969" cy="4472209"/>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tIns="72000" bIns="72000"/>
          <a:lstStyle/>
          <a:p>
            <a:pPr>
              <a:spcBef>
                <a:spcPts val="600"/>
              </a:spcBef>
              <a:defRPr/>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tx1"/>
                </a:solidFill>
                <a:latin typeface="Meiryo UI" pitchFamily="50" charset="-128"/>
                <a:ea typeface="Meiryo UI" pitchFamily="50" charset="-128"/>
                <a:cs typeface="Meiryo UI" pitchFamily="50" charset="-128"/>
              </a:rPr>
              <a:t> 発症年齢が若い</a:t>
            </a:r>
            <a:endParaRPr lang="en-US" altLang="ja-JP" sz="2400" b="1" dirty="0">
              <a:solidFill>
                <a:schemeClr val="tx1"/>
              </a:solidFill>
              <a:latin typeface="Meiryo UI" pitchFamily="50" charset="-128"/>
              <a:ea typeface="Meiryo UI" pitchFamily="50" charset="-128"/>
              <a:cs typeface="Meiryo UI" pitchFamily="50" charset="-128"/>
            </a:endParaRPr>
          </a:p>
          <a:p>
            <a:pPr>
              <a:spcBef>
                <a:spcPts val="900"/>
              </a:spcBef>
              <a:defRPr/>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tx1"/>
                </a:solidFill>
                <a:latin typeface="Meiryo UI" pitchFamily="50" charset="-128"/>
                <a:ea typeface="Meiryo UI" pitchFamily="50" charset="-128"/>
                <a:cs typeface="Meiryo UI" pitchFamily="50" charset="-128"/>
              </a:rPr>
              <a:t> 男性に多い</a:t>
            </a:r>
            <a:endParaRPr lang="en-US" altLang="ja-JP" sz="2400" b="1" dirty="0">
              <a:solidFill>
                <a:schemeClr val="tx1"/>
              </a:solidFill>
              <a:latin typeface="Meiryo UI" pitchFamily="50" charset="-128"/>
              <a:ea typeface="Meiryo UI" pitchFamily="50" charset="-128"/>
              <a:cs typeface="Meiryo UI" pitchFamily="50" charset="-128"/>
            </a:endParaRPr>
          </a:p>
          <a:p>
            <a:pPr>
              <a:spcBef>
                <a:spcPts val="900"/>
              </a:spcBef>
              <a:defRPr/>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tx1"/>
                </a:solidFill>
                <a:latin typeface="Meiryo UI" pitchFamily="50" charset="-128"/>
                <a:ea typeface="Meiryo UI" pitchFamily="50" charset="-128"/>
                <a:cs typeface="Meiryo UI" pitchFamily="50" charset="-128"/>
              </a:rPr>
              <a:t> 初発症状が認知症特有でなく、診断しにくい</a:t>
            </a:r>
            <a:endParaRPr lang="en-US" altLang="ja-JP" sz="2400" b="1" dirty="0">
              <a:solidFill>
                <a:schemeClr val="tx1"/>
              </a:solidFill>
              <a:latin typeface="Meiryo UI" pitchFamily="50" charset="-128"/>
              <a:ea typeface="Meiryo UI" pitchFamily="50" charset="-128"/>
              <a:cs typeface="Meiryo UI" pitchFamily="50" charset="-128"/>
            </a:endParaRPr>
          </a:p>
          <a:p>
            <a:pPr>
              <a:spcBef>
                <a:spcPts val="900"/>
              </a:spcBef>
              <a:defRPr/>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tx1"/>
                </a:solidFill>
                <a:latin typeface="Meiryo UI" pitchFamily="50" charset="-128"/>
                <a:ea typeface="Meiryo UI" pitchFamily="50" charset="-128"/>
                <a:cs typeface="Meiryo UI" pitchFamily="50" charset="-128"/>
              </a:rPr>
              <a:t> 異常であることには気が付くが、受診が遅れる</a:t>
            </a:r>
            <a:endParaRPr lang="en-US" altLang="ja-JP" sz="2400" b="1" dirty="0">
              <a:solidFill>
                <a:schemeClr val="tx1"/>
              </a:solidFill>
              <a:latin typeface="Meiryo UI" pitchFamily="50" charset="-128"/>
              <a:ea typeface="Meiryo UI" pitchFamily="50" charset="-128"/>
              <a:cs typeface="Meiryo UI" pitchFamily="50" charset="-128"/>
            </a:endParaRPr>
          </a:p>
          <a:p>
            <a:pPr>
              <a:spcBef>
                <a:spcPts val="900"/>
              </a:spcBef>
              <a:defRPr/>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tx1"/>
                </a:solidFill>
                <a:latin typeface="Meiryo UI" pitchFamily="50" charset="-128"/>
                <a:ea typeface="Meiryo UI" pitchFamily="50" charset="-128"/>
                <a:cs typeface="Meiryo UI" pitchFamily="50" charset="-128"/>
              </a:rPr>
              <a:t> 経済的な問題が大きい</a:t>
            </a:r>
            <a:endParaRPr lang="en-US" altLang="ja-JP" sz="2400" b="1" dirty="0">
              <a:solidFill>
                <a:schemeClr val="tx1"/>
              </a:solidFill>
              <a:latin typeface="Meiryo UI" pitchFamily="50" charset="-128"/>
              <a:ea typeface="Meiryo UI" pitchFamily="50" charset="-128"/>
              <a:cs typeface="Meiryo UI" pitchFamily="50" charset="-128"/>
            </a:endParaRPr>
          </a:p>
          <a:p>
            <a:pPr>
              <a:spcBef>
                <a:spcPts val="900"/>
              </a:spcBef>
              <a:defRPr/>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tx1"/>
                </a:solidFill>
                <a:latin typeface="Meiryo UI" pitchFamily="50" charset="-128"/>
                <a:ea typeface="Meiryo UI" pitchFamily="50" charset="-128"/>
                <a:cs typeface="Meiryo UI" pitchFamily="50" charset="-128"/>
              </a:rPr>
              <a:t> 主介護者が配偶者に集中する</a:t>
            </a:r>
            <a:endParaRPr lang="en-US" altLang="ja-JP" sz="2400" b="1" dirty="0">
              <a:solidFill>
                <a:schemeClr val="tx1"/>
              </a:solidFill>
              <a:latin typeface="Meiryo UI" pitchFamily="50" charset="-128"/>
              <a:ea typeface="Meiryo UI" pitchFamily="50" charset="-128"/>
              <a:cs typeface="Meiryo UI" pitchFamily="50" charset="-128"/>
            </a:endParaRPr>
          </a:p>
          <a:p>
            <a:pPr>
              <a:spcBef>
                <a:spcPts val="900"/>
              </a:spcBef>
              <a:defRPr/>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tx1"/>
                </a:solidFill>
                <a:latin typeface="Meiryo UI" pitchFamily="50" charset="-128"/>
                <a:ea typeface="Meiryo UI" pitchFamily="50" charset="-128"/>
                <a:cs typeface="Meiryo UI" pitchFamily="50" charset="-128"/>
              </a:rPr>
              <a:t> 本人・配偶者の親等の介護が重なり、時に複数介護となる</a:t>
            </a:r>
            <a:endParaRPr lang="en-US" altLang="ja-JP" sz="2400" b="1" dirty="0">
              <a:solidFill>
                <a:schemeClr val="tx1"/>
              </a:solidFill>
              <a:latin typeface="Meiryo UI" pitchFamily="50" charset="-128"/>
              <a:ea typeface="Meiryo UI" pitchFamily="50" charset="-128"/>
              <a:cs typeface="Meiryo UI" pitchFamily="50" charset="-128"/>
            </a:endParaRPr>
          </a:p>
          <a:p>
            <a:pPr>
              <a:spcBef>
                <a:spcPts val="900"/>
              </a:spcBef>
              <a:defRPr/>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tx1"/>
                </a:solidFill>
                <a:latin typeface="Meiryo UI" pitchFamily="50" charset="-128"/>
                <a:ea typeface="Meiryo UI" pitchFamily="50" charset="-128"/>
                <a:cs typeface="Meiryo UI" pitchFamily="50" charset="-128"/>
              </a:rPr>
              <a:t> 家庭内での課題が多い（就労、子供の教育・結婚 等）</a:t>
            </a:r>
            <a:endParaRPr lang="en-US" altLang="ja-JP" sz="2400" b="1" dirty="0">
              <a:solidFill>
                <a:schemeClr val="tx1"/>
              </a:solidFill>
              <a:latin typeface="Meiryo UI" pitchFamily="50" charset="-128"/>
              <a:ea typeface="Meiryo UI" pitchFamily="50" charset="-128"/>
              <a:cs typeface="Meiryo UI" pitchFamily="50" charset="-128"/>
            </a:endParaRPr>
          </a:p>
          <a:p>
            <a:pPr>
              <a:defRPr/>
            </a:pPr>
            <a:endParaRPr lang="en-US" altLang="ja-JP" sz="1300" b="1" dirty="0">
              <a:solidFill>
                <a:schemeClr val="tx1"/>
              </a:solidFill>
              <a:latin typeface="Meiryo UI" pitchFamily="50" charset="-128"/>
              <a:ea typeface="Meiryo UI" pitchFamily="50" charset="-128"/>
              <a:cs typeface="Meiryo UI" pitchFamily="50" charset="-128"/>
            </a:endParaRPr>
          </a:p>
          <a:p>
            <a:pPr>
              <a:defRPr/>
            </a:pPr>
            <a:endParaRPr lang="ja-JP" altLang="en-US" sz="1400" b="1"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5176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2247282" y="283314"/>
            <a:ext cx="4628531"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200" b="1" dirty="0">
                <a:latin typeface="Meiryo UI" pitchFamily="50" charset="-128"/>
                <a:ea typeface="Meiryo UI" pitchFamily="50" charset="-128"/>
                <a:cs typeface="Meiryo UI" pitchFamily="50" charset="-128"/>
              </a:rPr>
              <a:t>画像診断の目的</a:t>
            </a:r>
          </a:p>
        </p:txBody>
      </p:sp>
      <p:sp>
        <p:nvSpPr>
          <p:cNvPr id="68611" name="正方形/長方形 1"/>
          <p:cNvSpPr>
            <a:spLocks noChangeArrowheads="1"/>
          </p:cNvSpPr>
          <p:nvPr/>
        </p:nvSpPr>
        <p:spPr bwMode="auto">
          <a:xfrm>
            <a:off x="639546" y="1619250"/>
            <a:ext cx="8042275" cy="410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ja-JP" altLang="en-US" sz="2400" b="1" dirty="0">
                <a:latin typeface="Meiryo UI" pitchFamily="50" charset="-128"/>
                <a:ea typeface="Meiryo UI" pitchFamily="50" charset="-128"/>
                <a:cs typeface="Meiryo UI" pitchFamily="50" charset="-128"/>
              </a:rPr>
              <a:t>１</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除外診断</a:t>
            </a:r>
          </a:p>
          <a:p>
            <a:pPr eaLnBrk="1" hangingPunct="1">
              <a:spcBef>
                <a:spcPct val="20000"/>
              </a:spcBef>
            </a:pPr>
            <a:r>
              <a:rPr lang="ja-JP" altLang="en-US" sz="2200" b="1" dirty="0">
                <a:solidFill>
                  <a:srgbClr val="5F5F5F"/>
                </a:solidFill>
                <a:latin typeface="Meiryo UI" pitchFamily="50" charset="-128"/>
                <a:ea typeface="Meiryo UI" pitchFamily="50" charset="-128"/>
                <a:cs typeface="Meiryo UI" pitchFamily="50" charset="-128"/>
              </a:rPr>
              <a:t>　　   </a:t>
            </a:r>
            <a:r>
              <a:rPr lang="ja-JP" altLang="ja-JP" sz="2200" b="1" dirty="0">
                <a:solidFill>
                  <a:srgbClr val="5F5F5F"/>
                </a:solidFill>
                <a:latin typeface="Meiryo UI" pitchFamily="50" charset="-128"/>
                <a:ea typeface="Meiryo UI" pitchFamily="50" charset="-128"/>
                <a:cs typeface="Meiryo UI" pitchFamily="50" charset="-128"/>
              </a:rPr>
              <a:t>脳出血や慢性硬膜下血腫、脳腫瘍</a:t>
            </a:r>
            <a:r>
              <a:rPr lang="ja-JP" altLang="en-US" sz="2200" b="1" dirty="0">
                <a:solidFill>
                  <a:srgbClr val="5F5F5F"/>
                </a:solidFill>
                <a:latin typeface="Meiryo UI" pitchFamily="50" charset="-128"/>
                <a:ea typeface="Meiryo UI" pitchFamily="50" charset="-128"/>
                <a:cs typeface="Meiryo UI" pitchFamily="50" charset="-128"/>
              </a:rPr>
              <a:t>等の他の疾患</a:t>
            </a:r>
            <a:r>
              <a:rPr lang="ja-JP" altLang="ja-JP" sz="2200" b="1" dirty="0">
                <a:solidFill>
                  <a:srgbClr val="5F5F5F"/>
                </a:solidFill>
                <a:latin typeface="Meiryo UI" pitchFamily="50" charset="-128"/>
                <a:ea typeface="Meiryo UI" pitchFamily="50" charset="-128"/>
                <a:cs typeface="Meiryo UI" pitchFamily="50" charset="-128"/>
              </a:rPr>
              <a:t>によって、</a:t>
            </a:r>
            <a:endParaRPr lang="en-US" altLang="ja-JP" sz="2200" b="1" dirty="0">
              <a:solidFill>
                <a:srgbClr val="5F5F5F"/>
              </a:solidFill>
              <a:latin typeface="Meiryo UI" pitchFamily="50" charset="-128"/>
              <a:ea typeface="Meiryo UI" pitchFamily="50" charset="-128"/>
              <a:cs typeface="Meiryo UI" pitchFamily="50" charset="-128"/>
            </a:endParaRPr>
          </a:p>
          <a:p>
            <a:pPr eaLnBrk="1" hangingPunct="1">
              <a:spcBef>
                <a:spcPct val="20000"/>
              </a:spcBef>
            </a:pPr>
            <a:r>
              <a:rPr lang="ja-JP" altLang="en-US" sz="2200" b="1" dirty="0">
                <a:solidFill>
                  <a:srgbClr val="5F5F5F"/>
                </a:solidFill>
                <a:latin typeface="Meiryo UI" pitchFamily="50" charset="-128"/>
                <a:ea typeface="Meiryo UI" pitchFamily="50" charset="-128"/>
                <a:cs typeface="Meiryo UI" pitchFamily="50" charset="-128"/>
              </a:rPr>
              <a:t>       </a:t>
            </a:r>
            <a:r>
              <a:rPr lang="ja-JP" altLang="ja-JP" sz="2200" b="1" dirty="0">
                <a:solidFill>
                  <a:srgbClr val="5F5F5F"/>
                </a:solidFill>
                <a:latin typeface="Meiryo UI" pitchFamily="50" charset="-128"/>
                <a:ea typeface="Meiryo UI" pitchFamily="50" charset="-128"/>
                <a:cs typeface="Meiryo UI" pitchFamily="50" charset="-128"/>
              </a:rPr>
              <a:t>認知症</a:t>
            </a:r>
            <a:r>
              <a:rPr lang="ja-JP" altLang="en-US" sz="2200" b="1" dirty="0">
                <a:solidFill>
                  <a:srgbClr val="5F5F5F"/>
                </a:solidFill>
                <a:latin typeface="Meiryo UI" pitchFamily="50" charset="-128"/>
                <a:ea typeface="Meiryo UI" pitchFamily="50" charset="-128"/>
                <a:cs typeface="Meiryo UI" pitchFamily="50" charset="-128"/>
              </a:rPr>
              <a:t>症状</a:t>
            </a:r>
            <a:r>
              <a:rPr lang="ja-JP" altLang="ja-JP" sz="2200" b="1" dirty="0">
                <a:solidFill>
                  <a:srgbClr val="5F5F5F"/>
                </a:solidFill>
                <a:latin typeface="Meiryo UI" pitchFamily="50" charset="-128"/>
                <a:ea typeface="Meiryo UI" pitchFamily="50" charset="-128"/>
                <a:cs typeface="Meiryo UI" pitchFamily="50" charset="-128"/>
              </a:rPr>
              <a:t>が引き起こされて</a:t>
            </a:r>
            <a:r>
              <a:rPr lang="ja-JP" altLang="en-US" sz="2200" b="1" dirty="0">
                <a:solidFill>
                  <a:srgbClr val="5F5F5F"/>
                </a:solidFill>
                <a:latin typeface="Meiryo UI" pitchFamily="50" charset="-128"/>
                <a:ea typeface="Meiryo UI" pitchFamily="50" charset="-128"/>
                <a:cs typeface="Meiryo UI" pitchFamily="50" charset="-128"/>
              </a:rPr>
              <a:t>いないかどうか を</a:t>
            </a:r>
            <a:r>
              <a:rPr lang="ja-JP" altLang="ja-JP" sz="2200" b="1" dirty="0">
                <a:solidFill>
                  <a:srgbClr val="5F5F5F"/>
                </a:solidFill>
                <a:latin typeface="Meiryo UI" pitchFamily="50" charset="-128"/>
                <a:ea typeface="Meiryo UI" pitchFamily="50" charset="-128"/>
                <a:cs typeface="Meiryo UI" pitchFamily="50" charset="-128"/>
              </a:rPr>
              <a:t>除外</a:t>
            </a:r>
            <a:endParaRPr lang="en-US" altLang="ja-JP" sz="2200" b="1" dirty="0">
              <a:solidFill>
                <a:srgbClr val="5F5F5F"/>
              </a:solidFill>
              <a:latin typeface="Meiryo UI" pitchFamily="50" charset="-128"/>
              <a:ea typeface="Meiryo UI" pitchFamily="50" charset="-128"/>
              <a:cs typeface="Meiryo UI" pitchFamily="50" charset="-128"/>
            </a:endParaRPr>
          </a:p>
          <a:p>
            <a:pPr eaLnBrk="1" hangingPunct="1">
              <a:lnSpc>
                <a:spcPct val="150000"/>
              </a:lnSpc>
              <a:spcBef>
                <a:spcPts val="600"/>
              </a:spcBef>
            </a:pPr>
            <a:r>
              <a:rPr lang="ja-JP" altLang="en-US" sz="2400" b="1" dirty="0">
                <a:latin typeface="Meiryo UI" pitchFamily="50" charset="-128"/>
                <a:ea typeface="Meiryo UI" pitchFamily="50" charset="-128"/>
                <a:cs typeface="Meiryo UI" pitchFamily="50" charset="-128"/>
              </a:rPr>
              <a:t>２</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a:t>
            </a:r>
            <a:r>
              <a:rPr lang="ja-JP" altLang="ja-JP" sz="2400" b="1" dirty="0">
                <a:latin typeface="Meiryo UI" pitchFamily="50" charset="-128"/>
                <a:ea typeface="Meiryo UI" pitchFamily="50" charset="-128"/>
                <a:cs typeface="Meiryo UI" pitchFamily="50" charset="-128"/>
              </a:rPr>
              <a:t>認知症の病型診断の補助</a:t>
            </a:r>
            <a:endParaRPr lang="en-US" altLang="ja-JP" sz="2400" b="1" dirty="0">
              <a:latin typeface="Meiryo UI" pitchFamily="50" charset="-128"/>
              <a:ea typeface="Meiryo UI" pitchFamily="50" charset="-128"/>
              <a:cs typeface="Meiryo UI" pitchFamily="50" charset="-128"/>
            </a:endParaRPr>
          </a:p>
          <a:p>
            <a:pPr eaLnBrk="1" hangingPunct="1">
              <a:spcBef>
                <a:spcPts val="1200"/>
              </a:spcBef>
            </a:pPr>
            <a:r>
              <a:rPr lang="ja-JP" altLang="en-US" sz="2400" b="1" dirty="0">
                <a:latin typeface="Meiryo UI" pitchFamily="50" charset="-128"/>
                <a:ea typeface="Meiryo UI" pitchFamily="50" charset="-128"/>
                <a:cs typeface="Meiryo UI" pitchFamily="50" charset="-128"/>
              </a:rPr>
              <a:t>３</a:t>
            </a:r>
            <a:r>
              <a:rPr lang="en-US" altLang="ja-JP" sz="2400" b="1" dirty="0">
                <a:latin typeface="Meiryo UI" pitchFamily="50" charset="-128"/>
                <a:ea typeface="Meiryo UI" pitchFamily="50" charset="-128"/>
                <a:cs typeface="Meiryo UI" pitchFamily="50" charset="-128"/>
              </a:rPr>
              <a:t>.</a:t>
            </a:r>
            <a:r>
              <a:rPr lang="ja-JP" altLang="en-US" sz="2400" b="1" dirty="0">
                <a:solidFill>
                  <a:schemeClr val="accent1">
                    <a:lumMod val="50000"/>
                  </a:schemeClr>
                </a:solidFill>
                <a:latin typeface="Meiryo UI" pitchFamily="50" charset="-128"/>
                <a:ea typeface="Meiryo UI" pitchFamily="50" charset="-128"/>
                <a:cs typeface="Meiryo UI" pitchFamily="50" charset="-128"/>
              </a:rPr>
              <a:t> </a:t>
            </a:r>
            <a:r>
              <a:rPr lang="ja-JP" altLang="ja-JP" sz="2400" b="1" dirty="0">
                <a:latin typeface="Meiryo UI" pitchFamily="50" charset="-128"/>
                <a:ea typeface="Meiryo UI" pitchFamily="50" charset="-128"/>
                <a:cs typeface="Meiryo UI" pitchFamily="50" charset="-128"/>
              </a:rPr>
              <a:t>軽度認知障害が認知症に</a:t>
            </a:r>
            <a:r>
              <a:rPr lang="ja-JP" altLang="en-US" sz="2400" b="1" dirty="0">
                <a:latin typeface="Meiryo UI" pitchFamily="50" charset="-128"/>
                <a:ea typeface="Meiryo UI" pitchFamily="50" charset="-128"/>
                <a:cs typeface="Meiryo UI" pitchFamily="50" charset="-128"/>
              </a:rPr>
              <a:t>移行しやすい</a:t>
            </a:r>
            <a:r>
              <a:rPr lang="ja-JP" altLang="ja-JP" sz="2400" b="1" dirty="0">
                <a:latin typeface="Meiryo UI" pitchFamily="50" charset="-128"/>
                <a:ea typeface="Meiryo UI" pitchFamily="50" charset="-128"/>
                <a:cs typeface="Meiryo UI" pitchFamily="50" charset="-128"/>
              </a:rPr>
              <a:t>かどうかの指標</a:t>
            </a:r>
            <a:endParaRPr lang="en-US" altLang="ja-JP" sz="2400" b="1" dirty="0">
              <a:latin typeface="Meiryo UI" pitchFamily="50" charset="-128"/>
              <a:ea typeface="Meiryo UI" pitchFamily="50" charset="-128"/>
              <a:cs typeface="Meiryo UI" pitchFamily="50" charset="-128"/>
            </a:endParaRPr>
          </a:p>
          <a:p>
            <a:pPr eaLnBrk="1" hangingPunct="1">
              <a:spcBef>
                <a:spcPts val="0"/>
              </a:spcBef>
            </a:pPr>
            <a:endParaRPr lang="en-US" altLang="ja-JP" sz="2400" b="1" dirty="0">
              <a:latin typeface="Meiryo UI" pitchFamily="50" charset="-128"/>
              <a:ea typeface="Meiryo UI" pitchFamily="50" charset="-128"/>
              <a:cs typeface="Meiryo UI" pitchFamily="50" charset="-128"/>
            </a:endParaRPr>
          </a:p>
          <a:p>
            <a:pPr eaLnBrk="1" hangingPunct="1">
              <a:lnSpc>
                <a:spcPct val="220000"/>
              </a:lnSpc>
              <a:spcBef>
                <a:spcPts val="0"/>
              </a:spcBef>
            </a:pPr>
            <a:r>
              <a:rPr lang="ja-JP" altLang="en-US" sz="2400" b="1" dirty="0">
                <a:latin typeface="Meiryo UI" pitchFamily="50" charset="-128"/>
                <a:ea typeface="Meiryo UI" pitchFamily="50" charset="-128"/>
                <a:cs typeface="Meiryo UI" pitchFamily="50" charset="-128"/>
              </a:rPr>
              <a:t>      </a:t>
            </a:r>
            <a:r>
              <a:rPr lang="en-US" altLang="ja-JP" sz="2400" b="1" dirty="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　</a:t>
            </a:r>
            <a:r>
              <a:rPr lang="ja-JP" altLang="ja-JP" sz="2400" b="1" dirty="0">
                <a:latin typeface="Meiryo UI" pitchFamily="50" charset="-128"/>
                <a:ea typeface="Meiryo UI" pitchFamily="50" charset="-128"/>
                <a:cs typeface="Meiryo UI" pitchFamily="50" charset="-128"/>
              </a:rPr>
              <a:t>薬剤の効果判定のバイオマーカーとしての役割</a:t>
            </a:r>
            <a:endParaRPr lang="en-US" altLang="ja-JP" sz="24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a:t>
            </a:r>
            <a:r>
              <a:rPr lang="ja-JP" altLang="en-US" sz="2200" b="1" dirty="0">
                <a:solidFill>
                  <a:schemeClr val="bg2"/>
                </a:solidFill>
                <a:latin typeface="Meiryo UI" pitchFamily="50" charset="-128"/>
                <a:ea typeface="Meiryo UI" pitchFamily="50" charset="-128"/>
                <a:cs typeface="Meiryo UI" pitchFamily="50" charset="-128"/>
              </a:rPr>
              <a:t>　       </a:t>
            </a:r>
            <a:r>
              <a:rPr lang="en-US" altLang="ja-JP" sz="2200" b="1" dirty="0">
                <a:solidFill>
                  <a:schemeClr val="bg2"/>
                </a:solidFill>
                <a:latin typeface="Meiryo UI" pitchFamily="50" charset="-128"/>
                <a:ea typeface="Meiryo UI" pitchFamily="50" charset="-128"/>
                <a:cs typeface="Meiryo UI" pitchFamily="50" charset="-128"/>
              </a:rPr>
              <a:t>･･･ </a:t>
            </a:r>
            <a:r>
              <a:rPr lang="ja-JP" altLang="ja-JP" sz="2200" b="1" dirty="0">
                <a:solidFill>
                  <a:schemeClr val="bg2"/>
                </a:solidFill>
                <a:latin typeface="Meiryo UI" pitchFamily="50" charset="-128"/>
                <a:ea typeface="Meiryo UI" pitchFamily="50" charset="-128"/>
                <a:cs typeface="Meiryo UI" pitchFamily="50" charset="-128"/>
              </a:rPr>
              <a:t>今後期待されるが現時点では探索的段階</a:t>
            </a:r>
          </a:p>
        </p:txBody>
      </p:sp>
      <p:sp>
        <p:nvSpPr>
          <p:cNvPr id="8" name="Rectangle 3"/>
          <p:cNvSpPr>
            <a:spLocks noChangeArrowheads="1"/>
          </p:cNvSpPr>
          <p:nvPr/>
        </p:nvSpPr>
        <p:spPr bwMode="auto">
          <a:xfrm>
            <a:off x="155941" y="924150"/>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19</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43852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42" name="Group 42"/>
          <p:cNvGraphicFramePr>
            <a:graphicFrameLocks noGrp="1"/>
          </p:cNvGraphicFramePr>
          <p:nvPr>
            <p:extLst>
              <p:ext uri="{D42A27DB-BD31-4B8C-83A1-F6EECF244321}">
                <p14:modId xmlns:p14="http://schemas.microsoft.com/office/powerpoint/2010/main" val="3355712304"/>
              </p:ext>
            </p:extLst>
          </p:nvPr>
        </p:nvGraphicFramePr>
        <p:xfrm>
          <a:off x="320676" y="1336438"/>
          <a:ext cx="8558212" cy="4952760"/>
        </p:xfrm>
        <a:graphic>
          <a:graphicData uri="http://schemas.openxmlformats.org/drawingml/2006/table">
            <a:tbl>
              <a:tblPr/>
              <a:tblGrid>
                <a:gridCol w="1258742">
                  <a:extLst>
                    <a:ext uri="{9D8B030D-6E8A-4147-A177-3AD203B41FA5}">
                      <a16:colId xmlns:a16="http://schemas.microsoft.com/office/drawing/2014/main" xmlns="" val="20000"/>
                    </a:ext>
                  </a:extLst>
                </a:gridCol>
                <a:gridCol w="1805050">
                  <a:extLst>
                    <a:ext uri="{9D8B030D-6E8A-4147-A177-3AD203B41FA5}">
                      <a16:colId xmlns:a16="http://schemas.microsoft.com/office/drawing/2014/main" xmlns="" val="20001"/>
                    </a:ext>
                  </a:extLst>
                </a:gridCol>
                <a:gridCol w="1935677">
                  <a:extLst>
                    <a:ext uri="{9D8B030D-6E8A-4147-A177-3AD203B41FA5}">
                      <a16:colId xmlns:a16="http://schemas.microsoft.com/office/drawing/2014/main" xmlns="" val="20002"/>
                    </a:ext>
                  </a:extLst>
                </a:gridCol>
                <a:gridCol w="1760106">
                  <a:extLst>
                    <a:ext uri="{9D8B030D-6E8A-4147-A177-3AD203B41FA5}">
                      <a16:colId xmlns:a16="http://schemas.microsoft.com/office/drawing/2014/main" xmlns="" val="20003"/>
                    </a:ext>
                  </a:extLst>
                </a:gridCol>
                <a:gridCol w="1798637">
                  <a:extLst>
                    <a:ext uri="{9D8B030D-6E8A-4147-A177-3AD203B41FA5}">
                      <a16:colId xmlns:a16="http://schemas.microsoft.com/office/drawing/2014/main" xmlns="" val="20004"/>
                    </a:ext>
                  </a:extLst>
                </a:gridCol>
              </a:tblGrid>
              <a:tr h="563614">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1" lang="ja-JP" altLang="en-US" sz="20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AD</a:t>
                      </a:r>
                    </a:p>
                    <a:p>
                      <a:pPr marL="0" marR="0" lvl="0" indent="0" algn="ctr" defTabSz="914400" rtl="0" eaLnBrk="0" fontAlgn="base" latinLnBrk="0" hangingPunct="0">
                        <a:lnSpc>
                          <a:spcPct val="100000"/>
                        </a:lnSpc>
                        <a:spcBef>
                          <a:spcPts val="0"/>
                        </a:spcBef>
                        <a:spcAft>
                          <a:spcPct val="0"/>
                        </a:spcAft>
                        <a:buClrTx/>
                        <a:buSzTx/>
                        <a:buFontTx/>
                        <a:buNone/>
                        <a:tabLst/>
                      </a:pPr>
                      <a:r>
                        <a:rPr kumimoji="1" lang="ja-JP" altLang="en-US" sz="15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アルツハイマー型</a:t>
                      </a: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DLB</a:t>
                      </a:r>
                    </a:p>
                    <a:p>
                      <a:pPr marL="0" marR="0" lvl="0" indent="0" algn="ctr" defTabSz="914400" rtl="0" eaLnBrk="0" fontAlgn="base" latinLnBrk="0" hangingPunct="0">
                        <a:lnSpc>
                          <a:spcPct val="100000"/>
                        </a:lnSpc>
                        <a:spcBef>
                          <a:spcPts val="0"/>
                        </a:spcBef>
                        <a:spcAft>
                          <a:spcPct val="0"/>
                        </a:spcAft>
                        <a:buClrTx/>
                        <a:buSzTx/>
                        <a:buFontTx/>
                        <a:buNone/>
                        <a:tabLst/>
                      </a:pPr>
                      <a:r>
                        <a:rPr kumimoji="1" lang="ja-JP" altLang="en-US" sz="15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レビー小体型</a:t>
                      </a:r>
                    </a:p>
                  </a:txBody>
                  <a:tcPr marL="81280" marR="81280" marT="45710" marB="4571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FTD</a:t>
                      </a:r>
                    </a:p>
                    <a:p>
                      <a:pPr marL="0" marR="0" lvl="0" indent="0" algn="ctr" defTabSz="914400" rtl="0" eaLnBrk="0" fontAlgn="base" latinLnBrk="0" hangingPunct="0">
                        <a:lnSpc>
                          <a:spcPct val="100000"/>
                        </a:lnSpc>
                        <a:spcBef>
                          <a:spcPts val="0"/>
                        </a:spcBef>
                        <a:spcAft>
                          <a:spcPct val="0"/>
                        </a:spcAft>
                        <a:buClrTx/>
                        <a:buSzTx/>
                        <a:buFontTx/>
                        <a:buNone/>
                        <a:tabLst/>
                      </a:pPr>
                      <a:r>
                        <a:rPr kumimoji="1" lang="ja-JP" altLang="en-US" sz="15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前頭側頭型</a:t>
                      </a:r>
                    </a:p>
                  </a:txBody>
                  <a:tcPr marL="81280" marR="81280" marT="45710" marB="4571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ts val="0"/>
                        </a:spcBef>
                        <a:spcAft>
                          <a:spcPct val="0"/>
                        </a:spcAft>
                        <a:buClrTx/>
                        <a:buSzTx/>
                        <a:buFontTx/>
                        <a:buNone/>
                        <a:tabLst/>
                      </a:pPr>
                      <a:r>
                        <a:rPr kumimoji="1" lang="en-US" altLang="ja-JP" sz="18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VaD</a:t>
                      </a:r>
                      <a:endPar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100000"/>
                        </a:lnSpc>
                        <a:spcBef>
                          <a:spcPts val="0"/>
                        </a:spcBef>
                        <a:spcAft>
                          <a:spcPct val="0"/>
                        </a:spcAft>
                        <a:buClrTx/>
                        <a:buSzTx/>
                        <a:buFontTx/>
                        <a:buNone/>
                        <a:tabLst/>
                      </a:pPr>
                      <a:r>
                        <a:rPr kumimoji="1" lang="ja-JP" altLang="en-US" sz="15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血管性</a:t>
                      </a:r>
                    </a:p>
                  </a:txBody>
                  <a:tcPr marL="81280" marR="81280" marT="45710" marB="4571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0"/>
                  </a:ext>
                </a:extLst>
              </a:tr>
              <a:tr h="156687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MRI</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CT</a:t>
                      </a:r>
                    </a:p>
                  </a:txBody>
                  <a:tcPr marL="81280" marR="81280" marT="45710" marB="45710" anchor="ctr" horzOverflow="overflow">
                    <a:lnL>
                      <a:noFill/>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海馬、側頭葉の</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萎縮</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（初期には</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目立たない）</a:t>
                      </a: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1" lang="en-US" altLang="ja-JP" sz="15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a:t>
                      </a:r>
                      <a:r>
                        <a:rPr kumimoji="1" lang="ja-JP" altLang="en-US" sz="15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特異なものはない</a:t>
                      </a:r>
                      <a:r>
                        <a:rPr kumimoji="1" lang="en-US" altLang="ja-JP" sz="15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a:t>
                      </a:r>
                      <a:endParaRPr kumimoji="1" lang="ja-JP" altLang="en-US" sz="15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前頭葉、側頭葉の萎縮</a:t>
                      </a: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両側視床、側頭葉梗塞</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多発する皮質下梗塞</a:t>
                      </a:r>
                      <a:endParaRPr kumimoji="1" lang="en-US" altLang="ja-JP" sz="1700" b="1"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高度の白質病変</a:t>
                      </a:r>
                    </a:p>
                  </a:txBody>
                  <a:tcPr marL="81280" marR="81280" marT="45710" marB="45710" anchor="ctr" horzOverflow="overflow">
                    <a:lnL w="12700" cap="flat" cmpd="sng" algn="ctr">
                      <a:solidFill>
                        <a:schemeClr val="tx1"/>
                      </a:solidFill>
                      <a:prstDash val="solid"/>
                      <a:round/>
                      <a:headEnd type="none" w="med" len="med"/>
                      <a:tailEnd type="none" w="med" len="med"/>
                    </a:lnL>
                    <a:lnR>
                      <a:noFill/>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48093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SPECT</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FDG‐PET</a:t>
                      </a:r>
                      <a:endPar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頭頂側頭連合野</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後部帯状回</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楔前部</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前頭葉</a:t>
                      </a:r>
                    </a:p>
                  </a:txBody>
                  <a:tcPr marL="81280" marR="81280"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頭頂側頭連合野</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後頭葉</a:t>
                      </a: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前頭葉</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頭頂側頭連合野</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AD</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に比べて</a:t>
                      </a:r>
                    </a:p>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軽い）</a:t>
                      </a:r>
                    </a:p>
                  </a:txBody>
                  <a:tcPr marL="81280" marR="81280" marT="45710" marB="45710"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10000"/>
                        </a:spcBef>
                        <a:spcAft>
                          <a:spcPct val="0"/>
                        </a:spcAft>
                        <a:buClrTx/>
                        <a:buSzTx/>
                        <a:buFontTx/>
                        <a:buNone/>
                        <a:tabLst/>
                      </a:pPr>
                      <a:r>
                        <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rPr>
                        <a:t>血管障害の病巣により一定の傾向をもたない</a:t>
                      </a:r>
                    </a:p>
                    <a:p>
                      <a:pPr marL="0" marR="0" lvl="0" indent="0" algn="l" defTabSz="914400" rtl="0" eaLnBrk="0" fontAlgn="base" latinLnBrk="0" hangingPunct="0">
                        <a:lnSpc>
                          <a:spcPct val="100000"/>
                        </a:lnSpc>
                        <a:spcBef>
                          <a:spcPct val="10000"/>
                        </a:spcBef>
                        <a:spcAft>
                          <a:spcPct val="0"/>
                        </a:spcAft>
                        <a:buClrTx/>
                        <a:buSzTx/>
                        <a:buFontTx/>
                        <a:buNone/>
                        <a:tabLst/>
                      </a:pPr>
                      <a:endPar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60421">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8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その他</a:t>
                      </a:r>
                    </a:p>
                  </a:txBody>
                  <a:tcPr marL="81280" marR="81280" marT="45710" marB="4571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700" b="1" i="0" u="none" strike="noStrike" cap="none" normalizeH="0" baseline="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MIBG</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心筋シンチ</a:t>
                      </a:r>
                      <a:endPar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で取り込み低下</a:t>
                      </a:r>
                      <a:endPar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DAT</a:t>
                      </a: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スキャンでの</a:t>
                      </a:r>
                      <a:endPar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ドパミントランスポー</a:t>
                      </a:r>
                      <a:endParaRPr kumimoji="1" lang="en-US" altLang="ja-JP"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ター取り込み低下</a:t>
                      </a:r>
                    </a:p>
                  </a:txBody>
                  <a:tcPr marL="81280" marR="81280" marT="45710" marB="4571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1" lang="ja-JP" altLang="en-US" sz="17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80" marR="81280" marT="45710" marB="4571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70688" name="Text Box 34"/>
          <p:cNvSpPr txBox="1">
            <a:spLocks noChangeArrowheads="1"/>
          </p:cNvSpPr>
          <p:nvPr/>
        </p:nvSpPr>
        <p:spPr bwMode="auto">
          <a:xfrm>
            <a:off x="1371600" y="260466"/>
            <a:ext cx="6637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3000" b="1" dirty="0">
                <a:latin typeface="Meiryo UI" pitchFamily="50" charset="-128"/>
                <a:ea typeface="Meiryo UI" pitchFamily="50" charset="-128"/>
                <a:cs typeface="Meiryo UI" pitchFamily="50" charset="-128"/>
              </a:rPr>
              <a:t>　代表的疾患の画像鑑別診断のポイント</a:t>
            </a:r>
            <a:endParaRPr lang="en-US" altLang="ja-JP" sz="3000" b="1" dirty="0">
              <a:latin typeface="Meiryo UI" pitchFamily="50" charset="-128"/>
              <a:ea typeface="Meiryo UI" pitchFamily="50" charset="-128"/>
              <a:cs typeface="Meiryo UI" pitchFamily="50" charset="-128"/>
            </a:endParaRPr>
          </a:p>
        </p:txBody>
      </p:sp>
      <p:sp>
        <p:nvSpPr>
          <p:cNvPr id="8" name="Rectangle 3"/>
          <p:cNvSpPr>
            <a:spLocks noChangeArrowheads="1"/>
          </p:cNvSpPr>
          <p:nvPr/>
        </p:nvSpPr>
        <p:spPr bwMode="auto">
          <a:xfrm>
            <a:off x="155940" y="858598"/>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20</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2795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idx="4294967295"/>
          </p:nvPr>
        </p:nvSpPr>
        <p:spPr>
          <a:xfrm>
            <a:off x="231073" y="353904"/>
            <a:ext cx="8686800" cy="514350"/>
          </a:xfrm>
        </p:spPr>
        <p:txBody>
          <a:bodyPr/>
          <a:lstStyle/>
          <a:p>
            <a:r>
              <a:rPr lang="ja-JP" altLang="en-US" sz="3000" b="1" dirty="0">
                <a:latin typeface="メイリオ" pitchFamily="50" charset="-128"/>
                <a:ea typeface="メイリオ" pitchFamily="50" charset="-128"/>
                <a:cs typeface="メイリオ" pitchFamily="50" charset="-128"/>
              </a:rPr>
              <a:t>認知症各病型の典型的な</a:t>
            </a:r>
            <a:r>
              <a:rPr lang="en-US" altLang="ja-JP" sz="3000" b="1" dirty="0">
                <a:latin typeface="メイリオ" pitchFamily="50" charset="-128"/>
                <a:ea typeface="メイリオ" pitchFamily="50" charset="-128"/>
                <a:cs typeface="メイリオ" pitchFamily="50" charset="-128"/>
              </a:rPr>
              <a:t>MRI</a:t>
            </a:r>
            <a:r>
              <a:rPr lang="ja-JP" altLang="en-US" sz="3000" b="1" dirty="0">
                <a:latin typeface="メイリオ" pitchFamily="50" charset="-128"/>
                <a:ea typeface="メイリオ" pitchFamily="50" charset="-128"/>
                <a:cs typeface="メイリオ" pitchFamily="50" charset="-128"/>
              </a:rPr>
              <a:t>画像</a:t>
            </a:r>
          </a:p>
        </p:txBody>
      </p:sp>
      <p:sp>
        <p:nvSpPr>
          <p:cNvPr id="375821" name="Text Box 33"/>
          <p:cNvSpPr txBox="1">
            <a:spLocks noChangeArrowheads="1"/>
          </p:cNvSpPr>
          <p:nvPr/>
        </p:nvSpPr>
        <p:spPr bwMode="auto">
          <a:xfrm>
            <a:off x="5340350" y="411003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a:solidFill>
                  <a:schemeClr val="bg1"/>
                </a:solidFill>
                <a:latin typeface="Times New Roman" pitchFamily="18" charset="0"/>
                <a:ea typeface="HGP創英角ｺﾞｼｯｸUB" pitchFamily="50" charset="-128"/>
              </a:rPr>
              <a:t>①</a:t>
            </a:r>
          </a:p>
        </p:txBody>
      </p:sp>
      <p:pic>
        <p:nvPicPr>
          <p:cNvPr id="3758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86" y="1882933"/>
            <a:ext cx="2527634" cy="250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26" name="テキスト ボックス 9"/>
          <p:cNvSpPr txBox="1">
            <a:spLocks noChangeArrowheads="1"/>
          </p:cNvSpPr>
          <p:nvPr/>
        </p:nvSpPr>
        <p:spPr bwMode="auto">
          <a:xfrm>
            <a:off x="648857" y="4686618"/>
            <a:ext cx="200977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2000" b="1" dirty="0">
                <a:latin typeface="Meiryo UI" pitchFamily="50" charset="-128"/>
                <a:ea typeface="Meiryo UI" pitchFamily="50" charset="-128"/>
                <a:cs typeface="Meiryo UI" pitchFamily="50" charset="-128"/>
              </a:rPr>
              <a:t>アルツハイマー型</a:t>
            </a:r>
            <a:endParaRPr lang="en-US" altLang="ja-JP" sz="2000" b="1" dirty="0">
              <a:latin typeface="Meiryo UI" pitchFamily="50" charset="-128"/>
              <a:ea typeface="Meiryo UI" pitchFamily="50" charset="-128"/>
              <a:cs typeface="Meiryo UI" pitchFamily="50" charset="-128"/>
            </a:endParaRPr>
          </a:p>
          <a:p>
            <a:pPr algn="ctr" eaLnBrk="1" hangingPunct="1"/>
            <a:r>
              <a:rPr lang="ja-JP" altLang="en-US" sz="2000" b="1" dirty="0">
                <a:latin typeface="Meiryo UI" pitchFamily="50" charset="-128"/>
                <a:ea typeface="Meiryo UI" pitchFamily="50" charset="-128"/>
                <a:cs typeface="Meiryo UI" pitchFamily="50" charset="-128"/>
              </a:rPr>
              <a:t>認知症</a:t>
            </a:r>
          </a:p>
          <a:p>
            <a:pPr algn="ctr" eaLnBrk="1" hangingPunct="1"/>
            <a:endParaRPr lang="ja-JP" altLang="en-US" sz="1400" b="1" dirty="0">
              <a:latin typeface="Meiryo UI" pitchFamily="50" charset="-128"/>
              <a:ea typeface="Meiryo UI" pitchFamily="50" charset="-128"/>
              <a:cs typeface="Meiryo UI" pitchFamily="50" charset="-128"/>
            </a:endParaRPr>
          </a:p>
          <a:p>
            <a:pPr algn="ctr" eaLnBrk="1" hangingPunct="1"/>
            <a:r>
              <a:rPr lang="ja-JP" altLang="en-US" sz="1600" b="1" dirty="0">
                <a:latin typeface="Meiryo UI" pitchFamily="50" charset="-128"/>
                <a:ea typeface="Meiryo UI" pitchFamily="50" charset="-128"/>
                <a:cs typeface="Meiryo UI" pitchFamily="50" charset="-128"/>
              </a:rPr>
              <a:t>（側脳室下角の開大</a:t>
            </a:r>
          </a:p>
          <a:p>
            <a:pPr algn="ctr" eaLnBrk="1" hangingPunct="1"/>
            <a:r>
              <a:rPr lang="ja-JP" altLang="en-US" sz="1600" b="1" dirty="0">
                <a:latin typeface="Meiryo UI" pitchFamily="50" charset="-128"/>
                <a:ea typeface="Meiryo UI" pitchFamily="50" charset="-128"/>
                <a:cs typeface="Meiryo UI" pitchFamily="50" charset="-128"/>
              </a:rPr>
              <a:t>     と海馬の萎縮）</a:t>
            </a:r>
            <a:endParaRPr lang="en-US" altLang="ja-JP" sz="1600" b="1" dirty="0">
              <a:latin typeface="Meiryo UI" pitchFamily="50" charset="-128"/>
              <a:ea typeface="Meiryo UI" pitchFamily="50" charset="-128"/>
              <a:cs typeface="Meiryo UI" pitchFamily="50" charset="-128"/>
            </a:endParaRPr>
          </a:p>
        </p:txBody>
      </p:sp>
      <p:grpSp>
        <p:nvGrpSpPr>
          <p:cNvPr id="375828" name="Group 4"/>
          <p:cNvGrpSpPr>
            <a:grpSpLocks/>
          </p:cNvGrpSpPr>
          <p:nvPr/>
        </p:nvGrpSpPr>
        <p:grpSpPr bwMode="auto">
          <a:xfrm>
            <a:off x="3405699" y="1882934"/>
            <a:ext cx="2413206" cy="2504916"/>
            <a:chOff x="1905" y="1021"/>
            <a:chExt cx="2631" cy="3266"/>
          </a:xfrm>
        </p:grpSpPr>
        <p:graphicFrame>
          <p:nvGraphicFramePr>
            <p:cNvPr id="375829" name="Object 17"/>
            <p:cNvGraphicFramePr>
              <a:graphicFrameLocks noChangeAspect="1"/>
            </p:cNvGraphicFramePr>
            <p:nvPr/>
          </p:nvGraphicFramePr>
          <p:xfrm>
            <a:off x="1905" y="1021"/>
            <a:ext cx="2628" cy="3266"/>
          </p:xfrm>
          <a:graphic>
            <a:graphicData uri="http://schemas.openxmlformats.org/presentationml/2006/ole">
              <mc:AlternateContent xmlns:mc="http://schemas.openxmlformats.org/markup-compatibility/2006">
                <mc:Choice xmlns:v="urn:schemas-microsoft-com:vml" Requires="v">
                  <p:oleObj spid="_x0000_s379071" name="ビットマップ イメージ" r:id="rId5" imgW="5266667" imgH="5915851" progId="PBrush">
                    <p:embed/>
                  </p:oleObj>
                </mc:Choice>
                <mc:Fallback>
                  <p:oleObj name="ビットマップ イメージ" r:id="rId5" imgW="5266667" imgH="5915851"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 y="1021"/>
                          <a:ext cx="2628" cy="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26" name="AutoShape 6"/>
            <p:cNvSpPr>
              <a:spLocks noChangeArrowheads="1"/>
            </p:cNvSpPr>
            <p:nvPr/>
          </p:nvSpPr>
          <p:spPr bwMode="auto">
            <a:xfrm>
              <a:off x="1905" y="3605"/>
              <a:ext cx="575" cy="633"/>
            </a:xfrm>
            <a:prstGeom prst="rtTriangle">
              <a:avLst/>
            </a:prstGeom>
            <a:solidFill>
              <a:srgbClr val="000000"/>
            </a:solidFill>
            <a:ln w="9525" algn="ctr">
              <a:noFill/>
              <a:miter lim="800000"/>
              <a:headEnd/>
              <a:tailEnd/>
            </a:ln>
            <a:effectLst/>
          </p:spPr>
          <p:txBody>
            <a:bodyPr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901127" name="AutoShape 7"/>
            <p:cNvSpPr>
              <a:spLocks noChangeArrowheads="1"/>
            </p:cNvSpPr>
            <p:nvPr/>
          </p:nvSpPr>
          <p:spPr bwMode="auto">
            <a:xfrm flipH="1">
              <a:off x="3809" y="3424"/>
              <a:ext cx="727" cy="863"/>
            </a:xfrm>
            <a:prstGeom prst="rtTriangle">
              <a:avLst/>
            </a:prstGeom>
            <a:solidFill>
              <a:srgbClr val="000000"/>
            </a:solidFill>
            <a:ln w="9525" algn="ctr">
              <a:noFill/>
              <a:miter lim="800000"/>
              <a:headEnd/>
              <a:tailEnd/>
            </a:ln>
            <a:effectLst/>
          </p:spPr>
          <p:txBody>
            <a:bodyPr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901128" name="AutoShape 8"/>
            <p:cNvSpPr>
              <a:spLocks noChangeArrowheads="1"/>
            </p:cNvSpPr>
            <p:nvPr/>
          </p:nvSpPr>
          <p:spPr bwMode="auto">
            <a:xfrm rot="10800000" flipH="1">
              <a:off x="1905" y="1021"/>
              <a:ext cx="575" cy="635"/>
            </a:xfrm>
            <a:prstGeom prst="rtTriangle">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901129" name="AutoShape 9"/>
            <p:cNvSpPr>
              <a:spLocks noChangeArrowheads="1"/>
            </p:cNvSpPr>
            <p:nvPr/>
          </p:nvSpPr>
          <p:spPr bwMode="auto">
            <a:xfrm>
              <a:off x="1905" y="3471"/>
              <a:ext cx="575" cy="816"/>
            </a:xfrm>
            <a:prstGeom prst="rtTriangle">
              <a:avLst/>
            </a:prstGeom>
            <a:solidFill>
              <a:srgbClr val="000000"/>
            </a:solidFill>
            <a:ln w="9525" algn="ctr">
              <a:noFill/>
              <a:miter lim="800000"/>
              <a:headEnd/>
              <a:tailEnd/>
            </a:ln>
            <a:effectLst/>
          </p:spPr>
          <p:txBody>
            <a:bodyPr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sp>
          <p:nvSpPr>
            <p:cNvPr id="901130" name="AutoShape 10"/>
            <p:cNvSpPr>
              <a:spLocks noChangeArrowheads="1"/>
            </p:cNvSpPr>
            <p:nvPr/>
          </p:nvSpPr>
          <p:spPr bwMode="auto">
            <a:xfrm rot="16200000" flipH="1">
              <a:off x="3697" y="907"/>
              <a:ext cx="725" cy="953"/>
            </a:xfrm>
            <a:prstGeom prst="rtTriangle">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algn="r" eaLnBrk="1" hangingPunct="1">
                <a:defRPr/>
              </a:pPr>
              <a:endParaRPr lang="ja-JP" altLang="en-US">
                <a:effectLst>
                  <a:outerShdw blurRad="38100" dist="38100" dir="2700000" algn="tl">
                    <a:srgbClr val="000000">
                      <a:alpha val="43137"/>
                    </a:srgbClr>
                  </a:outerShdw>
                </a:effectLst>
                <a:latin typeface="Arial" charset="0"/>
              </a:endParaRPr>
            </a:p>
          </p:txBody>
        </p:sp>
      </p:grpSp>
      <p:grpSp>
        <p:nvGrpSpPr>
          <p:cNvPr id="375836" name="グループ化 6"/>
          <p:cNvGrpSpPr>
            <a:grpSpLocks/>
          </p:cNvGrpSpPr>
          <p:nvPr/>
        </p:nvGrpSpPr>
        <p:grpSpPr bwMode="auto">
          <a:xfrm>
            <a:off x="6254499" y="1895680"/>
            <a:ext cx="2444751" cy="2492170"/>
            <a:chOff x="485775" y="2619375"/>
            <a:chExt cx="3657600" cy="3632201"/>
          </a:xfrm>
        </p:grpSpPr>
        <p:pic>
          <p:nvPicPr>
            <p:cNvPr id="37583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775" y="2619375"/>
              <a:ext cx="36576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p:cNvSpPr/>
            <p:nvPr/>
          </p:nvSpPr>
          <p:spPr bwMode="auto">
            <a:xfrm>
              <a:off x="485775" y="2619375"/>
              <a:ext cx="1122249" cy="456003"/>
            </a:xfrm>
            <a:prstGeom prst="rect">
              <a:avLst/>
            </a:prstGeom>
            <a:solidFill>
              <a:schemeClr val="tx1"/>
            </a:solidFill>
            <a:ln w="9525" cap="flat" cmpd="sng" algn="ctr">
              <a:noFill/>
              <a:prstDash val="solid"/>
              <a:round/>
              <a:headEnd type="none" w="med" len="med"/>
              <a:tailEnd type="none" w="med" len="med"/>
            </a:ln>
            <a:effec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正方形/長方形 2"/>
            <p:cNvSpPr/>
            <p:nvPr/>
          </p:nvSpPr>
          <p:spPr bwMode="auto">
            <a:xfrm>
              <a:off x="3361368" y="2722174"/>
              <a:ext cx="782007" cy="419099"/>
            </a:xfrm>
            <a:prstGeom prst="rect">
              <a:avLst/>
            </a:prstGeom>
            <a:solidFill>
              <a:schemeClr val="tx1"/>
            </a:solidFill>
            <a:ln w="9525" cap="flat" cmpd="sng" algn="ctr">
              <a:noFill/>
              <a:prstDash val="solid"/>
              <a:round/>
              <a:headEnd type="none" w="med" len="med"/>
              <a:tailEnd type="none" w="med" len="med"/>
            </a:ln>
            <a:effec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 name="正方形/長方形 3"/>
            <p:cNvSpPr/>
            <p:nvPr/>
          </p:nvSpPr>
          <p:spPr bwMode="auto">
            <a:xfrm>
              <a:off x="485775" y="5571527"/>
              <a:ext cx="798470" cy="680049"/>
            </a:xfrm>
            <a:prstGeom prst="rect">
              <a:avLst/>
            </a:prstGeom>
            <a:solidFill>
              <a:schemeClr val="tx1"/>
            </a:solidFill>
            <a:ln w="9525" cap="flat" cmpd="sng" algn="ctr">
              <a:noFill/>
              <a:prstDash val="solid"/>
              <a:round/>
              <a:headEnd type="none" w="med" len="med"/>
              <a:tailEnd type="none" w="med" len="med"/>
            </a:ln>
            <a:effec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5" name="正方形/長方形 4"/>
            <p:cNvSpPr/>
            <p:nvPr/>
          </p:nvSpPr>
          <p:spPr bwMode="auto">
            <a:xfrm>
              <a:off x="3152833" y="5742858"/>
              <a:ext cx="990542" cy="508718"/>
            </a:xfrm>
            <a:prstGeom prst="rect">
              <a:avLst/>
            </a:prstGeom>
            <a:solidFill>
              <a:schemeClr val="tx1"/>
            </a:solidFill>
            <a:ln w="9525" cap="flat" cmpd="sng" algn="ctr">
              <a:noFill/>
              <a:prstDash val="solid"/>
              <a:round/>
              <a:headEnd type="none" w="med" len="med"/>
              <a:tailEnd type="none" w="med" len="med"/>
            </a:ln>
            <a:effec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6" name="正方形/長方形 5"/>
            <p:cNvSpPr/>
            <p:nvPr/>
          </p:nvSpPr>
          <p:spPr bwMode="auto">
            <a:xfrm>
              <a:off x="1215649" y="5998534"/>
              <a:ext cx="392375" cy="253042"/>
            </a:xfrm>
            <a:prstGeom prst="rect">
              <a:avLst/>
            </a:prstGeom>
            <a:solidFill>
              <a:schemeClr val="tx1"/>
            </a:solidFill>
            <a:ln w="9525" cap="flat" cmpd="sng" algn="ctr">
              <a:noFill/>
              <a:prstDash val="solid"/>
              <a:round/>
              <a:headEnd type="none" w="med" len="med"/>
              <a:tailEnd type="none" w="med" len="med"/>
            </a:ln>
            <a:effec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grpSp>
      <p:sp>
        <p:nvSpPr>
          <p:cNvPr id="375843" name="テキスト ボックス 9"/>
          <p:cNvSpPr txBox="1">
            <a:spLocks noChangeArrowheads="1"/>
          </p:cNvSpPr>
          <p:nvPr/>
        </p:nvSpPr>
        <p:spPr bwMode="auto">
          <a:xfrm>
            <a:off x="3708068" y="4722259"/>
            <a:ext cx="16428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2000" b="1" dirty="0">
                <a:latin typeface="Meiryo UI" pitchFamily="50" charset="-128"/>
                <a:ea typeface="Meiryo UI" pitchFamily="50" charset="-128"/>
                <a:cs typeface="Meiryo UI" pitchFamily="50" charset="-128"/>
              </a:rPr>
              <a:t>前頭側頭型</a:t>
            </a:r>
          </a:p>
          <a:p>
            <a:pPr algn="ctr" eaLnBrk="1" hangingPunct="1"/>
            <a:r>
              <a:rPr lang="ja-JP" altLang="en-US" sz="2000" b="1" dirty="0">
                <a:latin typeface="Meiryo UI" pitchFamily="50" charset="-128"/>
                <a:ea typeface="Meiryo UI" pitchFamily="50" charset="-128"/>
                <a:cs typeface="Meiryo UI" pitchFamily="50" charset="-128"/>
              </a:rPr>
              <a:t>認知症</a:t>
            </a:r>
            <a:endParaRPr lang="en-US" altLang="ja-JP" sz="2000" b="1" dirty="0">
              <a:latin typeface="Meiryo UI" pitchFamily="50" charset="-128"/>
              <a:ea typeface="Meiryo UI" pitchFamily="50" charset="-128"/>
              <a:cs typeface="Meiryo UI" pitchFamily="50" charset="-128"/>
            </a:endParaRPr>
          </a:p>
        </p:txBody>
      </p:sp>
      <p:sp>
        <p:nvSpPr>
          <p:cNvPr id="375844" name="テキスト ボックス 9"/>
          <p:cNvSpPr txBox="1">
            <a:spLocks noChangeArrowheads="1"/>
          </p:cNvSpPr>
          <p:nvPr/>
        </p:nvSpPr>
        <p:spPr bwMode="auto">
          <a:xfrm>
            <a:off x="6621461" y="4708582"/>
            <a:ext cx="17467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2000" b="1" dirty="0">
                <a:latin typeface="Meiryo UI" pitchFamily="50" charset="-128"/>
                <a:ea typeface="Meiryo UI" pitchFamily="50" charset="-128"/>
                <a:cs typeface="Meiryo UI" pitchFamily="50" charset="-128"/>
              </a:rPr>
              <a:t>血管性認知症</a:t>
            </a:r>
            <a:endParaRPr lang="en-US" altLang="ja-JP" sz="2000" b="1" dirty="0">
              <a:latin typeface="Meiryo UI" pitchFamily="50" charset="-128"/>
              <a:ea typeface="Meiryo UI" pitchFamily="50" charset="-128"/>
              <a:cs typeface="Meiryo UI" pitchFamily="50" charset="-128"/>
            </a:endParaRPr>
          </a:p>
        </p:txBody>
      </p:sp>
      <p:sp>
        <p:nvSpPr>
          <p:cNvPr id="375847" name="Line 39"/>
          <p:cNvSpPr>
            <a:spLocks noChangeShapeType="1"/>
          </p:cNvSpPr>
          <p:nvPr/>
        </p:nvSpPr>
        <p:spPr bwMode="auto">
          <a:xfrm flipV="1">
            <a:off x="3158666" y="1449706"/>
            <a:ext cx="0" cy="5143500"/>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5850" name="AutoShape 8"/>
          <p:cNvSpPr>
            <a:spLocks noChangeArrowheads="1"/>
          </p:cNvSpPr>
          <p:nvPr/>
        </p:nvSpPr>
        <p:spPr bwMode="auto">
          <a:xfrm rot="3082610">
            <a:off x="937419" y="2513367"/>
            <a:ext cx="444500" cy="228600"/>
          </a:xfrm>
          <a:prstGeom prst="rightArrow">
            <a:avLst>
              <a:gd name="adj1" fmla="val 38889"/>
              <a:gd name="adj2" fmla="val 63888"/>
            </a:avLst>
          </a:prstGeom>
          <a:solidFill>
            <a:srgbClr val="FFCCFF"/>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rot="10800000" vert="eaVert" wrap="none" anchor="ctr"/>
          <a:lstStyle/>
          <a:p>
            <a:pPr algn="r" eaLnBrk="1" hangingPunct="1"/>
            <a:endParaRPr lang="ja-JP" altLang="ja-JP"/>
          </a:p>
        </p:txBody>
      </p:sp>
      <p:sp>
        <p:nvSpPr>
          <p:cNvPr id="375851" name="AutoShape 8"/>
          <p:cNvSpPr>
            <a:spLocks noChangeArrowheads="1"/>
          </p:cNvSpPr>
          <p:nvPr/>
        </p:nvSpPr>
        <p:spPr bwMode="auto">
          <a:xfrm rot="8086382">
            <a:off x="1770600" y="2477169"/>
            <a:ext cx="444500" cy="228600"/>
          </a:xfrm>
          <a:prstGeom prst="rightArrow">
            <a:avLst>
              <a:gd name="adj1" fmla="val 38889"/>
              <a:gd name="adj2" fmla="val 63888"/>
            </a:avLst>
          </a:prstGeom>
          <a:solidFill>
            <a:srgbClr val="FFCCFF"/>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rot="10800000" vert="eaVert" wrap="none" anchor="ctr"/>
          <a:lstStyle/>
          <a:p>
            <a:pPr algn="r" eaLnBrk="1" hangingPunct="1"/>
            <a:endParaRPr lang="ja-JP" altLang="ja-JP"/>
          </a:p>
        </p:txBody>
      </p:sp>
      <p:sp>
        <p:nvSpPr>
          <p:cNvPr id="48" name="Line 39"/>
          <p:cNvSpPr>
            <a:spLocks noChangeShapeType="1"/>
          </p:cNvSpPr>
          <p:nvPr/>
        </p:nvSpPr>
        <p:spPr bwMode="auto">
          <a:xfrm flipV="1">
            <a:off x="6021031" y="1507875"/>
            <a:ext cx="0" cy="5143500"/>
          </a:xfrm>
          <a:prstGeom prst="line">
            <a:avLst/>
          </a:prstGeom>
          <a:noFill/>
          <a:ln w="25400" cap="rnd">
            <a:solidFill>
              <a:srgbClr val="8080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0" name="Rectangle 3"/>
          <p:cNvSpPr>
            <a:spLocks noChangeArrowheads="1"/>
          </p:cNvSpPr>
          <p:nvPr/>
        </p:nvSpPr>
        <p:spPr bwMode="auto">
          <a:xfrm>
            <a:off x="155941" y="868254"/>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31"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21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84623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263030" y="308206"/>
            <a:ext cx="8686800" cy="514350"/>
          </a:xfrm>
        </p:spPr>
        <p:txBody>
          <a:bodyPr/>
          <a:lstStyle/>
          <a:p>
            <a:r>
              <a:rPr lang="ja-JP" altLang="en-US" sz="3000" b="1" dirty="0">
                <a:latin typeface="Meiryo UI" pitchFamily="50" charset="-128"/>
                <a:ea typeface="Meiryo UI" pitchFamily="50" charset="-128"/>
                <a:cs typeface="Meiryo UI" pitchFamily="50" charset="-128"/>
              </a:rPr>
              <a:t>認知症各病型の典型的な</a:t>
            </a:r>
            <a:r>
              <a:rPr lang="en-US" altLang="ja-JP" sz="3000" b="1" dirty="0">
                <a:latin typeface="Meiryo UI" pitchFamily="50" charset="-128"/>
                <a:ea typeface="Meiryo UI" pitchFamily="50" charset="-128"/>
                <a:cs typeface="Meiryo UI" pitchFamily="50" charset="-128"/>
              </a:rPr>
              <a:t>SPECT</a:t>
            </a:r>
            <a:r>
              <a:rPr lang="ja-JP" altLang="en-US" sz="3000" b="1" dirty="0">
                <a:latin typeface="Meiryo UI" pitchFamily="50" charset="-128"/>
                <a:ea typeface="Meiryo UI" pitchFamily="50" charset="-128"/>
                <a:cs typeface="Meiryo UI" pitchFamily="50" charset="-128"/>
              </a:rPr>
              <a:t>パターン</a:t>
            </a:r>
          </a:p>
        </p:txBody>
      </p:sp>
      <p:sp>
        <p:nvSpPr>
          <p:cNvPr id="73732" name="Text Box 4"/>
          <p:cNvSpPr txBox="1">
            <a:spLocks noChangeArrowheads="1"/>
          </p:cNvSpPr>
          <p:nvPr/>
        </p:nvSpPr>
        <p:spPr bwMode="auto">
          <a:xfrm>
            <a:off x="482600" y="4933950"/>
            <a:ext cx="73548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en-US" altLang="ja-JP" sz="2800" b="1" dirty="0">
                <a:latin typeface="Meiryo UI" pitchFamily="50" charset="-128"/>
                <a:ea typeface="Meiryo UI" pitchFamily="50" charset="-128"/>
                <a:cs typeface="Meiryo UI" pitchFamily="50" charset="-128"/>
              </a:rPr>
              <a:t>FTD</a:t>
            </a:r>
            <a:r>
              <a:rPr lang="en-US" altLang="ja-JP" sz="3000" b="1" dirty="0">
                <a:latin typeface="Meiryo UI" pitchFamily="50" charset="-128"/>
                <a:ea typeface="Meiryo UI" pitchFamily="50" charset="-128"/>
                <a:cs typeface="Meiryo UI" pitchFamily="50" charset="-128"/>
              </a:rPr>
              <a:t>  </a:t>
            </a:r>
            <a:r>
              <a:rPr lang="en-US" altLang="ja-JP" sz="2000" b="1" dirty="0">
                <a:latin typeface="Meiryo UI" pitchFamily="50" charset="-128"/>
                <a:ea typeface="Meiryo UI" pitchFamily="50" charset="-128"/>
                <a:cs typeface="Meiryo UI" pitchFamily="50" charset="-128"/>
              </a:rPr>
              <a:t>①</a:t>
            </a:r>
            <a:r>
              <a:rPr lang="ja-JP" altLang="en-US" sz="2000" b="1" dirty="0">
                <a:latin typeface="Meiryo UI" pitchFamily="50" charset="-128"/>
                <a:ea typeface="Meiryo UI" pitchFamily="50" charset="-128"/>
                <a:cs typeface="Meiryo UI" pitchFamily="50" charset="-128"/>
              </a:rPr>
              <a:t>前頭葉   </a:t>
            </a:r>
            <a:r>
              <a:rPr lang="en-US" altLang="ja-JP" sz="2000" b="1" dirty="0">
                <a:latin typeface="Meiryo UI" pitchFamily="50" charset="-128"/>
                <a:ea typeface="Meiryo UI" pitchFamily="50" charset="-128"/>
                <a:cs typeface="Meiryo UI" pitchFamily="50" charset="-128"/>
              </a:rPr>
              <a:t>②</a:t>
            </a:r>
            <a:r>
              <a:rPr lang="ja-JP" altLang="en-US" sz="2000" b="1" dirty="0">
                <a:latin typeface="Meiryo UI" pitchFamily="50" charset="-128"/>
                <a:ea typeface="Meiryo UI" pitchFamily="50" charset="-128"/>
                <a:cs typeface="Meiryo UI" pitchFamily="50" charset="-128"/>
              </a:rPr>
              <a:t>頭頂側頭連合野（</a:t>
            </a:r>
            <a:r>
              <a:rPr lang="en-US" altLang="ja-JP" sz="2000" b="1" dirty="0">
                <a:latin typeface="Meiryo UI" pitchFamily="50" charset="-128"/>
                <a:ea typeface="Meiryo UI" pitchFamily="50" charset="-128"/>
                <a:cs typeface="Meiryo UI" pitchFamily="50" charset="-128"/>
              </a:rPr>
              <a:t>AD</a:t>
            </a:r>
            <a:r>
              <a:rPr lang="ja-JP" altLang="en-US" sz="2000" b="1" dirty="0">
                <a:latin typeface="Meiryo UI" pitchFamily="50" charset="-128"/>
                <a:ea typeface="Meiryo UI" pitchFamily="50" charset="-128"/>
                <a:cs typeface="Meiryo UI" pitchFamily="50" charset="-128"/>
              </a:rPr>
              <a:t>と比べて軽い）</a:t>
            </a:r>
            <a:endParaRPr lang="ja-JP" altLang="en-US" b="1" dirty="0">
              <a:latin typeface="Meiryo UI" pitchFamily="50" charset="-128"/>
              <a:ea typeface="Meiryo UI" pitchFamily="50" charset="-128"/>
              <a:cs typeface="Meiryo UI" pitchFamily="50" charset="-128"/>
            </a:endParaRPr>
          </a:p>
        </p:txBody>
      </p:sp>
      <p:sp>
        <p:nvSpPr>
          <p:cNvPr id="73734" name="Text Box 12"/>
          <p:cNvSpPr txBox="1">
            <a:spLocks noChangeArrowheads="1"/>
          </p:cNvSpPr>
          <p:nvPr/>
        </p:nvSpPr>
        <p:spPr bwMode="auto">
          <a:xfrm>
            <a:off x="8762536" y="1711838"/>
            <a:ext cx="220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latin typeface="Trebuchet MS" pitchFamily="34" charset="0"/>
              </a:rPr>
              <a:t>7</a:t>
            </a:r>
          </a:p>
        </p:txBody>
      </p:sp>
      <p:sp>
        <p:nvSpPr>
          <p:cNvPr id="73735" name="Text Box 13"/>
          <p:cNvSpPr txBox="1">
            <a:spLocks noChangeArrowheads="1"/>
          </p:cNvSpPr>
          <p:nvPr/>
        </p:nvSpPr>
        <p:spPr bwMode="auto">
          <a:xfrm>
            <a:off x="8762536" y="2755713"/>
            <a:ext cx="220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latin typeface="Trebuchet MS" pitchFamily="34" charset="0"/>
              </a:rPr>
              <a:t>0</a:t>
            </a:r>
          </a:p>
        </p:txBody>
      </p:sp>
      <p:sp>
        <p:nvSpPr>
          <p:cNvPr id="73737" name="Text Box 15"/>
          <p:cNvSpPr txBox="1">
            <a:spLocks noChangeArrowheads="1"/>
          </p:cNvSpPr>
          <p:nvPr/>
        </p:nvSpPr>
        <p:spPr bwMode="auto">
          <a:xfrm>
            <a:off x="8738786" y="3476688"/>
            <a:ext cx="220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latin typeface="Trebuchet MS" pitchFamily="34" charset="0"/>
              </a:rPr>
              <a:t>7</a:t>
            </a:r>
          </a:p>
        </p:txBody>
      </p:sp>
      <p:sp>
        <p:nvSpPr>
          <p:cNvPr id="73738" name="Text Box 16"/>
          <p:cNvSpPr txBox="1">
            <a:spLocks noChangeArrowheads="1"/>
          </p:cNvSpPr>
          <p:nvPr/>
        </p:nvSpPr>
        <p:spPr bwMode="auto">
          <a:xfrm>
            <a:off x="8715736" y="4520563"/>
            <a:ext cx="220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latin typeface="Trebuchet MS" pitchFamily="34" charset="0"/>
              </a:rPr>
              <a:t>0</a:t>
            </a:r>
          </a:p>
        </p:txBody>
      </p:sp>
      <p:sp>
        <p:nvSpPr>
          <p:cNvPr id="73740" name="Text Box 18"/>
          <p:cNvSpPr txBox="1">
            <a:spLocks noChangeArrowheads="1"/>
          </p:cNvSpPr>
          <p:nvPr/>
        </p:nvSpPr>
        <p:spPr bwMode="auto">
          <a:xfrm>
            <a:off x="8799048" y="5278438"/>
            <a:ext cx="220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latin typeface="Trebuchet MS" pitchFamily="34" charset="0"/>
              </a:rPr>
              <a:t>7</a:t>
            </a:r>
          </a:p>
        </p:txBody>
      </p:sp>
      <p:sp>
        <p:nvSpPr>
          <p:cNvPr id="73741" name="Text Box 19"/>
          <p:cNvSpPr txBox="1">
            <a:spLocks noChangeArrowheads="1"/>
          </p:cNvSpPr>
          <p:nvPr/>
        </p:nvSpPr>
        <p:spPr bwMode="auto">
          <a:xfrm>
            <a:off x="8799048" y="6357938"/>
            <a:ext cx="220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latin typeface="Trebuchet MS" pitchFamily="34" charset="0"/>
              </a:rPr>
              <a:t>0</a:t>
            </a:r>
          </a:p>
        </p:txBody>
      </p:sp>
      <p:sp>
        <p:nvSpPr>
          <p:cNvPr id="73742" name="Text Box 20"/>
          <p:cNvSpPr txBox="1">
            <a:spLocks noChangeArrowheads="1"/>
          </p:cNvSpPr>
          <p:nvPr/>
        </p:nvSpPr>
        <p:spPr bwMode="auto">
          <a:xfrm>
            <a:off x="504825" y="1217100"/>
            <a:ext cx="7731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800" b="1" dirty="0">
                <a:latin typeface="Meiryo UI" pitchFamily="50" charset="-128"/>
                <a:ea typeface="Meiryo UI" pitchFamily="50" charset="-128"/>
                <a:cs typeface="Meiryo UI" pitchFamily="50" charset="-128"/>
              </a:rPr>
              <a:t>AD</a:t>
            </a:r>
            <a:r>
              <a:rPr lang="ja-JP" altLang="en-US" b="1" dirty="0">
                <a:latin typeface="Meiryo UI" pitchFamily="50" charset="-128"/>
                <a:ea typeface="Meiryo UI" pitchFamily="50" charset="-128"/>
                <a:cs typeface="Meiryo UI" pitchFamily="50" charset="-128"/>
              </a:rPr>
              <a:t>　</a:t>
            </a:r>
            <a:r>
              <a:rPr lang="en-US" altLang="ja-JP" sz="2000" b="1" dirty="0">
                <a:latin typeface="Meiryo UI" pitchFamily="50" charset="-128"/>
                <a:ea typeface="Meiryo UI" pitchFamily="50" charset="-128"/>
                <a:cs typeface="Meiryo UI" pitchFamily="50" charset="-128"/>
              </a:rPr>
              <a:t>①</a:t>
            </a:r>
            <a:r>
              <a:rPr lang="ja-JP" altLang="en-US" sz="2000" b="1" dirty="0">
                <a:latin typeface="Meiryo UI" pitchFamily="50" charset="-128"/>
                <a:ea typeface="Meiryo UI" pitchFamily="50" charset="-128"/>
                <a:cs typeface="Meiryo UI" pitchFamily="50" charset="-128"/>
              </a:rPr>
              <a:t>頭頂側頭連合野  </a:t>
            </a:r>
            <a:r>
              <a:rPr lang="en-US" altLang="ja-JP" sz="2000" b="1" dirty="0">
                <a:latin typeface="Meiryo UI" pitchFamily="50" charset="-128"/>
                <a:ea typeface="Meiryo UI" pitchFamily="50" charset="-128"/>
                <a:cs typeface="Meiryo UI" pitchFamily="50" charset="-128"/>
              </a:rPr>
              <a:t>②</a:t>
            </a:r>
            <a:r>
              <a:rPr lang="ja-JP" altLang="en-US" sz="2000" b="1" dirty="0">
                <a:latin typeface="Meiryo UI" pitchFamily="50" charset="-128"/>
                <a:ea typeface="Meiryo UI" pitchFamily="50" charset="-128"/>
                <a:cs typeface="Meiryo UI" pitchFamily="50" charset="-128"/>
              </a:rPr>
              <a:t>楔前部から後部帯状回  </a:t>
            </a:r>
            <a:r>
              <a:rPr lang="en-US" altLang="ja-JP" sz="2000" b="1" dirty="0">
                <a:latin typeface="Meiryo UI" pitchFamily="50" charset="-128"/>
                <a:ea typeface="Meiryo UI" pitchFamily="50" charset="-128"/>
                <a:cs typeface="Meiryo UI" pitchFamily="50" charset="-128"/>
              </a:rPr>
              <a:t>③</a:t>
            </a:r>
            <a:r>
              <a:rPr lang="ja-JP" altLang="en-US" sz="2000" b="1" dirty="0">
                <a:latin typeface="Meiryo UI" pitchFamily="50" charset="-128"/>
                <a:ea typeface="Meiryo UI" pitchFamily="50" charset="-128"/>
                <a:cs typeface="Meiryo UI" pitchFamily="50" charset="-128"/>
              </a:rPr>
              <a:t>前頭葉</a:t>
            </a:r>
            <a:endParaRPr lang="ja-JP" altLang="en-US" b="1" dirty="0">
              <a:latin typeface="Meiryo UI" pitchFamily="50" charset="-128"/>
              <a:ea typeface="Meiryo UI" pitchFamily="50" charset="-128"/>
              <a:cs typeface="Meiryo UI" pitchFamily="50" charset="-128"/>
            </a:endParaRPr>
          </a:p>
        </p:txBody>
      </p:sp>
      <p:sp>
        <p:nvSpPr>
          <p:cNvPr id="73743" name="Text Box 21"/>
          <p:cNvSpPr txBox="1">
            <a:spLocks noChangeArrowheads="1"/>
          </p:cNvSpPr>
          <p:nvPr/>
        </p:nvSpPr>
        <p:spPr bwMode="auto">
          <a:xfrm>
            <a:off x="478663" y="3074350"/>
            <a:ext cx="4702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800" b="1" dirty="0">
                <a:latin typeface="Meiryo UI" pitchFamily="50" charset="-128"/>
                <a:ea typeface="Meiryo UI" pitchFamily="50" charset="-128"/>
                <a:cs typeface="Meiryo UI" pitchFamily="50" charset="-128"/>
              </a:rPr>
              <a:t>DLB</a:t>
            </a:r>
            <a:r>
              <a:rPr lang="ja-JP" altLang="en-US" sz="2000" b="1" dirty="0">
                <a:latin typeface="Meiryo UI" pitchFamily="50" charset="-128"/>
                <a:ea typeface="Meiryo UI" pitchFamily="50" charset="-128"/>
                <a:cs typeface="Meiryo UI" pitchFamily="50" charset="-128"/>
              </a:rPr>
              <a:t>　</a:t>
            </a:r>
            <a:r>
              <a:rPr lang="en-US" altLang="ja-JP" sz="2000" b="1" dirty="0">
                <a:latin typeface="Meiryo UI" pitchFamily="50" charset="-128"/>
                <a:ea typeface="Meiryo UI" pitchFamily="50" charset="-128"/>
                <a:cs typeface="Meiryo UI" pitchFamily="50" charset="-128"/>
              </a:rPr>
              <a:t>①</a:t>
            </a:r>
            <a:r>
              <a:rPr lang="ja-JP" altLang="en-US" sz="2000" b="1" dirty="0">
                <a:latin typeface="Meiryo UI" pitchFamily="50" charset="-128"/>
                <a:ea typeface="Meiryo UI" pitchFamily="50" charset="-128"/>
                <a:cs typeface="Meiryo UI" pitchFamily="50" charset="-128"/>
              </a:rPr>
              <a:t>後頭葉  </a:t>
            </a:r>
            <a:r>
              <a:rPr lang="en-US" altLang="ja-JP" sz="2000" b="1" dirty="0">
                <a:latin typeface="Meiryo UI" pitchFamily="50" charset="-128"/>
                <a:ea typeface="Meiryo UI" pitchFamily="50" charset="-128"/>
                <a:cs typeface="Meiryo UI" pitchFamily="50" charset="-128"/>
              </a:rPr>
              <a:t>②</a:t>
            </a:r>
            <a:r>
              <a:rPr lang="ja-JP" altLang="en-US" sz="2000" b="1" dirty="0">
                <a:latin typeface="Meiryo UI" pitchFamily="50" charset="-128"/>
                <a:ea typeface="Meiryo UI" pitchFamily="50" charset="-128"/>
                <a:cs typeface="Meiryo UI" pitchFamily="50" charset="-128"/>
              </a:rPr>
              <a:t>頭頂側頭連合野</a:t>
            </a:r>
            <a:endParaRPr lang="ja-JP" altLang="en-US" b="1" dirty="0">
              <a:latin typeface="Meiryo UI" pitchFamily="50" charset="-128"/>
              <a:ea typeface="Meiryo UI" pitchFamily="50" charset="-128"/>
              <a:cs typeface="Meiryo UI" pitchFamily="50" charset="-128"/>
            </a:endParaRPr>
          </a:p>
        </p:txBody>
      </p:sp>
      <p:grpSp>
        <p:nvGrpSpPr>
          <p:cNvPr id="73744" name="Group 48"/>
          <p:cNvGrpSpPr>
            <a:grpSpLocks/>
          </p:cNvGrpSpPr>
          <p:nvPr/>
        </p:nvGrpSpPr>
        <p:grpSpPr bwMode="auto">
          <a:xfrm>
            <a:off x="495300" y="1745738"/>
            <a:ext cx="8318500" cy="1052513"/>
            <a:chOff x="357" y="1112"/>
            <a:chExt cx="5240" cy="663"/>
          </a:xfrm>
        </p:grpSpPr>
        <p:graphicFrame>
          <p:nvGraphicFramePr>
            <p:cNvPr id="73768" name="Object 75"/>
            <p:cNvGraphicFramePr>
              <a:graphicFrameLocks noChangeAspect="1"/>
            </p:cNvGraphicFramePr>
            <p:nvPr>
              <p:extLst>
                <p:ext uri="{D42A27DB-BD31-4B8C-83A1-F6EECF244321}">
                  <p14:modId xmlns:p14="http://schemas.microsoft.com/office/powerpoint/2010/main" val="1082560979"/>
                </p:ext>
              </p:extLst>
            </p:nvPr>
          </p:nvGraphicFramePr>
          <p:xfrm>
            <a:off x="357" y="1144"/>
            <a:ext cx="5167" cy="631"/>
          </p:xfrm>
          <a:graphic>
            <a:graphicData uri="http://schemas.openxmlformats.org/presentationml/2006/ole">
              <mc:AlternateContent xmlns:mc="http://schemas.openxmlformats.org/markup-compatibility/2006">
                <mc:Choice xmlns:v="urn:schemas-microsoft-com:vml" Requires="v">
                  <p:oleObj spid="_x0000_s381494" name="Image" r:id="rId4" imgW="9257143" imgH="1104372" progId="">
                    <p:embed/>
                  </p:oleObj>
                </mc:Choice>
                <mc:Fallback>
                  <p:oleObj name="Image" r:id="rId4" imgW="9257143" imgH="110437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 y="1144"/>
                          <a:ext cx="5167" cy="631"/>
                        </a:xfrm>
                        <a:prstGeom prst="rect">
                          <a:avLst/>
                        </a:prstGeom>
                        <a:noFill/>
                        <a:ln>
                          <a:noFill/>
                        </a:ln>
                        <a:effectLst/>
                      </p:spPr>
                    </p:pic>
                  </p:oleObj>
                </mc:Fallback>
              </mc:AlternateContent>
            </a:graphicData>
          </a:graphic>
        </p:graphicFrame>
        <p:pic>
          <p:nvPicPr>
            <p:cNvPr id="73769" name="Picture 8" descr="スケール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6" y="1144"/>
              <a:ext cx="81"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70" name="Line 22"/>
            <p:cNvSpPr>
              <a:spLocks noChangeShapeType="1"/>
            </p:cNvSpPr>
            <p:nvPr/>
          </p:nvSpPr>
          <p:spPr bwMode="auto">
            <a:xfrm flipH="1" flipV="1">
              <a:off x="824" y="1554"/>
              <a:ext cx="121" cy="9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71" name="Line 23"/>
            <p:cNvSpPr>
              <a:spLocks noChangeShapeType="1"/>
            </p:cNvSpPr>
            <p:nvPr/>
          </p:nvSpPr>
          <p:spPr bwMode="auto">
            <a:xfrm flipV="1">
              <a:off x="1227" y="1554"/>
              <a:ext cx="121" cy="9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72" name="Text Box 24"/>
            <p:cNvSpPr txBox="1">
              <a:spLocks noChangeArrowheads="1"/>
            </p:cNvSpPr>
            <p:nvPr/>
          </p:nvSpPr>
          <p:spPr bwMode="auto">
            <a:xfrm>
              <a:off x="973" y="1509"/>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①</a:t>
              </a:r>
            </a:p>
          </p:txBody>
        </p:sp>
        <p:sp>
          <p:nvSpPr>
            <p:cNvPr id="73773" name="Line 25"/>
            <p:cNvSpPr>
              <a:spLocks noChangeShapeType="1"/>
            </p:cNvSpPr>
            <p:nvPr/>
          </p:nvSpPr>
          <p:spPr bwMode="auto">
            <a:xfrm flipH="1" flipV="1">
              <a:off x="4694" y="1373"/>
              <a:ext cx="121" cy="18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74" name="Line 26"/>
            <p:cNvSpPr>
              <a:spLocks noChangeShapeType="1"/>
            </p:cNvSpPr>
            <p:nvPr/>
          </p:nvSpPr>
          <p:spPr bwMode="auto">
            <a:xfrm flipV="1">
              <a:off x="4977" y="1373"/>
              <a:ext cx="81" cy="182"/>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75" name="Text Box 27"/>
            <p:cNvSpPr txBox="1">
              <a:spLocks noChangeArrowheads="1"/>
            </p:cNvSpPr>
            <p:nvPr/>
          </p:nvSpPr>
          <p:spPr bwMode="auto">
            <a:xfrm>
              <a:off x="4775" y="1464"/>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②</a:t>
              </a:r>
            </a:p>
          </p:txBody>
        </p:sp>
        <p:sp>
          <p:nvSpPr>
            <p:cNvPr id="73776" name="Line 28"/>
            <p:cNvSpPr>
              <a:spLocks noChangeShapeType="1"/>
            </p:cNvSpPr>
            <p:nvPr/>
          </p:nvSpPr>
          <p:spPr bwMode="auto">
            <a:xfrm flipH="1">
              <a:off x="945" y="1237"/>
              <a:ext cx="40" cy="90"/>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77" name="Text Box 29"/>
            <p:cNvSpPr txBox="1">
              <a:spLocks noChangeArrowheads="1"/>
            </p:cNvSpPr>
            <p:nvPr/>
          </p:nvSpPr>
          <p:spPr bwMode="auto">
            <a:xfrm>
              <a:off x="932" y="1112"/>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dirty="0">
                  <a:solidFill>
                    <a:schemeClr val="bg1"/>
                  </a:solidFill>
                  <a:latin typeface="メイリオ" pitchFamily="50" charset="-128"/>
                  <a:ea typeface="メイリオ" pitchFamily="50" charset="-128"/>
                  <a:cs typeface="メイリオ" pitchFamily="50" charset="-128"/>
                </a:rPr>
                <a:t>③</a:t>
              </a:r>
            </a:p>
          </p:txBody>
        </p:sp>
      </p:grpSp>
      <p:sp>
        <p:nvSpPr>
          <p:cNvPr id="73745" name="Line 30"/>
          <p:cNvSpPr>
            <a:spLocks noChangeShapeType="1"/>
          </p:cNvSpPr>
          <p:nvPr/>
        </p:nvSpPr>
        <p:spPr bwMode="auto">
          <a:xfrm>
            <a:off x="1820863" y="1928300"/>
            <a:ext cx="63500" cy="144463"/>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nvGrpSpPr>
          <p:cNvPr id="73746" name="Group 49"/>
          <p:cNvGrpSpPr>
            <a:grpSpLocks/>
          </p:cNvGrpSpPr>
          <p:nvPr/>
        </p:nvGrpSpPr>
        <p:grpSpPr bwMode="auto">
          <a:xfrm>
            <a:off x="497713" y="3625213"/>
            <a:ext cx="8278812" cy="1016000"/>
            <a:chOff x="384" y="2258"/>
            <a:chExt cx="5215" cy="640"/>
          </a:xfrm>
        </p:grpSpPr>
        <p:graphicFrame>
          <p:nvGraphicFramePr>
            <p:cNvPr id="73759" name="Object 76"/>
            <p:cNvGraphicFramePr>
              <a:graphicFrameLocks noChangeAspect="1"/>
            </p:cNvGraphicFramePr>
            <p:nvPr/>
          </p:nvGraphicFramePr>
          <p:xfrm>
            <a:off x="384" y="2258"/>
            <a:ext cx="5141" cy="640"/>
          </p:xfrm>
          <a:graphic>
            <a:graphicData uri="http://schemas.openxmlformats.org/presentationml/2006/ole">
              <mc:AlternateContent xmlns:mc="http://schemas.openxmlformats.org/markup-compatibility/2006">
                <mc:Choice xmlns:v="urn:schemas-microsoft-com:vml" Requires="v">
                  <p:oleObj spid="_x0000_s381495" name="Image" r:id="rId7" imgW="9333333" imgH="1155148" progId="">
                    <p:embed/>
                  </p:oleObj>
                </mc:Choice>
                <mc:Fallback>
                  <p:oleObj name="Image" r:id="rId7" imgW="9333333" imgH="1155148"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2258"/>
                          <a:ext cx="5141"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3760" name="Picture 9" descr="スケール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7" y="2259"/>
              <a:ext cx="82"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61" name="Line 31"/>
            <p:cNvSpPr>
              <a:spLocks noChangeShapeType="1"/>
            </p:cNvSpPr>
            <p:nvPr/>
          </p:nvSpPr>
          <p:spPr bwMode="auto">
            <a:xfrm flipV="1">
              <a:off x="3565" y="2589"/>
              <a:ext cx="162" cy="136"/>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62" name="Line 32"/>
            <p:cNvSpPr>
              <a:spLocks noChangeShapeType="1"/>
            </p:cNvSpPr>
            <p:nvPr/>
          </p:nvSpPr>
          <p:spPr bwMode="auto">
            <a:xfrm flipH="1" flipV="1">
              <a:off x="2114" y="2725"/>
              <a:ext cx="162" cy="9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63" name="Text Box 33"/>
            <p:cNvSpPr txBox="1">
              <a:spLocks noChangeArrowheads="1"/>
            </p:cNvSpPr>
            <p:nvPr/>
          </p:nvSpPr>
          <p:spPr bwMode="auto">
            <a:xfrm>
              <a:off x="3364" y="2589"/>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①</a:t>
              </a:r>
            </a:p>
          </p:txBody>
        </p:sp>
        <p:sp>
          <p:nvSpPr>
            <p:cNvPr id="73764" name="Text Box 34"/>
            <p:cNvSpPr txBox="1">
              <a:spLocks noChangeArrowheads="1"/>
            </p:cNvSpPr>
            <p:nvPr/>
          </p:nvSpPr>
          <p:spPr bwMode="auto">
            <a:xfrm>
              <a:off x="2235" y="2634"/>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①</a:t>
              </a:r>
            </a:p>
          </p:txBody>
        </p:sp>
        <p:sp>
          <p:nvSpPr>
            <p:cNvPr id="73765" name="Line 35"/>
            <p:cNvSpPr>
              <a:spLocks noChangeShapeType="1"/>
            </p:cNvSpPr>
            <p:nvPr/>
          </p:nvSpPr>
          <p:spPr bwMode="auto">
            <a:xfrm flipH="1" flipV="1">
              <a:off x="662" y="2589"/>
              <a:ext cx="121" cy="18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66" name="Line 36"/>
            <p:cNvSpPr>
              <a:spLocks noChangeShapeType="1"/>
            </p:cNvSpPr>
            <p:nvPr/>
          </p:nvSpPr>
          <p:spPr bwMode="auto">
            <a:xfrm flipV="1">
              <a:off x="1348" y="2634"/>
              <a:ext cx="80" cy="182"/>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67" name="Text Box 37"/>
            <p:cNvSpPr txBox="1">
              <a:spLocks noChangeArrowheads="1"/>
            </p:cNvSpPr>
            <p:nvPr/>
          </p:nvSpPr>
          <p:spPr bwMode="auto">
            <a:xfrm>
              <a:off x="904" y="2634"/>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②</a:t>
              </a:r>
            </a:p>
          </p:txBody>
        </p:sp>
      </p:grpSp>
      <p:grpSp>
        <p:nvGrpSpPr>
          <p:cNvPr id="73749" name="Group 50"/>
          <p:cNvGrpSpPr>
            <a:grpSpLocks/>
          </p:cNvGrpSpPr>
          <p:nvPr/>
        </p:nvGrpSpPr>
        <p:grpSpPr bwMode="auto">
          <a:xfrm>
            <a:off x="439738" y="5414963"/>
            <a:ext cx="8375650" cy="1081087"/>
            <a:chOff x="340" y="3294"/>
            <a:chExt cx="5276" cy="681"/>
          </a:xfrm>
        </p:grpSpPr>
        <p:graphicFrame>
          <p:nvGraphicFramePr>
            <p:cNvPr id="73750" name="Object 77"/>
            <p:cNvGraphicFramePr>
              <a:graphicFrameLocks noChangeAspect="1"/>
            </p:cNvGraphicFramePr>
            <p:nvPr/>
          </p:nvGraphicFramePr>
          <p:xfrm>
            <a:off x="380" y="3332"/>
            <a:ext cx="5161" cy="643"/>
          </p:xfrm>
          <a:graphic>
            <a:graphicData uri="http://schemas.openxmlformats.org/presentationml/2006/ole">
              <mc:AlternateContent xmlns:mc="http://schemas.openxmlformats.org/markup-compatibility/2006">
                <mc:Choice xmlns:v="urn:schemas-microsoft-com:vml" Requires="v">
                  <p:oleObj spid="_x0000_s381496" name="Image" r:id="rId9" imgW="9295238" imgH="1180952" progId="">
                    <p:embed/>
                  </p:oleObj>
                </mc:Choice>
                <mc:Fallback>
                  <p:oleObj name="Image" r:id="rId9" imgW="9295238" imgH="1180952"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 y="3332"/>
                          <a:ext cx="5161"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51" name="Line 38"/>
            <p:cNvSpPr>
              <a:spLocks noChangeShapeType="1"/>
            </p:cNvSpPr>
            <p:nvPr/>
          </p:nvSpPr>
          <p:spPr bwMode="auto">
            <a:xfrm flipH="1" flipV="1">
              <a:off x="945" y="3748"/>
              <a:ext cx="81" cy="136"/>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52" name="Line 39"/>
            <p:cNvSpPr>
              <a:spLocks noChangeShapeType="1"/>
            </p:cNvSpPr>
            <p:nvPr/>
          </p:nvSpPr>
          <p:spPr bwMode="auto">
            <a:xfrm flipV="1">
              <a:off x="1227" y="3748"/>
              <a:ext cx="0" cy="136"/>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53" name="Text Box 40"/>
            <p:cNvSpPr txBox="1">
              <a:spLocks noChangeArrowheads="1"/>
            </p:cNvSpPr>
            <p:nvPr/>
          </p:nvSpPr>
          <p:spPr bwMode="auto">
            <a:xfrm>
              <a:off x="985" y="3702"/>
              <a:ext cx="27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①</a:t>
              </a:r>
            </a:p>
          </p:txBody>
        </p:sp>
        <p:sp>
          <p:nvSpPr>
            <p:cNvPr id="73754" name="Line 41"/>
            <p:cNvSpPr>
              <a:spLocks noChangeShapeType="1"/>
            </p:cNvSpPr>
            <p:nvPr/>
          </p:nvSpPr>
          <p:spPr bwMode="auto">
            <a:xfrm>
              <a:off x="501" y="3521"/>
              <a:ext cx="122" cy="9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55" name="Text Box 42"/>
            <p:cNvSpPr txBox="1">
              <a:spLocks noChangeArrowheads="1"/>
            </p:cNvSpPr>
            <p:nvPr/>
          </p:nvSpPr>
          <p:spPr bwMode="auto">
            <a:xfrm>
              <a:off x="340" y="3294"/>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②</a:t>
              </a:r>
            </a:p>
          </p:txBody>
        </p:sp>
        <p:sp>
          <p:nvSpPr>
            <p:cNvPr id="73756" name="Line 43"/>
            <p:cNvSpPr>
              <a:spLocks noChangeShapeType="1"/>
            </p:cNvSpPr>
            <p:nvPr/>
          </p:nvSpPr>
          <p:spPr bwMode="auto">
            <a:xfrm flipH="1">
              <a:off x="1509" y="3475"/>
              <a:ext cx="81" cy="91"/>
            </a:xfrm>
            <a:prstGeom prst="line">
              <a:avLst/>
            </a:prstGeom>
            <a:noFill/>
            <a:ln w="38100">
              <a:solidFill>
                <a:srgbClr val="CCFFCC"/>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3757" name="Text Box 44"/>
            <p:cNvSpPr txBox="1">
              <a:spLocks noChangeArrowheads="1"/>
            </p:cNvSpPr>
            <p:nvPr/>
          </p:nvSpPr>
          <p:spPr bwMode="auto">
            <a:xfrm>
              <a:off x="1579" y="3294"/>
              <a:ext cx="28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2100" b="1">
                  <a:solidFill>
                    <a:schemeClr val="bg1"/>
                  </a:solidFill>
                  <a:latin typeface="メイリオ" pitchFamily="50" charset="-128"/>
                  <a:ea typeface="メイリオ" pitchFamily="50" charset="-128"/>
                  <a:cs typeface="メイリオ" pitchFamily="50" charset="-128"/>
                </a:rPr>
                <a:t>②</a:t>
              </a:r>
            </a:p>
          </p:txBody>
        </p:sp>
        <p:pic>
          <p:nvPicPr>
            <p:cNvPr id="73758" name="Picture 9" descr="スケール_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34" y="3335"/>
              <a:ext cx="82"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Rectangle 3"/>
          <p:cNvSpPr>
            <a:spLocks noChangeArrowheads="1"/>
          </p:cNvSpPr>
          <p:nvPr/>
        </p:nvSpPr>
        <p:spPr bwMode="auto">
          <a:xfrm>
            <a:off x="155941" y="928122"/>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4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22</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8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107424" y="209698"/>
            <a:ext cx="6918876" cy="641350"/>
          </a:xfrm>
        </p:spPr>
        <p:txBody>
          <a:bodyPr/>
          <a:lstStyle/>
          <a:p>
            <a:pPr eaLnBrk="1" hangingPunct="1"/>
            <a:r>
              <a:rPr lang="ja-JP" altLang="en-US" sz="3000" b="1" dirty="0">
                <a:latin typeface="Meiryo UI" pitchFamily="50" charset="-128"/>
                <a:ea typeface="Meiryo UI" pitchFamily="50" charset="-128"/>
                <a:cs typeface="Meiryo UI" pitchFamily="50" charset="-128"/>
              </a:rPr>
              <a:t>軽度認知障害とは</a:t>
            </a:r>
          </a:p>
        </p:txBody>
      </p:sp>
      <p:sp>
        <p:nvSpPr>
          <p:cNvPr id="75779" name="Rectangle 3"/>
          <p:cNvSpPr>
            <a:spLocks noGrp="1" noChangeArrowheads="1"/>
          </p:cNvSpPr>
          <p:nvPr>
            <p:ph idx="4294967295"/>
          </p:nvPr>
        </p:nvSpPr>
        <p:spPr>
          <a:xfrm>
            <a:off x="696036" y="1326753"/>
            <a:ext cx="7871326" cy="2794871"/>
          </a:xfrm>
        </p:spPr>
        <p:txBody>
          <a:bodyPr/>
          <a:lstStyle/>
          <a:p>
            <a:pPr defTabSz="915988" eaLnBrk="1" hangingPunct="1">
              <a:buFontTx/>
              <a:buNone/>
            </a:pPr>
            <a:r>
              <a:rPr lang="ja-JP" altLang="en-US" sz="2400" b="1" dirty="0">
                <a:latin typeface="Meiryo UI" pitchFamily="50" charset="-128"/>
                <a:ea typeface="Meiryo UI" pitchFamily="50" charset="-128"/>
                <a:cs typeface="Meiryo UI" pitchFamily="50" charset="-128"/>
              </a:rPr>
              <a:t>１</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記憶障害の訴えが本人または家族から認められている</a:t>
            </a:r>
          </a:p>
          <a:p>
            <a:pPr defTabSz="915988" eaLnBrk="1" hangingPunct="1">
              <a:buFontTx/>
              <a:buNone/>
            </a:pPr>
            <a:r>
              <a:rPr lang="ja-JP" altLang="en-US" sz="2400" b="1" dirty="0">
                <a:latin typeface="Meiryo UI" pitchFamily="50" charset="-128"/>
                <a:ea typeface="Meiryo UI" pitchFamily="50" charset="-128"/>
                <a:cs typeface="Meiryo UI" pitchFamily="50" charset="-128"/>
              </a:rPr>
              <a:t>２</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日常生活動作は正常</a:t>
            </a:r>
          </a:p>
          <a:p>
            <a:pPr defTabSz="915988" eaLnBrk="1" hangingPunct="1">
              <a:buFontTx/>
              <a:buNone/>
            </a:pPr>
            <a:r>
              <a:rPr lang="ja-JP" altLang="en-US" sz="2400" b="1" dirty="0">
                <a:latin typeface="Meiryo UI" pitchFamily="50" charset="-128"/>
                <a:ea typeface="Meiryo UI" pitchFamily="50" charset="-128"/>
                <a:cs typeface="Meiryo UI" pitchFamily="50" charset="-128"/>
              </a:rPr>
              <a:t>３</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全般的認知機能は正常</a:t>
            </a:r>
          </a:p>
          <a:p>
            <a:pPr defTabSz="915988" eaLnBrk="1" hangingPunct="1">
              <a:buFontTx/>
              <a:buNone/>
            </a:pPr>
            <a:r>
              <a:rPr lang="ja-JP" altLang="en-US" sz="2400" b="1" dirty="0">
                <a:latin typeface="Meiryo UI" pitchFamily="50" charset="-128"/>
                <a:ea typeface="Meiryo UI" pitchFamily="50" charset="-128"/>
                <a:cs typeface="Meiryo UI" pitchFamily="50" charset="-128"/>
              </a:rPr>
              <a:t>４</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年齢や教育レベルの影響のみでは説明できない記憶障害</a:t>
            </a:r>
            <a:endParaRPr lang="en-US" altLang="ja-JP" sz="2400" b="1" dirty="0">
              <a:latin typeface="Meiryo UI" pitchFamily="50" charset="-128"/>
              <a:ea typeface="Meiryo UI" pitchFamily="50" charset="-128"/>
              <a:cs typeface="Meiryo UI" pitchFamily="50" charset="-128"/>
            </a:endParaRPr>
          </a:p>
          <a:p>
            <a:pPr defTabSz="915988" eaLnBrk="1" hangingPunct="1">
              <a:spcBef>
                <a:spcPts val="0"/>
              </a:spcBef>
              <a:buFontTx/>
              <a:buNone/>
            </a:pPr>
            <a:r>
              <a:rPr lang="ja-JP" altLang="en-US" sz="2400" b="1" dirty="0">
                <a:latin typeface="Meiryo UI" pitchFamily="50" charset="-128"/>
                <a:ea typeface="Meiryo UI" pitchFamily="50" charset="-128"/>
                <a:cs typeface="Meiryo UI" pitchFamily="50" charset="-128"/>
              </a:rPr>
              <a:t>     が存在する</a:t>
            </a:r>
          </a:p>
          <a:p>
            <a:pPr defTabSz="915988" eaLnBrk="1" hangingPunct="1">
              <a:buFontTx/>
              <a:buNone/>
            </a:pPr>
            <a:r>
              <a:rPr lang="ja-JP" altLang="en-US" sz="2400" b="1" dirty="0">
                <a:latin typeface="Meiryo UI" pitchFamily="50" charset="-128"/>
                <a:ea typeface="Meiryo UI" pitchFamily="50" charset="-128"/>
                <a:cs typeface="Meiryo UI" pitchFamily="50" charset="-128"/>
              </a:rPr>
              <a:t>５</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認知症ではない</a:t>
            </a:r>
          </a:p>
          <a:p>
            <a:pPr defTabSz="915988" eaLnBrk="1" hangingPunct="1">
              <a:lnSpc>
                <a:spcPct val="60000"/>
              </a:lnSpc>
              <a:spcBef>
                <a:spcPct val="0"/>
              </a:spcBef>
              <a:buFontTx/>
              <a:buNone/>
            </a:pPr>
            <a:r>
              <a:rPr lang="ja-JP" altLang="en-US" sz="2600" dirty="0">
                <a:latin typeface="Meiryo UI" pitchFamily="50" charset="-128"/>
                <a:ea typeface="Meiryo UI" pitchFamily="50" charset="-128"/>
                <a:cs typeface="Meiryo UI" pitchFamily="50" charset="-128"/>
              </a:rPr>
              <a:t>　　　　　　　　　　　</a:t>
            </a:r>
            <a:r>
              <a:rPr lang="ja-JP" altLang="en-US" sz="1800" dirty="0">
                <a:latin typeface="Meiryo UI" pitchFamily="50" charset="-128"/>
                <a:ea typeface="Meiryo UI" pitchFamily="50" charset="-128"/>
                <a:cs typeface="Meiryo UI" pitchFamily="50" charset="-128"/>
              </a:rPr>
              <a:t>　      </a:t>
            </a:r>
            <a:r>
              <a:rPr lang="ja-JP" altLang="en-US" sz="2600" dirty="0">
                <a:latin typeface="Trebuchet MS" pitchFamily="34" charset="0"/>
                <a:ea typeface="Meiryo UI" pitchFamily="50" charset="-128"/>
                <a:cs typeface="Meiryo UI" pitchFamily="50" charset="-128"/>
              </a:rPr>
              <a:t>　</a:t>
            </a:r>
            <a:endParaRPr lang="ja-JP" altLang="en-US" sz="1600" dirty="0">
              <a:latin typeface="Meiryo UI" pitchFamily="50" charset="-128"/>
              <a:ea typeface="Meiryo UI" pitchFamily="50" charset="-128"/>
              <a:cs typeface="Meiryo UI" pitchFamily="50" charset="-128"/>
            </a:endParaRPr>
          </a:p>
        </p:txBody>
      </p:sp>
      <p:sp>
        <p:nvSpPr>
          <p:cNvPr id="2" name="テキスト ボックス 1"/>
          <p:cNvSpPr txBox="1"/>
          <p:nvPr/>
        </p:nvSpPr>
        <p:spPr>
          <a:xfrm>
            <a:off x="4861168" y="3746496"/>
            <a:ext cx="3553556" cy="307777"/>
          </a:xfrm>
          <a:prstGeom prst="rect">
            <a:avLst/>
          </a:prstGeom>
          <a:noFill/>
        </p:spPr>
        <p:txBody>
          <a:bodyPr wrap="square" rtlCol="0">
            <a:spAutoFit/>
          </a:bodyPr>
          <a:lstStyle/>
          <a:p>
            <a:r>
              <a:rPr lang="en-US" altLang="ja-JP" sz="1400" b="1" dirty="0">
                <a:latin typeface="Trebuchet MS" pitchFamily="34" charset="0"/>
                <a:ea typeface="Meiryo UI" pitchFamily="50" charset="-128"/>
                <a:cs typeface="Meiryo UI" pitchFamily="50" charset="-128"/>
              </a:rPr>
              <a:t>Petersen RC et al. Arch </a:t>
            </a:r>
            <a:r>
              <a:rPr lang="en-US" altLang="ja-JP" sz="1400" b="1" dirty="0" err="1">
                <a:latin typeface="Trebuchet MS" pitchFamily="34" charset="0"/>
                <a:ea typeface="Meiryo UI" pitchFamily="50" charset="-128"/>
                <a:cs typeface="Meiryo UI" pitchFamily="50" charset="-128"/>
              </a:rPr>
              <a:t>Neurol</a:t>
            </a:r>
            <a:r>
              <a:rPr lang="en-US" altLang="ja-JP" sz="1400" b="1" dirty="0">
                <a:latin typeface="Trebuchet MS" pitchFamily="34" charset="0"/>
                <a:ea typeface="Meiryo UI" pitchFamily="50" charset="-128"/>
                <a:cs typeface="Meiryo UI" pitchFamily="50" charset="-128"/>
              </a:rPr>
              <a:t> 2001</a:t>
            </a:r>
            <a:endParaRPr kumimoji="1" lang="ja-JP" altLang="en-US" sz="1400" dirty="0"/>
          </a:p>
        </p:txBody>
      </p:sp>
      <p:grpSp>
        <p:nvGrpSpPr>
          <p:cNvPr id="3" name="グループ化 2"/>
          <p:cNvGrpSpPr/>
          <p:nvPr/>
        </p:nvGrpSpPr>
        <p:grpSpPr>
          <a:xfrm>
            <a:off x="781293" y="4372174"/>
            <a:ext cx="7925979" cy="1862048"/>
            <a:chOff x="659448" y="4361533"/>
            <a:chExt cx="7925979" cy="1862048"/>
          </a:xfrm>
        </p:grpSpPr>
        <p:sp>
          <p:nvSpPr>
            <p:cNvPr id="7" name="テキスト ボックス 5"/>
            <p:cNvSpPr txBox="1">
              <a:spLocks noChangeArrowheads="1"/>
            </p:cNvSpPr>
            <p:nvPr/>
          </p:nvSpPr>
          <p:spPr bwMode="auto">
            <a:xfrm>
              <a:off x="659448" y="4361533"/>
              <a:ext cx="7925979"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Aft>
                  <a:spcPts val="1200"/>
                </a:spcAft>
              </a:pPr>
              <a:r>
                <a:rPr lang="ja-JP" altLang="en-US" sz="2400" b="1" dirty="0">
                  <a:latin typeface="Meiryo UI" pitchFamily="50" charset="-128"/>
                  <a:ea typeface="Meiryo UI" pitchFamily="50" charset="-128"/>
                  <a:cs typeface="Meiryo UI" pitchFamily="50" charset="-128"/>
                </a:rPr>
                <a:t> </a:t>
              </a:r>
              <a:r>
                <a:rPr lang="ja-JP" altLang="en-US" sz="2100" b="1" dirty="0">
                  <a:latin typeface="Meiryo UI" pitchFamily="50" charset="-128"/>
                  <a:ea typeface="Meiryo UI" pitchFamily="50" charset="-128"/>
                  <a:cs typeface="Meiryo UI" pitchFamily="50" charset="-128"/>
                </a:rPr>
                <a:t>本人と家族の</a:t>
              </a:r>
              <a:endParaRPr lang="en-US" altLang="ja-JP" sz="2100" b="1" dirty="0">
                <a:latin typeface="Meiryo UI" pitchFamily="50" charset="-128"/>
                <a:ea typeface="Meiryo UI" pitchFamily="50" charset="-128"/>
                <a:cs typeface="Meiryo UI" pitchFamily="50" charset="-128"/>
              </a:endParaRPr>
            </a:p>
            <a:p>
              <a:pPr eaLnBrk="1" hangingPunct="1"/>
              <a:r>
                <a:rPr lang="ja-JP" altLang="en-US" sz="2100" b="1" dirty="0">
                  <a:solidFill>
                    <a:srgbClr val="996633"/>
                  </a:solidFill>
                  <a:latin typeface="Meiryo UI" pitchFamily="50" charset="-128"/>
                  <a:ea typeface="Meiryo UI" pitchFamily="50" charset="-128"/>
                  <a:cs typeface="Meiryo UI" pitchFamily="50" charset="-128"/>
                </a:rPr>
                <a:t> </a:t>
              </a:r>
              <a:r>
                <a:rPr lang="ja-JP" altLang="en-US" sz="2100" b="1" dirty="0">
                  <a:solidFill>
                    <a:schemeClr val="accent1">
                      <a:lumMod val="50000"/>
                    </a:schemeClr>
                  </a:solidFill>
                  <a:latin typeface="Meiryo UI" pitchFamily="50" charset="-128"/>
                  <a:ea typeface="Meiryo UI" pitchFamily="50" charset="-128"/>
                  <a:cs typeface="Meiryo UI" pitchFamily="50" charset="-128"/>
                </a:rPr>
                <a:t>●「将来認知症になってしまうのではないか」 </a:t>
              </a:r>
              <a:r>
                <a:rPr lang="ja-JP" altLang="en-US" sz="2100" b="1" dirty="0">
                  <a:latin typeface="Meiryo UI" pitchFamily="50" charset="-128"/>
                  <a:ea typeface="Meiryo UI" pitchFamily="50" charset="-128"/>
                  <a:cs typeface="Meiryo UI" pitchFamily="50" charset="-128"/>
                </a:rPr>
                <a:t>という          </a:t>
              </a:r>
              <a:r>
                <a:rPr lang="ja-JP" altLang="en-US" sz="2100" b="1" dirty="0">
                  <a:ln>
                    <a:solidFill>
                      <a:schemeClr val="tx2"/>
                    </a:solidFill>
                  </a:ln>
                  <a:solidFill>
                    <a:srgbClr val="996633"/>
                  </a:solidFill>
                  <a:latin typeface="Meiryo UI" pitchFamily="50" charset="-128"/>
                  <a:ea typeface="Meiryo UI" pitchFamily="50" charset="-128"/>
                  <a:cs typeface="Meiryo UI" pitchFamily="50" charset="-128"/>
                </a:rPr>
                <a:t> </a:t>
              </a:r>
              <a:r>
                <a:rPr lang="ja-JP" altLang="en-US" sz="2100" b="1" dirty="0">
                  <a:latin typeface="Meiryo UI" pitchFamily="50" charset="-128"/>
                  <a:ea typeface="Meiryo UI" pitchFamily="50" charset="-128"/>
                  <a:cs typeface="Meiryo UI" pitchFamily="50" charset="-128"/>
                </a:rPr>
                <a:t>に応え、</a:t>
              </a:r>
            </a:p>
            <a:p>
              <a:pPr eaLnBrk="1" hangingPunct="1">
                <a:spcBef>
                  <a:spcPts val="1200"/>
                </a:spcBef>
              </a:pPr>
              <a:r>
                <a:rPr lang="ja-JP" altLang="en-US" sz="2100" b="1" dirty="0">
                  <a:solidFill>
                    <a:srgbClr val="996633"/>
                  </a:solidFill>
                  <a:latin typeface="Meiryo UI" pitchFamily="50" charset="-128"/>
                  <a:ea typeface="Meiryo UI" pitchFamily="50" charset="-128"/>
                  <a:cs typeface="Meiryo UI" pitchFamily="50" charset="-128"/>
                </a:rPr>
                <a:t> </a:t>
              </a:r>
              <a:r>
                <a:rPr lang="ja-JP" altLang="en-US" sz="2100" b="1" dirty="0">
                  <a:solidFill>
                    <a:schemeClr val="accent1">
                      <a:lumMod val="50000"/>
                    </a:schemeClr>
                  </a:solidFill>
                  <a:latin typeface="Meiryo UI" pitchFamily="50" charset="-128"/>
                  <a:ea typeface="Meiryo UI" pitchFamily="50" charset="-128"/>
                  <a:cs typeface="Meiryo UI" pitchFamily="50" charset="-128"/>
                </a:rPr>
                <a:t>●「認知症ではないから病気ではない、だから、病院へも</a:t>
              </a:r>
              <a:endParaRPr lang="en-US" altLang="ja-JP" sz="2100" b="1" dirty="0">
                <a:solidFill>
                  <a:schemeClr val="accent1">
                    <a:lumMod val="50000"/>
                  </a:schemeClr>
                </a:solidFill>
                <a:latin typeface="Meiryo UI" pitchFamily="50" charset="-128"/>
                <a:ea typeface="Meiryo UI" pitchFamily="50" charset="-128"/>
                <a:cs typeface="Meiryo UI" pitchFamily="50" charset="-128"/>
              </a:endParaRPr>
            </a:p>
            <a:p>
              <a:pPr eaLnBrk="1" hangingPunct="1">
                <a:spcBef>
                  <a:spcPts val="600"/>
                </a:spcBef>
              </a:pPr>
              <a:r>
                <a:rPr lang="ja-JP" altLang="en-US" sz="2100" b="1" dirty="0">
                  <a:solidFill>
                    <a:schemeClr val="accent1">
                      <a:lumMod val="50000"/>
                    </a:schemeClr>
                  </a:solidFill>
                  <a:latin typeface="Meiryo UI" pitchFamily="50" charset="-128"/>
                  <a:ea typeface="Meiryo UI" pitchFamily="50" charset="-128"/>
                  <a:cs typeface="Meiryo UI" pitchFamily="50" charset="-128"/>
                </a:rPr>
                <a:t>     かかる必要はない。」  </a:t>
              </a:r>
              <a:r>
                <a:rPr lang="ja-JP" altLang="en-US" sz="2100" b="1" dirty="0">
                  <a:latin typeface="Meiryo UI" pitchFamily="50" charset="-128"/>
                  <a:ea typeface="Meiryo UI" pitchFamily="50" charset="-128"/>
                  <a:cs typeface="Meiryo UI" pitchFamily="50" charset="-128"/>
                </a:rPr>
                <a:t>という  </a:t>
              </a:r>
              <a:r>
                <a:rPr lang="ja-JP" altLang="en-US" sz="2100" b="1" dirty="0">
                  <a:solidFill>
                    <a:srgbClr val="996633"/>
                  </a:solidFill>
                  <a:latin typeface="Meiryo UI" pitchFamily="50" charset="-128"/>
                  <a:ea typeface="Meiryo UI" pitchFamily="50" charset="-128"/>
                  <a:cs typeface="Meiryo UI" pitchFamily="50" charset="-128"/>
                </a:rPr>
                <a:t> </a:t>
              </a:r>
              <a:r>
                <a:rPr lang="ja-JP" altLang="en-US" sz="2100" b="1" dirty="0">
                  <a:ln>
                    <a:solidFill>
                      <a:schemeClr val="tx2"/>
                    </a:solidFill>
                  </a:ln>
                  <a:solidFill>
                    <a:srgbClr val="996633"/>
                  </a:solidFill>
                  <a:latin typeface="Meiryo UI" pitchFamily="50" charset="-128"/>
                  <a:ea typeface="Meiryo UI" pitchFamily="50" charset="-128"/>
                  <a:cs typeface="Meiryo UI" pitchFamily="50" charset="-128"/>
                </a:rPr>
                <a:t>        </a:t>
              </a:r>
              <a:r>
                <a:rPr lang="ja-JP" altLang="en-US" sz="2100" b="1" dirty="0">
                  <a:latin typeface="Meiryo UI" pitchFamily="50" charset="-128"/>
                  <a:ea typeface="Meiryo UI" pitchFamily="50" charset="-128"/>
                  <a:cs typeface="Meiryo UI" pitchFamily="50" charset="-128"/>
                </a:rPr>
                <a:t>に対応していくこと</a:t>
              </a:r>
            </a:p>
          </p:txBody>
        </p:sp>
        <p:sp>
          <p:nvSpPr>
            <p:cNvPr id="10" name="テキスト ボックス 9"/>
            <p:cNvSpPr txBox="1"/>
            <p:nvPr/>
          </p:nvSpPr>
          <p:spPr>
            <a:xfrm>
              <a:off x="6367179" y="4870140"/>
              <a:ext cx="797749" cy="430887"/>
            </a:xfrm>
            <a:prstGeom prst="rect">
              <a:avLst/>
            </a:prstGeom>
            <a:solidFill>
              <a:schemeClr val="accent1">
                <a:lumMod val="50000"/>
              </a:schemeClr>
            </a:solidFill>
          </p:spPr>
          <p:txBody>
            <a:bodyPr wrap="square" rtlCol="0" anchor="ctr" anchorCtr="0">
              <a:spAutoFit/>
            </a:bodyPr>
            <a:lstStyle/>
            <a:p>
              <a:pPr algn="ctr">
                <a:spcBef>
                  <a:spcPts val="0"/>
                </a:spcBef>
              </a:pPr>
              <a:r>
                <a:rPr lang="ja-JP" altLang="en-US" sz="2100" b="1" dirty="0">
                  <a:solidFill>
                    <a:schemeClr val="bg1"/>
                  </a:solidFill>
                  <a:latin typeface="Trebuchet MS" pitchFamily="34" charset="0"/>
                  <a:ea typeface="Meiryo UI" pitchFamily="50" charset="-128"/>
                  <a:cs typeface="Meiryo UI" pitchFamily="50" charset="-128"/>
                </a:rPr>
                <a:t>不安</a:t>
              </a:r>
              <a:endParaRPr kumimoji="1" lang="ja-JP" altLang="en-US" sz="2100" dirty="0">
                <a:solidFill>
                  <a:schemeClr val="bg1"/>
                </a:solidFill>
              </a:endParaRPr>
            </a:p>
          </p:txBody>
        </p:sp>
        <p:sp>
          <p:nvSpPr>
            <p:cNvPr id="11" name="テキスト ボックス 10"/>
            <p:cNvSpPr txBox="1"/>
            <p:nvPr/>
          </p:nvSpPr>
          <p:spPr>
            <a:xfrm>
              <a:off x="4340449" y="5743131"/>
              <a:ext cx="797749" cy="430887"/>
            </a:xfrm>
            <a:prstGeom prst="rect">
              <a:avLst/>
            </a:prstGeom>
            <a:solidFill>
              <a:schemeClr val="accent1">
                <a:lumMod val="50000"/>
              </a:schemeClr>
            </a:solidFill>
          </p:spPr>
          <p:txBody>
            <a:bodyPr wrap="square" rtlCol="0" anchor="ctr" anchorCtr="0">
              <a:spAutoFit/>
            </a:bodyPr>
            <a:lstStyle/>
            <a:p>
              <a:pPr algn="ctr">
                <a:spcBef>
                  <a:spcPts val="0"/>
                </a:spcBef>
              </a:pPr>
              <a:r>
                <a:rPr lang="ja-JP" altLang="en-US" sz="2100" b="1" dirty="0">
                  <a:solidFill>
                    <a:schemeClr val="bg1"/>
                  </a:solidFill>
                  <a:latin typeface="Trebuchet MS" pitchFamily="34" charset="0"/>
                  <a:ea typeface="Meiryo UI" pitchFamily="50" charset="-128"/>
                  <a:cs typeface="Meiryo UI" pitchFamily="50" charset="-128"/>
                </a:rPr>
                <a:t>誤解</a:t>
              </a:r>
              <a:endParaRPr kumimoji="1" lang="ja-JP" altLang="en-US" sz="2100" dirty="0">
                <a:solidFill>
                  <a:schemeClr val="bg1"/>
                </a:solidFill>
              </a:endParaRPr>
            </a:p>
          </p:txBody>
        </p:sp>
      </p:grpSp>
      <p:sp>
        <p:nvSpPr>
          <p:cNvPr id="13" name="Rectangle 13"/>
          <p:cNvSpPr>
            <a:spLocks noChangeArrowheads="1"/>
          </p:cNvSpPr>
          <p:nvPr/>
        </p:nvSpPr>
        <p:spPr bwMode="auto">
          <a:xfrm>
            <a:off x="767645" y="4303933"/>
            <a:ext cx="7699461" cy="2073116"/>
          </a:xfrm>
          <a:prstGeom prst="rect">
            <a:avLst/>
          </a:prstGeom>
          <a:noFill/>
          <a:ln w="44450" cap="rnd">
            <a:solidFill>
              <a:schemeClr val="accent1">
                <a:lumMod val="50000"/>
              </a:schemeClr>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Rectangle 3"/>
          <p:cNvSpPr>
            <a:spLocks noChangeArrowheads="1"/>
          </p:cNvSpPr>
          <p:nvPr/>
        </p:nvSpPr>
        <p:spPr bwMode="auto">
          <a:xfrm>
            <a:off x="124892" y="934322"/>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4"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23</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4784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1851025" y="235066"/>
            <a:ext cx="5408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000" b="1" dirty="0">
                <a:latin typeface="Meiryo UI" pitchFamily="50" charset="-128"/>
                <a:ea typeface="Meiryo UI" pitchFamily="50" charset="-128"/>
                <a:cs typeface="Meiryo UI" pitchFamily="50" charset="-128"/>
              </a:rPr>
              <a:t>記憶障害のアセスメント</a:t>
            </a:r>
          </a:p>
        </p:txBody>
      </p:sp>
      <p:sp>
        <p:nvSpPr>
          <p:cNvPr id="86019" name="Text Box 6"/>
          <p:cNvSpPr txBox="1">
            <a:spLocks noChangeArrowheads="1"/>
          </p:cNvSpPr>
          <p:nvPr/>
        </p:nvSpPr>
        <p:spPr bwMode="auto">
          <a:xfrm>
            <a:off x="1540565" y="1484313"/>
            <a:ext cx="6177860" cy="488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600" b="1" dirty="0">
                <a:solidFill>
                  <a:schemeClr val="accent1">
                    <a:lumMod val="50000"/>
                  </a:schemeClr>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最近の記憶</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･食事の内容</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･受診の交通手段、目的</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･家族との外出など</a:t>
            </a:r>
          </a:p>
          <a:p>
            <a:pPr eaLnBrk="1" hangingPunct="1"/>
            <a:endParaRPr lang="ja-JP" altLang="en-US" sz="1000" b="1" dirty="0">
              <a:solidFill>
                <a:srgbClr val="5F5F5F"/>
              </a:solidFill>
              <a:latin typeface="Meiryo UI" pitchFamily="50" charset="-128"/>
              <a:ea typeface="Meiryo UI" pitchFamily="50" charset="-128"/>
              <a:cs typeface="Meiryo UI" pitchFamily="50" charset="-128"/>
            </a:endParaRPr>
          </a:p>
          <a:p>
            <a:pPr eaLnBrk="1" hangingPunct="1"/>
            <a:r>
              <a:rPr lang="ja-JP" altLang="en-US" sz="2600" b="1" dirty="0">
                <a:solidFill>
                  <a:schemeClr val="accent1">
                    <a:lumMod val="50000"/>
                  </a:schemeClr>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昔の記憶</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･生年月日</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･出生地</a:t>
            </a:r>
          </a:p>
          <a:p>
            <a:pPr eaLnBrk="1" hangingPunct="1">
              <a:lnSpc>
                <a:spcPct val="110000"/>
              </a:lnSpc>
              <a:spcBef>
                <a:spcPts val="600"/>
              </a:spcBef>
            </a:pPr>
            <a:r>
              <a:rPr lang="ja-JP" altLang="en-US" sz="2200" b="1" dirty="0">
                <a:solidFill>
                  <a:srgbClr val="5F5F5F"/>
                </a:solidFill>
                <a:latin typeface="Meiryo UI" pitchFamily="50" charset="-128"/>
                <a:ea typeface="Meiryo UI" pitchFamily="50" charset="-128"/>
                <a:cs typeface="Meiryo UI" pitchFamily="50" charset="-128"/>
              </a:rPr>
              <a:t>　   　･学校時代の話など</a:t>
            </a:r>
          </a:p>
          <a:p>
            <a:pPr eaLnBrk="1" hangingPunct="1"/>
            <a:endParaRPr lang="ja-JP" altLang="en-US" sz="2400" b="1" dirty="0">
              <a:solidFill>
                <a:srgbClr val="5F5F5F"/>
              </a:solidFill>
              <a:latin typeface="Meiryo UI" pitchFamily="50" charset="-128"/>
              <a:ea typeface="Meiryo UI" pitchFamily="50" charset="-128"/>
              <a:cs typeface="Meiryo UI" pitchFamily="50" charset="-128"/>
            </a:endParaRPr>
          </a:p>
          <a:p>
            <a:pPr eaLnBrk="1" hangingPunct="1"/>
            <a:r>
              <a:rPr lang="ja-JP" altLang="en-US" sz="2500" b="1" dirty="0">
                <a:latin typeface="Meiryo UI" pitchFamily="50" charset="-128"/>
                <a:ea typeface="Meiryo UI" pitchFamily="50" charset="-128"/>
                <a:cs typeface="Meiryo UI" pitchFamily="50" charset="-128"/>
              </a:rPr>
              <a:t>　について、予め介護者から問診票などで情報</a:t>
            </a:r>
            <a:endParaRPr lang="en-US" altLang="ja-JP" sz="2500" b="1" dirty="0">
              <a:latin typeface="Meiryo UI" pitchFamily="50" charset="-128"/>
              <a:ea typeface="Meiryo UI" pitchFamily="50" charset="-128"/>
              <a:cs typeface="Meiryo UI" pitchFamily="50" charset="-128"/>
            </a:endParaRPr>
          </a:p>
          <a:p>
            <a:pPr eaLnBrk="1" hangingPunct="1"/>
            <a:r>
              <a:rPr lang="ja-JP" altLang="en-US" sz="2500" b="1" dirty="0">
                <a:latin typeface="Meiryo UI" pitchFamily="50" charset="-128"/>
                <a:ea typeface="Meiryo UI" pitchFamily="50" charset="-128"/>
                <a:cs typeface="Meiryo UI" pitchFamily="50" charset="-128"/>
              </a:rPr>
              <a:t>  を得てから、本人と面接する</a:t>
            </a:r>
          </a:p>
        </p:txBody>
      </p:sp>
      <p:sp>
        <p:nvSpPr>
          <p:cNvPr id="8" name="Rectangle 3"/>
          <p:cNvSpPr>
            <a:spLocks noChangeArrowheads="1"/>
          </p:cNvSpPr>
          <p:nvPr/>
        </p:nvSpPr>
        <p:spPr bwMode="auto">
          <a:xfrm>
            <a:off x="155941" y="868254"/>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24</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90701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ChangeArrowheads="1"/>
          </p:cNvSpPr>
          <p:nvPr/>
        </p:nvSpPr>
        <p:spPr bwMode="auto">
          <a:xfrm>
            <a:off x="434273" y="233478"/>
            <a:ext cx="8280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000" b="1" dirty="0">
                <a:latin typeface="Meiryo UI" pitchFamily="50" charset="-128"/>
                <a:ea typeface="Meiryo UI" pitchFamily="50" charset="-128"/>
                <a:cs typeface="Meiryo UI" pitchFamily="50" charset="-128"/>
              </a:rPr>
              <a:t>見当識障害のアセスメント</a:t>
            </a:r>
          </a:p>
        </p:txBody>
      </p:sp>
      <p:sp>
        <p:nvSpPr>
          <p:cNvPr id="87043" name="Text Box 6"/>
          <p:cNvSpPr txBox="1">
            <a:spLocks noChangeArrowheads="1"/>
          </p:cNvSpPr>
          <p:nvPr/>
        </p:nvSpPr>
        <p:spPr bwMode="auto">
          <a:xfrm>
            <a:off x="1656315" y="2170005"/>
            <a:ext cx="6189662" cy="230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90000"/>
              </a:lnSpc>
            </a:pPr>
            <a:r>
              <a:rPr lang="ja-JP" altLang="en-US" sz="2800" b="1" dirty="0">
                <a:solidFill>
                  <a:schemeClr val="accent1">
                    <a:lumMod val="50000"/>
                  </a:schemeClr>
                </a:solidFill>
                <a:latin typeface="Meiryo UI" pitchFamily="50" charset="-128"/>
                <a:ea typeface="Meiryo UI" pitchFamily="50" charset="-128"/>
                <a:cs typeface="Meiryo UI" pitchFamily="50" charset="-128"/>
              </a:rPr>
              <a:t>●</a:t>
            </a:r>
            <a:r>
              <a:rPr lang="ja-JP" altLang="en-US" sz="28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今日の年月日、曜日、午前・午後</a:t>
            </a:r>
          </a:p>
          <a:p>
            <a:pPr eaLnBrk="1" hangingPunct="1">
              <a:lnSpc>
                <a:spcPct val="90000"/>
              </a:lnSpc>
            </a:pPr>
            <a:r>
              <a:rPr lang="ja-JP" altLang="en-US" sz="1600" b="1" dirty="0">
                <a:latin typeface="Meiryo UI" pitchFamily="50" charset="-128"/>
                <a:ea typeface="Meiryo UI" pitchFamily="50" charset="-128"/>
                <a:cs typeface="Meiryo UI" pitchFamily="50" charset="-128"/>
              </a:rPr>
              <a:t>　　　　　　　　</a:t>
            </a:r>
          </a:p>
          <a:p>
            <a:pPr eaLnBrk="1" hangingPunct="1">
              <a:lnSpc>
                <a:spcPct val="90000"/>
              </a:lnSpc>
            </a:pPr>
            <a:r>
              <a:rPr lang="ja-JP" altLang="en-US" sz="2800" b="1" dirty="0">
                <a:solidFill>
                  <a:schemeClr val="accent1">
                    <a:lumMod val="50000"/>
                  </a:schemeClr>
                </a:solidFill>
                <a:latin typeface="Meiryo UI" pitchFamily="50" charset="-128"/>
                <a:ea typeface="Meiryo UI" pitchFamily="50" charset="-128"/>
                <a:cs typeface="Meiryo UI" pitchFamily="50" charset="-128"/>
              </a:rPr>
              <a:t>●</a:t>
            </a:r>
            <a:r>
              <a:rPr lang="ja-JP" altLang="en-US" sz="28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自宅の住所</a:t>
            </a:r>
          </a:p>
          <a:p>
            <a:pPr eaLnBrk="1" hangingPunct="1">
              <a:lnSpc>
                <a:spcPct val="90000"/>
              </a:lnSpc>
            </a:pPr>
            <a:r>
              <a:rPr lang="ja-JP" altLang="en-US" sz="1600" b="1" dirty="0">
                <a:latin typeface="Meiryo UI" pitchFamily="50" charset="-128"/>
                <a:ea typeface="Meiryo UI" pitchFamily="50" charset="-128"/>
                <a:cs typeface="Meiryo UI" pitchFamily="50" charset="-128"/>
              </a:rPr>
              <a:t>　　　　　　</a:t>
            </a:r>
          </a:p>
          <a:p>
            <a:pPr eaLnBrk="1" hangingPunct="1">
              <a:lnSpc>
                <a:spcPct val="90000"/>
              </a:lnSpc>
            </a:pPr>
            <a:r>
              <a:rPr lang="ja-JP" altLang="en-US" sz="2800" b="1" dirty="0">
                <a:solidFill>
                  <a:schemeClr val="accent1">
                    <a:lumMod val="50000"/>
                  </a:schemeClr>
                </a:solidFill>
                <a:latin typeface="Meiryo UI" pitchFamily="50" charset="-128"/>
                <a:ea typeface="Meiryo UI" pitchFamily="50" charset="-128"/>
                <a:cs typeface="Meiryo UI" pitchFamily="50" charset="-128"/>
              </a:rPr>
              <a:t>●</a:t>
            </a:r>
            <a:r>
              <a:rPr lang="ja-JP" altLang="en-US" sz="28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今いる場所の認識</a:t>
            </a:r>
          </a:p>
          <a:p>
            <a:pPr eaLnBrk="1" hangingPunct="1">
              <a:lnSpc>
                <a:spcPct val="90000"/>
              </a:lnSpc>
            </a:pPr>
            <a:endParaRPr lang="ja-JP" altLang="en-US" sz="1600" b="1" dirty="0">
              <a:solidFill>
                <a:schemeClr val="hlink"/>
              </a:solidFill>
              <a:latin typeface="Meiryo UI" pitchFamily="50" charset="-128"/>
              <a:ea typeface="Meiryo UI" pitchFamily="50" charset="-128"/>
              <a:cs typeface="Meiryo UI" pitchFamily="50" charset="-128"/>
            </a:endParaRPr>
          </a:p>
          <a:p>
            <a:pPr eaLnBrk="1" hangingPunct="1">
              <a:lnSpc>
                <a:spcPct val="90000"/>
              </a:lnSpc>
            </a:pPr>
            <a:r>
              <a:rPr lang="ja-JP" altLang="en-US" sz="2800" b="1" dirty="0">
                <a:solidFill>
                  <a:schemeClr val="accent1">
                    <a:lumMod val="50000"/>
                  </a:schemeClr>
                </a:solidFill>
                <a:latin typeface="Meiryo UI" pitchFamily="50" charset="-128"/>
                <a:ea typeface="Meiryo UI" pitchFamily="50" charset="-128"/>
                <a:cs typeface="Meiryo UI" pitchFamily="50" charset="-128"/>
              </a:rPr>
              <a:t>●</a:t>
            </a:r>
            <a:r>
              <a:rPr lang="ja-JP" altLang="en-US" sz="2800" b="1" dirty="0">
                <a:solidFill>
                  <a:srgbClr val="609000"/>
                </a:solidFill>
                <a:latin typeface="Meiryo UI" pitchFamily="50" charset="-128"/>
                <a:ea typeface="Meiryo UI" pitchFamily="50" charset="-128"/>
                <a:cs typeface="Meiryo UI" pitchFamily="50" charset="-128"/>
              </a:rPr>
              <a:t> </a:t>
            </a:r>
            <a:r>
              <a:rPr lang="ja-JP" altLang="en-US" sz="2800" b="1" dirty="0">
                <a:latin typeface="Meiryo UI" pitchFamily="50" charset="-128"/>
                <a:ea typeface="Meiryo UI" pitchFamily="50" charset="-128"/>
                <a:cs typeface="Meiryo UI" pitchFamily="50" charset="-128"/>
              </a:rPr>
              <a:t>家族の認識</a:t>
            </a:r>
          </a:p>
        </p:txBody>
      </p:sp>
      <p:sp>
        <p:nvSpPr>
          <p:cNvPr id="9" name="Rectangle 3"/>
          <p:cNvSpPr>
            <a:spLocks noChangeArrowheads="1"/>
          </p:cNvSpPr>
          <p:nvPr/>
        </p:nvSpPr>
        <p:spPr bwMode="auto">
          <a:xfrm>
            <a:off x="155941" y="904372"/>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0"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25</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01693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770545" y="248421"/>
            <a:ext cx="7607856"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3000" b="1" dirty="0">
                <a:latin typeface="Meiryo UI" pitchFamily="50" charset="-128"/>
                <a:ea typeface="Meiryo UI" pitchFamily="50" charset="-128"/>
                <a:cs typeface="Meiryo UI" pitchFamily="50" charset="-128"/>
              </a:rPr>
              <a:t>判断・実行機能障害のアセスメント</a:t>
            </a:r>
          </a:p>
        </p:txBody>
      </p:sp>
      <p:sp>
        <p:nvSpPr>
          <p:cNvPr id="88067" name="Text Box 6"/>
          <p:cNvSpPr txBox="1">
            <a:spLocks noChangeArrowheads="1"/>
          </p:cNvSpPr>
          <p:nvPr/>
        </p:nvSpPr>
        <p:spPr bwMode="auto">
          <a:xfrm>
            <a:off x="1420813" y="1355395"/>
            <a:ext cx="6761162" cy="487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30000"/>
              </a:lnSpc>
            </a:pPr>
            <a:r>
              <a:rPr lang="en-US" altLang="ja-JP" sz="2600" b="1" dirty="0">
                <a:solidFill>
                  <a:schemeClr val="accent1">
                    <a:lumMod val="50000"/>
                  </a:schemeClr>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家族からの情報</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・気候にあった服を着ているか</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・適切に着替えをしているか</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・雨天時に傘をもっていくか</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・料理の味付けはどうか</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・いつも同じ料理ばかりではないか</a:t>
            </a:r>
          </a:p>
          <a:p>
            <a:pPr eaLnBrk="1" hangingPunct="1">
              <a:lnSpc>
                <a:spcPct val="130000"/>
              </a:lnSpc>
            </a:pPr>
            <a:endParaRPr lang="ja-JP" altLang="en-US" sz="900" b="1" dirty="0">
              <a:solidFill>
                <a:srgbClr val="5F5F5F"/>
              </a:solidFill>
              <a:latin typeface="Meiryo UI" pitchFamily="50" charset="-128"/>
              <a:ea typeface="Meiryo UI" pitchFamily="50" charset="-128"/>
              <a:cs typeface="Meiryo UI" pitchFamily="50" charset="-128"/>
            </a:endParaRPr>
          </a:p>
          <a:p>
            <a:pPr eaLnBrk="1" hangingPunct="1">
              <a:lnSpc>
                <a:spcPct val="130000"/>
              </a:lnSpc>
            </a:pPr>
            <a:r>
              <a:rPr lang="ja-JP" altLang="en-US" sz="2600" b="1" dirty="0">
                <a:solidFill>
                  <a:schemeClr val="accent1">
                    <a:lumMod val="50000"/>
                  </a:schemeClr>
                </a:solidFill>
                <a:latin typeface="Meiryo UI" pitchFamily="50" charset="-128"/>
                <a:ea typeface="Meiryo UI" pitchFamily="50" charset="-128"/>
                <a:cs typeface="Meiryo UI" pitchFamily="50" charset="-128"/>
              </a:rPr>
              <a:t>●</a:t>
            </a:r>
            <a:r>
              <a:rPr lang="ja-JP" altLang="en-US" sz="2600" b="1" dirty="0">
                <a:solidFill>
                  <a:srgbClr val="609000"/>
                </a:solidFill>
                <a:latin typeface="Meiryo UI" pitchFamily="50" charset="-128"/>
                <a:ea typeface="Meiryo UI" pitchFamily="50" charset="-128"/>
                <a:cs typeface="Meiryo UI" pitchFamily="50" charset="-128"/>
              </a:rPr>
              <a:t> </a:t>
            </a:r>
            <a:r>
              <a:rPr lang="ja-JP" altLang="en-US" sz="2600" b="1" dirty="0">
                <a:latin typeface="Meiryo UI" pitchFamily="50" charset="-128"/>
                <a:ea typeface="Meiryo UI" pitchFamily="50" charset="-128"/>
                <a:cs typeface="Meiryo UI" pitchFamily="50" charset="-128"/>
              </a:rPr>
              <a:t>本人への質問</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・火事に出会ったらどうするか</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・道で、宛名が書いてあり、切手は貼ってあり、</a:t>
            </a:r>
          </a:p>
          <a:p>
            <a:pPr eaLnBrk="1" hangingPunct="1">
              <a:lnSpc>
                <a:spcPct val="120000"/>
              </a:lnSpc>
            </a:pPr>
            <a:r>
              <a:rPr lang="ja-JP" altLang="en-US" sz="2300" b="1" dirty="0">
                <a:solidFill>
                  <a:srgbClr val="5F5F5F"/>
                </a:solidFill>
                <a:latin typeface="Meiryo UI" pitchFamily="50" charset="-128"/>
                <a:ea typeface="Meiryo UI" pitchFamily="50" charset="-128"/>
                <a:cs typeface="Meiryo UI" pitchFamily="50" charset="-128"/>
              </a:rPr>
              <a:t>　　　  封もしてある手紙を拾ったらどうするか</a:t>
            </a:r>
            <a:r>
              <a:rPr lang="ja-JP" altLang="en-US" sz="2300" b="1" dirty="0">
                <a:latin typeface="Meiryo UI" pitchFamily="50" charset="-128"/>
                <a:ea typeface="Meiryo UI" pitchFamily="50" charset="-128"/>
                <a:cs typeface="Meiryo UI" pitchFamily="50" charset="-128"/>
              </a:rPr>
              <a:t>　</a:t>
            </a:r>
            <a:r>
              <a:rPr lang="ja-JP" altLang="en-US" sz="2500" b="1" dirty="0">
                <a:latin typeface="Meiryo UI" pitchFamily="50" charset="-128"/>
                <a:ea typeface="Meiryo UI" pitchFamily="50" charset="-128"/>
                <a:cs typeface="Meiryo UI" pitchFamily="50" charset="-128"/>
              </a:rPr>
              <a:t>　　　　　　　</a:t>
            </a:r>
          </a:p>
        </p:txBody>
      </p:sp>
      <p:sp>
        <p:nvSpPr>
          <p:cNvPr id="8" name="Rectangle 3"/>
          <p:cNvSpPr>
            <a:spLocks noChangeArrowheads="1"/>
          </p:cNvSpPr>
          <p:nvPr/>
        </p:nvSpPr>
        <p:spPr bwMode="auto">
          <a:xfrm>
            <a:off x="155941" y="881485"/>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26</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9421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808163" y="577850"/>
            <a:ext cx="5407025" cy="730250"/>
          </a:xfrm>
        </p:spPr>
        <p:txBody>
          <a:bodyPr lIns="90792" tIns="45395" rIns="90792" bIns="45395" anchorCtr="1"/>
          <a:lstStyle/>
          <a:p>
            <a:pPr algn="l" defTabSz="909638" eaLnBrk="1" hangingPunct="1">
              <a:lnSpc>
                <a:spcPct val="120000"/>
              </a:lnSpc>
            </a:pPr>
            <a:r>
              <a:rPr lang="ja-JP" altLang="en-US" sz="4000" b="1" dirty="0">
                <a:solidFill>
                  <a:schemeClr val="tx1"/>
                </a:solidFill>
                <a:latin typeface="Meiryo UI" pitchFamily="50" charset="-128"/>
                <a:ea typeface="Meiryo UI" pitchFamily="50" charset="-128"/>
                <a:cs typeface="Meiryo UI" pitchFamily="50" charset="-128"/>
              </a:rPr>
              <a:t>基本知識 編</a:t>
            </a:r>
          </a:p>
        </p:txBody>
      </p:sp>
      <p:sp>
        <p:nvSpPr>
          <p:cNvPr id="5123" name="Rectangle 4"/>
          <p:cNvSpPr>
            <a:spLocks noChangeArrowheads="1"/>
          </p:cNvSpPr>
          <p:nvPr/>
        </p:nvSpPr>
        <p:spPr bwMode="auto">
          <a:xfrm>
            <a:off x="902524" y="1941350"/>
            <a:ext cx="7493330" cy="325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Aft>
                <a:spcPct val="20000"/>
              </a:spcAft>
            </a:pPr>
            <a:r>
              <a:rPr lang="ja-JP" altLang="en-US" sz="2800" b="1" dirty="0">
                <a:solidFill>
                  <a:srgbClr val="3399FF"/>
                </a:solidFill>
                <a:latin typeface="Meiryo UI" pitchFamily="50" charset="-128"/>
                <a:ea typeface="Meiryo UI" pitchFamily="50" charset="-128"/>
                <a:cs typeface="Meiryo UI" pitchFamily="50" charset="-128"/>
              </a:rPr>
              <a:t>  </a:t>
            </a:r>
            <a:r>
              <a:rPr lang="ja-JP" altLang="en-US" sz="2800" b="1" dirty="0">
                <a:solidFill>
                  <a:schemeClr val="accent1">
                    <a:lumMod val="50000"/>
                  </a:schemeClr>
                </a:solidFill>
                <a:latin typeface="Meiryo UI" pitchFamily="50" charset="-128"/>
                <a:ea typeface="Meiryo UI" pitchFamily="50" charset="-128"/>
                <a:cs typeface="Meiryo UI" pitchFamily="50" charset="-128"/>
              </a:rPr>
              <a:t>ねらい</a:t>
            </a:r>
            <a:r>
              <a:rPr lang="ja-JP" altLang="en-US" sz="1200" b="1" dirty="0">
                <a:solidFill>
                  <a:schemeClr val="accent1">
                    <a:lumMod val="50000"/>
                  </a:schemeClr>
                </a:solidFill>
                <a:latin typeface="Meiryo UI" pitchFamily="50" charset="-128"/>
                <a:ea typeface="Meiryo UI" pitchFamily="50" charset="-128"/>
                <a:cs typeface="Meiryo UI" pitchFamily="50" charset="-128"/>
              </a:rPr>
              <a:t>　</a:t>
            </a:r>
            <a:r>
              <a:rPr lang="ja-JP" altLang="en-US" sz="2800" b="1" dirty="0">
                <a:solidFill>
                  <a:schemeClr val="accent1">
                    <a:lumMod val="50000"/>
                  </a:schemeClr>
                </a:solidFill>
                <a:latin typeface="Meiryo UI" pitchFamily="50" charset="-128"/>
                <a:ea typeface="Meiryo UI" pitchFamily="50" charset="-128"/>
                <a:cs typeface="Meiryo UI" pitchFamily="50" charset="-128"/>
              </a:rPr>
              <a:t>：認知症の人や家族を支えるために</a:t>
            </a:r>
            <a:endParaRPr lang="en-US" altLang="ja-JP" sz="2800" b="1" dirty="0">
              <a:solidFill>
                <a:schemeClr val="accent1">
                  <a:lumMod val="50000"/>
                </a:schemeClr>
              </a:solidFill>
              <a:latin typeface="Meiryo UI" pitchFamily="50" charset="-128"/>
              <a:ea typeface="Meiryo UI" pitchFamily="50" charset="-128"/>
              <a:cs typeface="Meiryo UI" pitchFamily="50" charset="-128"/>
            </a:endParaRPr>
          </a:p>
          <a:p>
            <a:pPr defTabSz="909638" eaLnBrk="1" hangingPunct="1">
              <a:spcAft>
                <a:spcPct val="20000"/>
              </a:spcAft>
            </a:pPr>
            <a:r>
              <a:rPr lang="ja-JP" altLang="en-US" sz="2800" b="1" dirty="0">
                <a:solidFill>
                  <a:schemeClr val="accent1">
                    <a:lumMod val="50000"/>
                  </a:schemeClr>
                </a:solidFill>
                <a:latin typeface="Meiryo UI" pitchFamily="50" charset="-128"/>
                <a:ea typeface="Meiryo UI" pitchFamily="50" charset="-128"/>
                <a:cs typeface="Meiryo UI" pitchFamily="50" charset="-128"/>
              </a:rPr>
              <a:t>          </a:t>
            </a:r>
            <a:r>
              <a:rPr lang="ja-JP" altLang="en-US" sz="2400" b="1" dirty="0">
                <a:solidFill>
                  <a:schemeClr val="accent1">
                    <a:lumMod val="50000"/>
                  </a:schemeClr>
                </a:solidFill>
                <a:latin typeface="Meiryo UI" pitchFamily="50" charset="-128"/>
                <a:ea typeface="Meiryo UI" pitchFamily="50" charset="-128"/>
                <a:cs typeface="Meiryo UI" pitchFamily="50" charset="-128"/>
              </a:rPr>
              <a:t>   </a:t>
            </a:r>
            <a:r>
              <a:rPr lang="ja-JP" altLang="en-US" sz="2800" b="1" dirty="0">
                <a:solidFill>
                  <a:schemeClr val="accent1">
                    <a:lumMod val="50000"/>
                  </a:schemeClr>
                </a:solidFill>
                <a:latin typeface="Meiryo UI" pitchFamily="50" charset="-128"/>
                <a:ea typeface="Meiryo UI" pitchFamily="50" charset="-128"/>
                <a:cs typeface="Meiryo UI" pitchFamily="50" charset="-128"/>
              </a:rPr>
              <a:t> 認知症対応の基本知識を習得する</a:t>
            </a:r>
            <a:r>
              <a:rPr lang="ja-JP" altLang="en-US" sz="900" b="1" dirty="0">
                <a:solidFill>
                  <a:schemeClr val="accent1">
                    <a:lumMod val="50000"/>
                  </a:schemeClr>
                </a:solidFill>
                <a:latin typeface="Meiryo UI" pitchFamily="50" charset="-128"/>
                <a:ea typeface="Meiryo UI" pitchFamily="50" charset="-128"/>
                <a:cs typeface="Meiryo UI" pitchFamily="50" charset="-128"/>
              </a:rPr>
              <a:t>　</a:t>
            </a:r>
          </a:p>
          <a:p>
            <a:pPr defTabSz="909638" eaLnBrk="1" hangingPunct="1">
              <a:spcAft>
                <a:spcPct val="20000"/>
              </a:spcAft>
            </a:pPr>
            <a:r>
              <a:rPr lang="ja-JP" altLang="en-US" sz="900" b="1" dirty="0">
                <a:solidFill>
                  <a:schemeClr val="accent1">
                    <a:lumMod val="50000"/>
                  </a:schemeClr>
                </a:solidFill>
                <a:latin typeface="Meiryo UI" pitchFamily="50" charset="-128"/>
                <a:ea typeface="Meiryo UI" pitchFamily="50" charset="-128"/>
                <a:cs typeface="Meiryo UI" pitchFamily="50" charset="-128"/>
              </a:rPr>
              <a:t>　　　          　                       </a:t>
            </a:r>
            <a:r>
              <a:rPr lang="ja-JP" altLang="en-US" sz="2800" b="1" dirty="0">
                <a:solidFill>
                  <a:schemeClr val="accent1">
                    <a:lumMod val="50000"/>
                  </a:schemeClr>
                </a:solidFill>
                <a:latin typeface="Meiryo UI" pitchFamily="50" charset="-128"/>
                <a:ea typeface="Meiryo UI" pitchFamily="50" charset="-128"/>
                <a:cs typeface="Meiryo UI" pitchFamily="50" charset="-128"/>
              </a:rPr>
              <a:t/>
            </a:r>
            <a:br>
              <a:rPr lang="ja-JP" altLang="en-US" sz="2800" b="1" dirty="0">
                <a:solidFill>
                  <a:schemeClr val="accent1">
                    <a:lumMod val="50000"/>
                  </a:schemeClr>
                </a:solidFill>
                <a:latin typeface="Meiryo UI" pitchFamily="50" charset="-128"/>
                <a:ea typeface="Meiryo UI" pitchFamily="50" charset="-128"/>
                <a:cs typeface="Meiryo UI" pitchFamily="50" charset="-128"/>
              </a:rPr>
            </a:br>
            <a:r>
              <a:rPr lang="ja-JP" altLang="en-US" sz="2000" b="1" dirty="0">
                <a:solidFill>
                  <a:srgbClr val="669900"/>
                </a:solidFill>
                <a:latin typeface="Meiryo UI" pitchFamily="50" charset="-128"/>
                <a:ea typeface="Meiryo UI" pitchFamily="50" charset="-128"/>
                <a:cs typeface="Meiryo UI" pitchFamily="50" charset="-128"/>
              </a:rPr>
              <a:t/>
            </a:r>
            <a:br>
              <a:rPr lang="ja-JP" altLang="en-US" sz="2000" b="1" dirty="0">
                <a:solidFill>
                  <a:srgbClr val="669900"/>
                </a:solidFill>
                <a:latin typeface="Meiryo UI" pitchFamily="50" charset="-128"/>
                <a:ea typeface="Meiryo UI" pitchFamily="50" charset="-128"/>
                <a:cs typeface="Meiryo UI" pitchFamily="50" charset="-128"/>
              </a:rPr>
            </a:br>
            <a:r>
              <a:rPr lang="ja-JP" altLang="en-US" sz="2000" b="1" dirty="0">
                <a:solidFill>
                  <a:srgbClr val="669900"/>
                </a:solidFill>
                <a:latin typeface="Meiryo UI" pitchFamily="50" charset="-128"/>
                <a:ea typeface="Meiryo UI" pitchFamily="50" charset="-128"/>
                <a:cs typeface="Meiryo UI" pitchFamily="50" charset="-128"/>
              </a:rPr>
              <a:t>   </a:t>
            </a:r>
            <a:r>
              <a:rPr lang="ja-JP" altLang="en-US" sz="2700" b="1" dirty="0">
                <a:solidFill>
                  <a:srgbClr val="5F5F5F"/>
                </a:solidFill>
                <a:latin typeface="Meiryo UI" pitchFamily="50" charset="-128"/>
                <a:ea typeface="Meiryo UI" pitchFamily="50" charset="-128"/>
                <a:cs typeface="Meiryo UI" pitchFamily="50" charset="-128"/>
              </a:rPr>
              <a:t>到達目標</a:t>
            </a:r>
            <a:r>
              <a:rPr lang="ja-JP" altLang="en-US" sz="1200" b="1" dirty="0">
                <a:solidFill>
                  <a:srgbClr val="5F5F5F"/>
                </a:solidFill>
                <a:latin typeface="Meiryo UI" pitchFamily="50" charset="-128"/>
                <a:ea typeface="Meiryo UI" pitchFamily="50" charset="-128"/>
                <a:cs typeface="Meiryo UI" pitchFamily="50" charset="-128"/>
              </a:rPr>
              <a:t>　</a:t>
            </a:r>
            <a:r>
              <a:rPr lang="ja-JP" altLang="en-US" sz="2700" b="1" dirty="0">
                <a:solidFill>
                  <a:srgbClr val="5F5F5F"/>
                </a:solidFill>
                <a:latin typeface="Meiryo UI" pitchFamily="50" charset="-128"/>
                <a:ea typeface="Meiryo UI" pitchFamily="50" charset="-128"/>
                <a:cs typeface="Meiryo UI" pitchFamily="50" charset="-128"/>
              </a:rPr>
              <a:t>：</a:t>
            </a:r>
          </a:p>
          <a:p>
            <a:pPr defTabSz="909638" eaLnBrk="1" hangingPunct="1">
              <a:spcBef>
                <a:spcPts val="600"/>
              </a:spcBef>
            </a:pPr>
            <a:r>
              <a:rPr lang="ja-JP" altLang="en-US" sz="2400" b="1" dirty="0">
                <a:latin typeface="Meiryo UI" pitchFamily="50" charset="-128"/>
                <a:ea typeface="Meiryo UI" pitchFamily="50" charset="-128"/>
                <a:cs typeface="Meiryo UI" pitchFamily="50" charset="-128"/>
              </a:rPr>
              <a:t>      ●認知症の現状や病態やその特徴を理解できる</a:t>
            </a:r>
            <a:endParaRPr lang="en-US" altLang="ja-JP" sz="2400" b="1" dirty="0">
              <a:latin typeface="Meiryo UI" pitchFamily="50" charset="-128"/>
              <a:ea typeface="Meiryo UI" pitchFamily="50" charset="-128"/>
              <a:cs typeface="Meiryo UI" pitchFamily="50" charset="-128"/>
            </a:endParaRPr>
          </a:p>
          <a:p>
            <a:pPr defTabSz="909638" eaLnBrk="1" hangingPunct="1">
              <a:spcBef>
                <a:spcPts val="600"/>
              </a:spcBef>
            </a:pPr>
            <a:r>
              <a:rPr lang="ja-JP" altLang="en-US" sz="2400" b="1" dirty="0">
                <a:latin typeface="Meiryo UI" pitchFamily="50" charset="-128"/>
                <a:ea typeface="Meiryo UI" pitchFamily="50" charset="-128"/>
                <a:cs typeface="Meiryo UI" pitchFamily="50" charset="-128"/>
              </a:rPr>
              <a:t>      ●認知症診療・ケアの概要・プロセスを理解できる</a:t>
            </a:r>
            <a:endParaRPr lang="en-US" altLang="ja-JP" sz="2400" b="1" dirty="0">
              <a:latin typeface="Meiryo UI" pitchFamily="50" charset="-128"/>
              <a:ea typeface="Meiryo UI" pitchFamily="50" charset="-128"/>
              <a:cs typeface="Meiryo UI"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4"/>
          <p:cNvSpPr txBox="1">
            <a:spLocks noChangeArrowheads="1"/>
          </p:cNvSpPr>
          <p:nvPr/>
        </p:nvSpPr>
        <p:spPr bwMode="auto">
          <a:xfrm>
            <a:off x="3624478" y="6176647"/>
            <a:ext cx="4819651" cy="46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r" eaLnBrk="1" hangingPunct="1"/>
            <a:r>
              <a:rPr kumimoji="0" lang="en-US" altLang="en-US" sz="1200" b="1" dirty="0" err="1">
                <a:latin typeface="Trebuchet MS" panose="020B0603020202020204" pitchFamily="34" charset="0"/>
                <a:ea typeface="Meiryo UI" pitchFamily="50" charset="-128"/>
                <a:cs typeface="Meiryo UI" pitchFamily="50" charset="-128"/>
              </a:rPr>
              <a:t>Reisberg</a:t>
            </a:r>
            <a:r>
              <a:rPr kumimoji="0" lang="en-US" altLang="en-US" sz="1200" b="1" dirty="0">
                <a:latin typeface="Trebuchet MS" panose="020B0603020202020204" pitchFamily="34" charset="0"/>
                <a:ea typeface="Meiryo UI" pitchFamily="50" charset="-128"/>
                <a:cs typeface="Meiryo UI" pitchFamily="50" charset="-128"/>
              </a:rPr>
              <a:t> B et al: Functional staging of dementia of the Alzheimer type. Ann NY </a:t>
            </a:r>
            <a:r>
              <a:rPr kumimoji="0" lang="en-US" altLang="en-US" sz="1200" b="1" dirty="0" err="1">
                <a:latin typeface="Trebuchet MS" panose="020B0603020202020204" pitchFamily="34" charset="0"/>
                <a:ea typeface="Meiryo UI" pitchFamily="50" charset="-128"/>
                <a:cs typeface="Meiryo UI" pitchFamily="50" charset="-128"/>
              </a:rPr>
              <a:t>Acad</a:t>
            </a:r>
            <a:r>
              <a:rPr kumimoji="0" lang="en-US" altLang="en-US" sz="1200" b="1" dirty="0">
                <a:latin typeface="Trebuchet MS" panose="020B0603020202020204" pitchFamily="34" charset="0"/>
                <a:ea typeface="Meiryo UI" pitchFamily="50" charset="-128"/>
                <a:cs typeface="Meiryo UI" pitchFamily="50" charset="-128"/>
              </a:rPr>
              <a:t> </a:t>
            </a:r>
            <a:r>
              <a:rPr kumimoji="0" lang="en-US" altLang="en-US" sz="1200" b="1" dirty="0" err="1">
                <a:latin typeface="Trebuchet MS" panose="020B0603020202020204" pitchFamily="34" charset="0"/>
                <a:ea typeface="Meiryo UI" pitchFamily="50" charset="-128"/>
                <a:cs typeface="Meiryo UI" pitchFamily="50" charset="-128"/>
              </a:rPr>
              <a:t>Sci</a:t>
            </a:r>
            <a:r>
              <a:rPr kumimoji="0" lang="en-US" altLang="en-US" sz="1200" b="1" dirty="0">
                <a:latin typeface="Trebuchet MS" panose="020B0603020202020204" pitchFamily="34" charset="0"/>
                <a:ea typeface="Meiryo UI" pitchFamily="50" charset="-128"/>
                <a:cs typeface="Meiryo UI" pitchFamily="50" charset="-128"/>
              </a:rPr>
              <a:t> 1984; 435 481-483</a:t>
            </a:r>
            <a:endParaRPr kumimoji="0" lang="en-US" altLang="ja-JP" sz="1200" b="1" dirty="0">
              <a:latin typeface="Trebuchet MS" panose="020B0603020202020204" pitchFamily="34" charset="0"/>
              <a:ea typeface="Meiryo UI" pitchFamily="50" charset="-128"/>
              <a:cs typeface="Meiryo UI" pitchFamily="50" charset="-128"/>
            </a:endParaRPr>
          </a:p>
        </p:txBody>
      </p:sp>
      <p:sp>
        <p:nvSpPr>
          <p:cNvPr id="93187" name="Freeform 5"/>
          <p:cNvSpPr>
            <a:spLocks/>
          </p:cNvSpPr>
          <p:nvPr/>
        </p:nvSpPr>
        <p:spPr bwMode="auto">
          <a:xfrm>
            <a:off x="684213" y="968375"/>
            <a:ext cx="7848600" cy="4981575"/>
          </a:xfrm>
          <a:custGeom>
            <a:avLst/>
            <a:gdLst>
              <a:gd name="T0" fmla="*/ 0 w 4944"/>
              <a:gd name="T1" fmla="*/ 2147483647 h 3138"/>
              <a:gd name="T2" fmla="*/ 2147483647 w 4944"/>
              <a:gd name="T3" fmla="*/ 2147483647 h 3138"/>
              <a:gd name="T4" fmla="*/ 2147483647 w 4944"/>
              <a:gd name="T5" fmla="*/ 2147483647 h 3138"/>
              <a:gd name="T6" fmla="*/ 2147483647 w 4944"/>
              <a:gd name="T7" fmla="*/ 2147483647 h 3138"/>
              <a:gd name="T8" fmla="*/ 0 60000 65536"/>
              <a:gd name="T9" fmla="*/ 0 60000 65536"/>
              <a:gd name="T10" fmla="*/ 0 60000 65536"/>
              <a:gd name="T11" fmla="*/ 0 60000 65536"/>
              <a:gd name="T12" fmla="*/ 0 w 4944"/>
              <a:gd name="T13" fmla="*/ 0 h 3138"/>
              <a:gd name="T14" fmla="*/ 4944 w 4944"/>
              <a:gd name="T15" fmla="*/ 3138 h 3138"/>
            </a:gdLst>
            <a:ahLst/>
            <a:cxnLst>
              <a:cxn ang="T8">
                <a:pos x="T0" y="T1"/>
              </a:cxn>
              <a:cxn ang="T9">
                <a:pos x="T2" y="T3"/>
              </a:cxn>
              <a:cxn ang="T10">
                <a:pos x="T4" y="T5"/>
              </a:cxn>
              <a:cxn ang="T11">
                <a:pos x="T6" y="T7"/>
              </a:cxn>
            </a:cxnLst>
            <a:rect l="T12" t="T13" r="T14" b="T15"/>
            <a:pathLst>
              <a:path w="4944" h="3138">
                <a:moveTo>
                  <a:pt x="0" y="53"/>
                </a:moveTo>
                <a:cubicBezTo>
                  <a:pt x="835" y="26"/>
                  <a:pt x="1671" y="0"/>
                  <a:pt x="2313" y="416"/>
                </a:cubicBezTo>
                <a:cubicBezTo>
                  <a:pt x="2955" y="832"/>
                  <a:pt x="3416" y="2094"/>
                  <a:pt x="3855" y="2548"/>
                </a:cubicBezTo>
                <a:cubicBezTo>
                  <a:pt x="4294" y="3002"/>
                  <a:pt x="4679" y="2979"/>
                  <a:pt x="4944" y="3138"/>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88" name="Freeform 6"/>
          <p:cNvSpPr>
            <a:spLocks/>
          </p:cNvSpPr>
          <p:nvPr/>
        </p:nvSpPr>
        <p:spPr bwMode="auto">
          <a:xfrm>
            <a:off x="684213" y="981075"/>
            <a:ext cx="6048375" cy="4464050"/>
          </a:xfrm>
          <a:custGeom>
            <a:avLst/>
            <a:gdLst>
              <a:gd name="T0" fmla="*/ 0 w 3810"/>
              <a:gd name="T1" fmla="*/ 0 h 2812"/>
              <a:gd name="T2" fmla="*/ 2147483647 w 3810"/>
              <a:gd name="T3" fmla="*/ 2147483647 h 2812"/>
              <a:gd name="T4" fmla="*/ 2147483647 w 3810"/>
              <a:gd name="T5" fmla="*/ 2147483647 h 2812"/>
              <a:gd name="T6" fmla="*/ 2147483647 w 3810"/>
              <a:gd name="T7" fmla="*/ 2147483647 h 2812"/>
              <a:gd name="T8" fmla="*/ 2147483647 w 3810"/>
              <a:gd name="T9" fmla="*/ 2147483647 h 2812"/>
              <a:gd name="T10" fmla="*/ 0 60000 65536"/>
              <a:gd name="T11" fmla="*/ 0 60000 65536"/>
              <a:gd name="T12" fmla="*/ 0 60000 65536"/>
              <a:gd name="T13" fmla="*/ 0 60000 65536"/>
              <a:gd name="T14" fmla="*/ 0 60000 65536"/>
              <a:gd name="T15" fmla="*/ 0 w 3810"/>
              <a:gd name="T16" fmla="*/ 0 h 2812"/>
              <a:gd name="T17" fmla="*/ 3810 w 3810"/>
              <a:gd name="T18" fmla="*/ 2812 h 2812"/>
            </a:gdLst>
            <a:ahLst/>
            <a:cxnLst>
              <a:cxn ang="T10">
                <a:pos x="T0" y="T1"/>
              </a:cxn>
              <a:cxn ang="T11">
                <a:pos x="T2" y="T3"/>
              </a:cxn>
              <a:cxn ang="T12">
                <a:pos x="T4" y="T5"/>
              </a:cxn>
              <a:cxn ang="T13">
                <a:pos x="T6" y="T7"/>
              </a:cxn>
              <a:cxn ang="T14">
                <a:pos x="T8" y="T9"/>
              </a:cxn>
            </a:cxnLst>
            <a:rect l="T15" t="T16" r="T17" b="T18"/>
            <a:pathLst>
              <a:path w="3810" h="2812">
                <a:moveTo>
                  <a:pt x="0" y="0"/>
                </a:moveTo>
                <a:cubicBezTo>
                  <a:pt x="457" y="19"/>
                  <a:pt x="915" y="38"/>
                  <a:pt x="1406" y="363"/>
                </a:cubicBezTo>
                <a:cubicBezTo>
                  <a:pt x="1897" y="688"/>
                  <a:pt x="2600" y="1580"/>
                  <a:pt x="2948" y="1950"/>
                </a:cubicBezTo>
                <a:cubicBezTo>
                  <a:pt x="3296" y="2320"/>
                  <a:pt x="3348" y="2441"/>
                  <a:pt x="3492" y="2585"/>
                </a:cubicBezTo>
                <a:cubicBezTo>
                  <a:pt x="3636" y="2729"/>
                  <a:pt x="3583" y="2736"/>
                  <a:pt x="3810" y="2812"/>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89" name="Freeform 7"/>
          <p:cNvSpPr>
            <a:spLocks/>
          </p:cNvSpPr>
          <p:nvPr/>
        </p:nvSpPr>
        <p:spPr bwMode="auto">
          <a:xfrm>
            <a:off x="755650" y="1089025"/>
            <a:ext cx="5903913" cy="4284663"/>
          </a:xfrm>
          <a:custGeom>
            <a:avLst/>
            <a:gdLst>
              <a:gd name="T0" fmla="*/ 0 w 3719"/>
              <a:gd name="T1" fmla="*/ 2147483647 h 2699"/>
              <a:gd name="T2" fmla="*/ 2147483647 w 3719"/>
              <a:gd name="T3" fmla="*/ 2147483647 h 2699"/>
              <a:gd name="T4" fmla="*/ 2147483647 w 3719"/>
              <a:gd name="T5" fmla="*/ 2147483647 h 2699"/>
              <a:gd name="T6" fmla="*/ 2147483647 w 3719"/>
              <a:gd name="T7" fmla="*/ 2147483647 h 2699"/>
              <a:gd name="T8" fmla="*/ 0 60000 65536"/>
              <a:gd name="T9" fmla="*/ 0 60000 65536"/>
              <a:gd name="T10" fmla="*/ 0 60000 65536"/>
              <a:gd name="T11" fmla="*/ 0 60000 65536"/>
              <a:gd name="T12" fmla="*/ 0 w 3719"/>
              <a:gd name="T13" fmla="*/ 0 h 2699"/>
              <a:gd name="T14" fmla="*/ 3719 w 3719"/>
              <a:gd name="T15" fmla="*/ 2699 h 2699"/>
            </a:gdLst>
            <a:ahLst/>
            <a:cxnLst>
              <a:cxn ang="T8">
                <a:pos x="T0" y="T1"/>
              </a:cxn>
              <a:cxn ang="T9">
                <a:pos x="T2" y="T3"/>
              </a:cxn>
              <a:cxn ang="T10">
                <a:pos x="T4" y="T5"/>
              </a:cxn>
              <a:cxn ang="T11">
                <a:pos x="T6" y="T7"/>
              </a:cxn>
            </a:cxnLst>
            <a:rect l="T12" t="T13" r="T14" b="T15"/>
            <a:pathLst>
              <a:path w="3719" h="2699">
                <a:moveTo>
                  <a:pt x="0" y="23"/>
                </a:moveTo>
                <a:cubicBezTo>
                  <a:pt x="397" y="11"/>
                  <a:pt x="794" y="0"/>
                  <a:pt x="1270" y="295"/>
                </a:cubicBezTo>
                <a:cubicBezTo>
                  <a:pt x="1746" y="590"/>
                  <a:pt x="2450" y="1391"/>
                  <a:pt x="2858" y="1792"/>
                </a:cubicBezTo>
                <a:cubicBezTo>
                  <a:pt x="3266" y="2193"/>
                  <a:pt x="3364" y="2495"/>
                  <a:pt x="3719" y="269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90" name="Freeform 8"/>
          <p:cNvSpPr>
            <a:spLocks/>
          </p:cNvSpPr>
          <p:nvPr/>
        </p:nvSpPr>
        <p:spPr bwMode="auto">
          <a:xfrm>
            <a:off x="611188" y="1052513"/>
            <a:ext cx="6985000" cy="4968875"/>
          </a:xfrm>
          <a:custGeom>
            <a:avLst/>
            <a:gdLst>
              <a:gd name="T0" fmla="*/ 0 w 4400"/>
              <a:gd name="T1" fmla="*/ 0 h 3130"/>
              <a:gd name="T2" fmla="*/ 2147483647 w 4400"/>
              <a:gd name="T3" fmla="*/ 2147483647 h 3130"/>
              <a:gd name="T4" fmla="*/ 2147483647 w 4400"/>
              <a:gd name="T5" fmla="*/ 2147483647 h 3130"/>
              <a:gd name="T6" fmla="*/ 2147483647 w 4400"/>
              <a:gd name="T7" fmla="*/ 2147483647 h 3130"/>
              <a:gd name="T8" fmla="*/ 2147483647 w 4400"/>
              <a:gd name="T9" fmla="*/ 2147483647 h 3130"/>
              <a:gd name="T10" fmla="*/ 0 60000 65536"/>
              <a:gd name="T11" fmla="*/ 0 60000 65536"/>
              <a:gd name="T12" fmla="*/ 0 60000 65536"/>
              <a:gd name="T13" fmla="*/ 0 60000 65536"/>
              <a:gd name="T14" fmla="*/ 0 60000 65536"/>
              <a:gd name="T15" fmla="*/ 0 w 4400"/>
              <a:gd name="T16" fmla="*/ 0 h 3130"/>
              <a:gd name="T17" fmla="*/ 4400 w 4400"/>
              <a:gd name="T18" fmla="*/ 3130 h 3130"/>
            </a:gdLst>
            <a:ahLst/>
            <a:cxnLst>
              <a:cxn ang="T10">
                <a:pos x="T0" y="T1"/>
              </a:cxn>
              <a:cxn ang="T11">
                <a:pos x="T2" y="T3"/>
              </a:cxn>
              <a:cxn ang="T12">
                <a:pos x="T4" y="T5"/>
              </a:cxn>
              <a:cxn ang="T13">
                <a:pos x="T6" y="T7"/>
              </a:cxn>
              <a:cxn ang="T14">
                <a:pos x="T8" y="T9"/>
              </a:cxn>
            </a:cxnLst>
            <a:rect l="T15" t="T16" r="T17" b="T18"/>
            <a:pathLst>
              <a:path w="4400" h="3130">
                <a:moveTo>
                  <a:pt x="0" y="0"/>
                </a:moveTo>
                <a:cubicBezTo>
                  <a:pt x="502" y="4"/>
                  <a:pt x="1005" y="8"/>
                  <a:pt x="1542" y="318"/>
                </a:cubicBezTo>
                <a:cubicBezTo>
                  <a:pt x="2079" y="628"/>
                  <a:pt x="2843" y="1505"/>
                  <a:pt x="3221" y="1860"/>
                </a:cubicBezTo>
                <a:cubicBezTo>
                  <a:pt x="3599" y="2215"/>
                  <a:pt x="3614" y="2238"/>
                  <a:pt x="3810" y="2450"/>
                </a:cubicBezTo>
                <a:cubicBezTo>
                  <a:pt x="4006" y="2662"/>
                  <a:pt x="4226" y="3039"/>
                  <a:pt x="4400" y="313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endParaRPr lang="ja-JP" altLang="en-US"/>
          </a:p>
        </p:txBody>
      </p:sp>
      <p:sp>
        <p:nvSpPr>
          <p:cNvPr id="93191" name="Rectangle 19"/>
          <p:cNvSpPr>
            <a:spLocks noChangeArrowheads="1"/>
          </p:cNvSpPr>
          <p:nvPr/>
        </p:nvSpPr>
        <p:spPr bwMode="auto">
          <a:xfrm>
            <a:off x="1036638" y="252413"/>
            <a:ext cx="7323137" cy="7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eaLnBrk="1" hangingPunct="1"/>
            <a:r>
              <a:rPr lang="ja-JP" altLang="en-US" sz="2900" b="1" dirty="0">
                <a:latin typeface="Meiryo UI" pitchFamily="50" charset="-128"/>
                <a:ea typeface="Meiryo UI" pitchFamily="50" charset="-128"/>
                <a:cs typeface="Meiryo UI" pitchFamily="50" charset="-128"/>
              </a:rPr>
              <a:t>         認知症の重症度</a:t>
            </a:r>
            <a:r>
              <a:rPr lang="ja-JP" altLang="en-US" sz="2900" b="1" dirty="0">
                <a:solidFill>
                  <a:schemeClr val="tx1">
                    <a:lumMod val="50000"/>
                    <a:lumOff val="50000"/>
                  </a:schemeClr>
                </a:solidFill>
                <a:latin typeface="Meiryo UI" pitchFamily="50" charset="-128"/>
                <a:ea typeface="Meiryo UI" pitchFamily="50" charset="-128"/>
                <a:cs typeface="Meiryo UI" pitchFamily="50" charset="-128"/>
              </a:rPr>
              <a:t>（</a:t>
            </a:r>
            <a:r>
              <a:rPr lang="en-US" altLang="ja-JP" sz="2900" b="1" dirty="0">
                <a:solidFill>
                  <a:schemeClr val="tx1">
                    <a:lumMod val="50000"/>
                    <a:lumOff val="50000"/>
                  </a:schemeClr>
                </a:solidFill>
                <a:latin typeface="Trebuchet MS" panose="020B0603020202020204" pitchFamily="34" charset="0"/>
                <a:ea typeface="Meiryo UI" pitchFamily="50" charset="-128"/>
                <a:cs typeface="Meiryo UI" pitchFamily="50" charset="-128"/>
              </a:rPr>
              <a:t>FAST</a:t>
            </a:r>
            <a:r>
              <a:rPr lang="ja-JP" altLang="en-US" sz="2500" b="1" dirty="0">
                <a:solidFill>
                  <a:schemeClr val="tx1">
                    <a:lumMod val="50000"/>
                    <a:lumOff val="50000"/>
                  </a:schemeClr>
                </a:solidFill>
                <a:latin typeface="Trebuchet MS" panose="020B0603020202020204" pitchFamily="34" charset="0"/>
                <a:ea typeface="Meiryo UI" pitchFamily="50" charset="-128"/>
                <a:cs typeface="Meiryo UI" pitchFamily="50" charset="-128"/>
              </a:rPr>
              <a:t>より</a:t>
            </a:r>
            <a:r>
              <a:rPr lang="ja-JP" altLang="en-US" sz="2900" b="1" dirty="0">
                <a:solidFill>
                  <a:schemeClr val="tx1">
                    <a:lumMod val="50000"/>
                    <a:lumOff val="50000"/>
                  </a:schemeClr>
                </a:solidFill>
                <a:latin typeface="Meiryo UI" pitchFamily="50" charset="-128"/>
                <a:ea typeface="Meiryo UI" pitchFamily="50" charset="-128"/>
                <a:cs typeface="Meiryo UI" pitchFamily="50" charset="-128"/>
              </a:rPr>
              <a:t>）</a:t>
            </a:r>
            <a:endParaRPr lang="ja-JP" altLang="en-US" sz="2000" b="1" dirty="0">
              <a:solidFill>
                <a:schemeClr val="tx1">
                  <a:lumMod val="50000"/>
                  <a:lumOff val="50000"/>
                </a:schemeClr>
              </a:solidFill>
              <a:latin typeface="Meiryo UI" pitchFamily="50" charset="-128"/>
              <a:ea typeface="Meiryo UI" pitchFamily="50" charset="-128"/>
              <a:cs typeface="Meiryo UI" pitchFamily="50" charset="-128"/>
            </a:endParaRPr>
          </a:p>
        </p:txBody>
      </p:sp>
      <p:graphicFrame>
        <p:nvGraphicFramePr>
          <p:cNvPr id="166965" name="Group 53"/>
          <p:cNvGraphicFramePr>
            <a:graphicFrameLocks noGrp="1"/>
          </p:cNvGraphicFramePr>
          <p:nvPr>
            <p:extLst>
              <p:ext uri="{D42A27DB-BD31-4B8C-83A1-F6EECF244321}">
                <p14:modId xmlns:p14="http://schemas.microsoft.com/office/powerpoint/2010/main" val="3963979372"/>
              </p:ext>
            </p:extLst>
          </p:nvPr>
        </p:nvGraphicFramePr>
        <p:xfrm>
          <a:off x="868156" y="1476375"/>
          <a:ext cx="7551449" cy="4524375"/>
        </p:xfrm>
        <a:graphic>
          <a:graphicData uri="http://schemas.openxmlformats.org/drawingml/2006/table">
            <a:tbl>
              <a:tblPr/>
              <a:tblGrid>
                <a:gridCol w="2350057">
                  <a:extLst>
                    <a:ext uri="{9D8B030D-6E8A-4147-A177-3AD203B41FA5}">
                      <a16:colId xmlns:a16="http://schemas.microsoft.com/office/drawing/2014/main" xmlns="" val="20000"/>
                    </a:ext>
                  </a:extLst>
                </a:gridCol>
                <a:gridCol w="5201392">
                  <a:extLst>
                    <a:ext uri="{9D8B030D-6E8A-4147-A177-3AD203B41FA5}">
                      <a16:colId xmlns:a16="http://schemas.microsoft.com/office/drawing/2014/main" xmlns="" val="20001"/>
                    </a:ext>
                  </a:extLst>
                </a:gridCol>
              </a:tblGrid>
              <a:tr h="334963">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１．正常</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a:ln>
                            <a:noFill/>
                          </a:ln>
                          <a:solidFill>
                            <a:srgbClr val="000000"/>
                          </a:solidFill>
                          <a:effectLst/>
                          <a:latin typeface="Meiryo UI" pitchFamily="50" charset="-128"/>
                          <a:ea typeface="Meiryo UI" pitchFamily="50" charset="-128"/>
                          <a:cs typeface="Meiryo UI" pitchFamily="50" charset="-128"/>
                        </a:rPr>
                        <a:t>　</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388938">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２．年相応</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物の置き忘れなど</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666749">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３．境界状態</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熟練を要する仕事の場面では、機能低下が同僚によって</a:t>
                      </a: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認められる。新しい場所に旅行することは困難。</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96899">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４．軽度の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夕食に客を招く段取りをつけたり、家計を管理したり、</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買物をしたりする程度の仕事でも支障をきたす。</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920490">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５．中等度の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介助なしでは適切な洋服を選んで着ることができない。</a:t>
                      </a: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入浴させるときにもなんとか、なだめすかして説得することが</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必要なこともある。</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657225">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６．やや高度の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不適切な着衣。入浴に介助を要する。入浴を嫌がる。</a:t>
                      </a: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トイレの水を流せなくなる。失禁。</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936626">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７．高度の</a:t>
                      </a:r>
                    </a:p>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アルツハイマー型認知症</a:t>
                      </a:r>
                    </a:p>
                  </a:txBody>
                  <a:tcPr marL="82936" marR="82936" marT="41468" marB="41468"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defTabSz="828675"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828675"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828675"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defTabSz="828675"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8675"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828675" rtl="0" eaLnBrk="1" fontAlgn="ctr"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最大約６語に限定された言語機能の低下。</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理解しうる語彙はただ１つの単語となる。歩行能力の喪失。</a:t>
                      </a:r>
                      <a:endParaRPr kumimoji="1" lang="en-US" altLang="ja-JP"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828675" rtl="0" eaLnBrk="1" fontAlgn="ctr" latinLnBrk="0" hangingPunct="1">
                        <a:lnSpc>
                          <a:spcPct val="12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着座能力の喪失。笑う能力の喪失。昏迷および昏睡。</a:t>
                      </a:r>
                    </a:p>
                  </a:txBody>
                  <a:tcPr marL="82936" marR="82936" marT="41468" marB="41468"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bl>
          </a:graphicData>
        </a:graphic>
      </p:graphicFrame>
      <p:sp>
        <p:nvSpPr>
          <p:cNvPr id="13" name="Rectangle 3"/>
          <p:cNvSpPr>
            <a:spLocks noChangeArrowheads="1"/>
          </p:cNvSpPr>
          <p:nvPr/>
        </p:nvSpPr>
        <p:spPr bwMode="auto">
          <a:xfrm>
            <a:off x="155939" y="994000"/>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4"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27</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8903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132954" y="100520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4"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28</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6" name="Text Box 5"/>
          <p:cNvSpPr txBox="1">
            <a:spLocks noChangeArrowheads="1"/>
          </p:cNvSpPr>
          <p:nvPr/>
        </p:nvSpPr>
        <p:spPr bwMode="auto">
          <a:xfrm>
            <a:off x="635001" y="1628713"/>
            <a:ext cx="1835068" cy="45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6" tIns="41458" rIns="82916" bIns="41458" anchor="b">
            <a:spAutoFit/>
          </a:bodyPr>
          <a:lstStyle>
            <a:lvl1pPr defTabSz="9080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42950" indent="-285750" defTabSz="9080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43000" indent="-228600" defTabSz="9080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00200" indent="-228600" defTabSz="9080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057400" indent="-228600" defTabSz="9080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514600" indent="-228600" defTabSz="90805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2971800" indent="-228600" defTabSz="90805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429000" indent="-228600" defTabSz="90805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886200" indent="-228600" defTabSz="90805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algn="ctr">
              <a:lnSpc>
                <a:spcPct val="100000"/>
              </a:lnSpc>
              <a:spcBef>
                <a:spcPct val="0"/>
              </a:spcBef>
              <a:buClrTx/>
              <a:buFontTx/>
              <a:buNone/>
            </a:pP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質問式</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Text Box 6"/>
          <p:cNvSpPr txBox="1">
            <a:spLocks noChangeArrowheads="1"/>
          </p:cNvSpPr>
          <p:nvPr/>
        </p:nvSpPr>
        <p:spPr bwMode="auto">
          <a:xfrm>
            <a:off x="615949" y="3632051"/>
            <a:ext cx="1854119" cy="45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16" tIns="41458" rIns="82916" bIns="41458" anchor="b">
            <a:spAutoFit/>
          </a:bodyPr>
          <a:lstStyle>
            <a:lvl1pPr defTabSz="9080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42950" indent="-285750" defTabSz="9080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43000" indent="-228600" defTabSz="9080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00200" indent="-228600" defTabSz="9080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057400" indent="-228600" defTabSz="9080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514600" indent="-228600" defTabSz="90805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2971800" indent="-228600" defTabSz="90805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429000" indent="-228600" defTabSz="90805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886200" indent="-228600" defTabSz="90805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algn="ctr">
              <a:lnSpc>
                <a:spcPct val="100000"/>
              </a:lnSpc>
              <a:spcBef>
                <a:spcPct val="0"/>
              </a:spcBef>
              <a:buClrTx/>
              <a:buFontTx/>
              <a:buNone/>
            </a:pP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観察式</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8"/>
          <p:cNvSpPr>
            <a:spLocks noChangeArrowheads="1"/>
          </p:cNvSpPr>
          <p:nvPr/>
        </p:nvSpPr>
        <p:spPr bwMode="auto">
          <a:xfrm>
            <a:off x="635000" y="346087"/>
            <a:ext cx="8032750" cy="65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28" tIns="45414" rIns="90828" bIns="45414" anchor="ctr" anchorCtr="1"/>
          <a:lstStyle>
            <a:lvl1pPr defTabSz="828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42950" indent="-285750" defTabSz="828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43000" indent="-228600" defTabSz="828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00200" indent="-228600" defTabSz="828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057400" indent="-228600" defTabSz="828675">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514600" indent="-228600" defTabSz="828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2971800" indent="-228600" defTabSz="828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429000" indent="-228600" defTabSz="828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886200" indent="-228600" defTabSz="828675"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algn="ctr">
              <a:lnSpc>
                <a:spcPct val="100000"/>
              </a:lnSpc>
              <a:spcBef>
                <a:spcPct val="0"/>
              </a:spcBef>
              <a:buClrTx/>
              <a:buFontTx/>
              <a:buNone/>
            </a:pPr>
            <a:r>
              <a:rPr lang="ja-JP" altLang="en-US"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認知症のスクリーニングのためのアセスメント</a:t>
            </a:r>
            <a:r>
              <a:rPr lang="ja-JP" altLang="en-US" sz="28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ツール</a:t>
            </a:r>
            <a:endParaRPr lang="en-US" altLang="ja-JP" sz="28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3"/>
          <p:cNvSpPr>
            <a:spLocks noChangeArrowheads="1"/>
          </p:cNvSpPr>
          <p:nvPr/>
        </p:nvSpPr>
        <p:spPr bwMode="auto">
          <a:xfrm>
            <a:off x="615949" y="2081771"/>
            <a:ext cx="8235318" cy="12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42950" indent="-2857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430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002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0574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5146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29718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4290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8862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a:lnSpc>
                <a:spcPct val="140000"/>
              </a:lnSpc>
              <a:buClr>
                <a:srgbClr val="00FF00"/>
              </a:buClr>
            </a:pPr>
            <a:r>
              <a:rPr lang="en-US" altLang="ja-JP"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改訂 長谷川式簡易知能評価スケール </a:t>
            </a:r>
            <a:r>
              <a:rPr lang="en-US" altLang="ja-JP"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schemeClr val="accent1">
                    <a:lumMod val="50000"/>
                  </a:schemeClr>
                </a:solidFill>
                <a:latin typeface="Trebuchet MS" panose="020B0603020202020204" pitchFamily="34" charset="0"/>
                <a:ea typeface="Meiryo UI" panose="020B0604030504040204" pitchFamily="50" charset="-128"/>
                <a:cs typeface="Meiryo UI" panose="020B0604030504040204" pitchFamily="50" charset="-128"/>
              </a:rPr>
              <a:t>HDS-R</a:t>
            </a:r>
            <a:r>
              <a:rPr lang="en-US" altLang="ja-JP"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buClr>
                <a:srgbClr val="00FF00"/>
              </a:buClr>
            </a:pPr>
            <a:r>
              <a:rPr lang="en-US" altLang="ja-JP"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ミニメンタルステート検査 </a:t>
            </a:r>
            <a:r>
              <a:rPr lang="en-US" altLang="ja-JP"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schemeClr val="accent1">
                    <a:lumMod val="50000"/>
                  </a:schemeClr>
                </a:solidFill>
                <a:latin typeface="Trebuchet MS" panose="020B0603020202020204" pitchFamily="34" charset="0"/>
                <a:ea typeface="Meiryo UI" panose="020B0604030504040204" pitchFamily="50" charset="-128"/>
                <a:cs typeface="Meiryo UI" panose="020B0604030504040204" pitchFamily="50" charset="-128"/>
              </a:rPr>
              <a:t>MMSE</a:t>
            </a:r>
            <a:r>
              <a:rPr lang="en-US" altLang="ja-JP"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Rectangle 4"/>
          <p:cNvSpPr>
            <a:spLocks noChangeArrowheads="1"/>
          </p:cNvSpPr>
          <p:nvPr/>
        </p:nvSpPr>
        <p:spPr bwMode="auto">
          <a:xfrm>
            <a:off x="615949" y="4120741"/>
            <a:ext cx="8235318" cy="171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1pPr>
            <a:lvl2pPr marL="742950" indent="-28575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2pPr>
            <a:lvl3pPr marL="11430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3pPr>
            <a:lvl4pPr marL="16002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4pPr>
            <a:lvl5pPr marL="2057400" indent="-228600">
              <a:lnSpc>
                <a:spcPct val="150000"/>
              </a:lnSpc>
              <a:spcBef>
                <a:spcPct val="20000"/>
              </a:spcBef>
              <a:buClr>
                <a:srgbClr val="FF99FF"/>
              </a:buClr>
              <a:buFont typeface="Wingdings" pitchFamily="2" charset="2"/>
              <a:defRPr kumimoji="1" b="1">
                <a:solidFill>
                  <a:srgbClr val="9966FF"/>
                </a:solidFill>
                <a:latin typeface="Arial" charset="0"/>
                <a:ea typeface="HGPｺﾞｼｯｸM" pitchFamily="50" charset="-128"/>
              </a:defRPr>
            </a:lvl5pPr>
            <a:lvl6pPr marL="25146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6pPr>
            <a:lvl7pPr marL="29718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7pPr>
            <a:lvl8pPr marL="34290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8pPr>
            <a:lvl9pPr marL="3886200" indent="-228600" fontAlgn="base">
              <a:lnSpc>
                <a:spcPct val="150000"/>
              </a:lnSpc>
              <a:spcBef>
                <a:spcPct val="20000"/>
              </a:spcBef>
              <a:spcAft>
                <a:spcPct val="0"/>
              </a:spcAft>
              <a:buClr>
                <a:srgbClr val="FF99FF"/>
              </a:buClr>
              <a:buFont typeface="Wingdings" pitchFamily="2" charset="2"/>
              <a:defRPr kumimoji="1" b="1">
                <a:solidFill>
                  <a:srgbClr val="9966FF"/>
                </a:solidFill>
                <a:latin typeface="Arial" charset="0"/>
                <a:ea typeface="HGPｺﾞｼｯｸM" pitchFamily="50" charset="-128"/>
              </a:defRPr>
            </a:lvl9pPr>
          </a:lstStyle>
          <a:p>
            <a:pPr>
              <a:lnSpc>
                <a:spcPct val="120000"/>
              </a:lnSpc>
              <a:buClr>
                <a:srgbClr val="00FF00"/>
              </a:buClr>
            </a:pPr>
            <a:r>
              <a:rPr lang="en-US" altLang="ja-JP"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dirty="0">
                <a:solidFill>
                  <a:schemeClr val="accent1">
                    <a:lumMod val="50000"/>
                  </a:schemeClr>
                </a:solidFill>
                <a:latin typeface="Trebuchet MS" panose="020B0603020202020204" pitchFamily="34" charset="0"/>
                <a:ea typeface="Meiryo UI" panose="020B0604030504040204" pitchFamily="50" charset="-128"/>
                <a:cs typeface="Meiryo UI" panose="020B0604030504040204" pitchFamily="50" charset="-128"/>
              </a:rPr>
              <a:t>DASC</a:t>
            </a:r>
            <a:r>
              <a:rPr lang="en-US" altLang="ja-JP" sz="28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a:solidFill>
                  <a:schemeClr val="accent1">
                    <a:lumMod val="50000"/>
                  </a:schemeClr>
                </a:solidFill>
                <a:latin typeface="Trebuchet MS" panose="020B0603020202020204" pitchFamily="34" charset="0"/>
                <a:ea typeface="Meiryo UI" panose="020B0604030504040204" pitchFamily="50" charset="-128"/>
                <a:cs typeface="Meiryo UI" panose="020B0604030504040204" pitchFamily="50" charset="-128"/>
              </a:rPr>
              <a:t>21</a:t>
            </a:r>
            <a:r>
              <a:rPr lang="ja-JP" altLang="en-US" sz="28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accent1">
                    <a:lumMod val="50000"/>
                  </a:schemeClr>
                </a:solidFill>
                <a:latin typeface="Trebuchet MS" panose="020B0603020202020204" pitchFamily="34" charset="0"/>
                <a:ea typeface="Meiryo UI" panose="020B0604030504040204" pitchFamily="50" charset="-128"/>
                <a:cs typeface="Meiryo UI" panose="020B0604030504040204" pitchFamily="50" charset="-128"/>
              </a:rPr>
              <a:t>The Dementia Assessment Sheet for Community    </a:t>
            </a:r>
          </a:p>
          <a:p>
            <a:pPr>
              <a:lnSpc>
                <a:spcPct val="100000"/>
              </a:lnSpc>
              <a:spcBef>
                <a:spcPts val="0"/>
              </a:spcBef>
              <a:buClr>
                <a:srgbClr val="00FF00"/>
              </a:buClr>
            </a:pPr>
            <a:r>
              <a:rPr lang="ja-JP" altLang="en-US" sz="2000" dirty="0">
                <a:solidFill>
                  <a:schemeClr val="accent1">
                    <a:lumMod val="50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2000" dirty="0">
                <a:solidFill>
                  <a:schemeClr val="accent1">
                    <a:lumMod val="50000"/>
                  </a:schemeClr>
                </a:solidFill>
                <a:latin typeface="Trebuchet MS" panose="020B0603020202020204" pitchFamily="34" charset="0"/>
                <a:ea typeface="Meiryo UI" panose="020B0604030504040204" pitchFamily="50" charset="-128"/>
                <a:cs typeface="Meiryo UI" panose="020B0604030504040204" pitchFamily="50" charset="-128"/>
              </a:rPr>
              <a:t>-based Integrated Care</a:t>
            </a:r>
            <a:r>
              <a:rPr lang="ja-JP" altLang="en-US" sz="2000" dirty="0">
                <a:solidFill>
                  <a:schemeClr val="accent1">
                    <a:lumMod val="50000"/>
                  </a:schemeClr>
                </a:solidFill>
                <a:latin typeface="Trebuchet MS" panose="020B0603020202020204" pitchFamily="34" charset="0"/>
                <a:ea typeface="Meiryo UI" panose="020B0604030504040204" pitchFamily="50" charset="-128"/>
                <a:cs typeface="Meiryo UI" panose="020B0604030504040204" pitchFamily="50" charset="-128"/>
              </a:rPr>
              <a:t> </a:t>
            </a:r>
            <a:r>
              <a:rPr lang="en-US" altLang="ja-JP" sz="2000" dirty="0">
                <a:solidFill>
                  <a:schemeClr val="accent1">
                    <a:lumMod val="50000"/>
                  </a:schemeClr>
                </a:solidFill>
                <a:latin typeface="Trebuchet MS" panose="020B0603020202020204" pitchFamily="34" charset="0"/>
                <a:ea typeface="Meiryo UI" panose="020B0604030504040204" pitchFamily="50" charset="-128"/>
                <a:cs typeface="Meiryo UI" panose="020B0604030504040204" pitchFamily="50" charset="-128"/>
              </a:rPr>
              <a:t>System-21 items</a:t>
            </a:r>
            <a:r>
              <a:rPr lang="en-US" altLang="ja-JP" sz="20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② 初期認知症徴候観察リスト </a:t>
            </a:r>
            <a:r>
              <a:rPr lang="en-US" altLang="ja-JP"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schemeClr val="accent1">
                    <a:lumMod val="50000"/>
                  </a:schemeClr>
                </a:solidFill>
                <a:latin typeface="Trebuchet MS" panose="020B0603020202020204" pitchFamily="34" charset="0"/>
                <a:ea typeface="Meiryo UI" panose="020B0604030504040204" pitchFamily="50" charset="-128"/>
                <a:cs typeface="Meiryo UI" panose="020B0604030504040204" pitchFamily="50" charset="-128"/>
              </a:rPr>
              <a:t>OLD</a:t>
            </a:r>
            <a:r>
              <a:rPr lang="en-US" altLang="ja-JP"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400"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29087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1538800" y="1633075"/>
            <a:ext cx="6983413" cy="4103688"/>
          </a:xfrm>
          <a:prstGeom prst="rect">
            <a:avLst/>
          </a:prstGeom>
          <a:solidFill>
            <a:schemeClr val="bg1"/>
          </a:solidFill>
          <a:ln w="15875">
            <a:solidFill>
              <a:schemeClr val="tx1"/>
            </a:solidFill>
            <a:miter lim="800000"/>
            <a:headEnd/>
            <a:tailEnd/>
          </a:ln>
        </p:spPr>
        <p:txBody>
          <a:bodyPr wrap="none" anchor="ctr"/>
          <a:lstStyle/>
          <a:p>
            <a:pPr eaLnBrk="1" hangingPunct="1"/>
            <a:endParaRPr lang="ja-JP" altLang="en-US" sz="1800">
              <a:solidFill>
                <a:srgbClr val="993300"/>
              </a:solidFill>
            </a:endParaRPr>
          </a:p>
        </p:txBody>
      </p:sp>
      <p:sp>
        <p:nvSpPr>
          <p:cNvPr id="110595" name="Line 3"/>
          <p:cNvSpPr>
            <a:spLocks noChangeShapeType="1"/>
          </p:cNvSpPr>
          <p:nvPr/>
        </p:nvSpPr>
        <p:spPr bwMode="auto">
          <a:xfrm>
            <a:off x="1537213" y="1633075"/>
            <a:ext cx="0" cy="41036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596" name="Line 4"/>
          <p:cNvSpPr>
            <a:spLocks noChangeShapeType="1"/>
          </p:cNvSpPr>
          <p:nvPr/>
        </p:nvSpPr>
        <p:spPr bwMode="auto">
          <a:xfrm>
            <a:off x="1537213" y="5736763"/>
            <a:ext cx="6985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597" name="Line 5"/>
          <p:cNvSpPr>
            <a:spLocks noChangeShapeType="1"/>
          </p:cNvSpPr>
          <p:nvPr/>
        </p:nvSpPr>
        <p:spPr bwMode="auto">
          <a:xfrm>
            <a:off x="5100754" y="2437605"/>
            <a:ext cx="1432322" cy="2276808"/>
          </a:xfrm>
          <a:prstGeom prst="line">
            <a:avLst/>
          </a:prstGeom>
          <a:noFill/>
          <a:ln w="101600">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598" name="Freeform 6"/>
          <p:cNvSpPr>
            <a:spLocks/>
          </p:cNvSpPr>
          <p:nvPr/>
        </p:nvSpPr>
        <p:spPr bwMode="auto">
          <a:xfrm>
            <a:off x="2618300" y="2304587"/>
            <a:ext cx="4964906" cy="1258093"/>
          </a:xfrm>
          <a:custGeom>
            <a:avLst/>
            <a:gdLst>
              <a:gd name="T0" fmla="*/ 0 w 3311"/>
              <a:gd name="T1" fmla="*/ 2147483647 h 756"/>
              <a:gd name="T2" fmla="*/ 2147483647 w 3311"/>
              <a:gd name="T3" fmla="*/ 2147483647 h 756"/>
              <a:gd name="T4" fmla="*/ 2147483647 w 3311"/>
              <a:gd name="T5" fmla="*/ 2147483647 h 756"/>
              <a:gd name="T6" fmla="*/ 0 60000 65536"/>
              <a:gd name="T7" fmla="*/ 0 60000 65536"/>
              <a:gd name="T8" fmla="*/ 0 60000 65536"/>
              <a:gd name="T9" fmla="*/ 0 w 3311"/>
              <a:gd name="T10" fmla="*/ 0 h 756"/>
              <a:gd name="T11" fmla="*/ 3311 w 3311"/>
              <a:gd name="T12" fmla="*/ 756 h 756"/>
            </a:gdLst>
            <a:ahLst/>
            <a:cxnLst>
              <a:cxn ang="T6">
                <a:pos x="T0" y="T1"/>
              </a:cxn>
              <a:cxn ang="T7">
                <a:pos x="T2" y="T3"/>
              </a:cxn>
              <a:cxn ang="T8">
                <a:pos x="T4" y="T5"/>
              </a:cxn>
            </a:cxnLst>
            <a:rect l="T9" t="T10" r="T11" b="T12"/>
            <a:pathLst>
              <a:path w="3311" h="756">
                <a:moveTo>
                  <a:pt x="0" y="302"/>
                </a:moveTo>
                <a:cubicBezTo>
                  <a:pt x="563" y="151"/>
                  <a:pt x="1126" y="0"/>
                  <a:pt x="1678" y="76"/>
                </a:cubicBezTo>
                <a:cubicBezTo>
                  <a:pt x="2230" y="152"/>
                  <a:pt x="3039" y="643"/>
                  <a:pt x="3311" y="756"/>
                </a:cubicBezTo>
              </a:path>
            </a:pathLst>
          </a:custGeom>
          <a:noFill/>
          <a:ln w="101600">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599" name="Line 7"/>
          <p:cNvSpPr>
            <a:spLocks noChangeShapeType="1"/>
          </p:cNvSpPr>
          <p:nvPr/>
        </p:nvSpPr>
        <p:spPr bwMode="auto">
          <a:xfrm>
            <a:off x="1897575" y="2425238"/>
            <a:ext cx="5761038" cy="3024187"/>
          </a:xfrm>
          <a:prstGeom prst="line">
            <a:avLst/>
          </a:prstGeom>
          <a:noFill/>
          <a:ln w="101600">
            <a:solidFill>
              <a:srgbClr val="6699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0" name="Line 8"/>
          <p:cNvSpPr>
            <a:spLocks noChangeShapeType="1"/>
          </p:cNvSpPr>
          <p:nvPr/>
        </p:nvSpPr>
        <p:spPr bwMode="auto">
          <a:xfrm>
            <a:off x="1540388" y="5733588"/>
            <a:ext cx="6665912" cy="0"/>
          </a:xfrm>
          <a:prstGeom prst="line">
            <a:avLst/>
          </a:prstGeom>
          <a:noFill/>
          <a:ln w="88900">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1" name="Line 9"/>
          <p:cNvSpPr>
            <a:spLocks noChangeShapeType="1"/>
          </p:cNvSpPr>
          <p:nvPr/>
        </p:nvSpPr>
        <p:spPr bwMode="auto">
          <a:xfrm>
            <a:off x="2665925" y="2101388"/>
            <a:ext cx="0" cy="576262"/>
          </a:xfrm>
          <a:prstGeom prst="line">
            <a:avLst/>
          </a:prstGeom>
          <a:noFill/>
          <a:ln w="762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0602" name="Text Box 10"/>
          <p:cNvSpPr txBox="1">
            <a:spLocks noChangeArrowheads="1"/>
          </p:cNvSpPr>
          <p:nvPr/>
        </p:nvSpPr>
        <p:spPr bwMode="auto">
          <a:xfrm>
            <a:off x="1719776" y="1556358"/>
            <a:ext cx="188567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dirty="0">
                <a:solidFill>
                  <a:schemeClr val="bg2"/>
                </a:solidFill>
                <a:latin typeface="Meiryo UI" pitchFamily="50" charset="-128"/>
                <a:ea typeface="Meiryo UI" pitchFamily="50" charset="-128"/>
                <a:cs typeface="Meiryo UI" pitchFamily="50" charset="-128"/>
              </a:rPr>
              <a:t>認知症治療薬</a:t>
            </a:r>
          </a:p>
        </p:txBody>
      </p:sp>
      <p:sp>
        <p:nvSpPr>
          <p:cNvPr id="110603" name="Text Box 11"/>
          <p:cNvSpPr txBox="1">
            <a:spLocks noChangeArrowheads="1"/>
          </p:cNvSpPr>
          <p:nvPr/>
        </p:nvSpPr>
        <p:spPr bwMode="auto">
          <a:xfrm>
            <a:off x="5884581" y="1791274"/>
            <a:ext cx="25939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800" b="1" dirty="0">
                <a:solidFill>
                  <a:srgbClr val="FF5050"/>
                </a:solidFill>
                <a:latin typeface="Meiryo UI" pitchFamily="50" charset="-128"/>
                <a:ea typeface="Meiryo UI" pitchFamily="50" charset="-128"/>
                <a:cs typeface="Meiryo UI" pitchFamily="50" charset="-128"/>
              </a:rPr>
              <a:t>認知症治療薬</a:t>
            </a:r>
            <a:endParaRPr lang="en-US" altLang="ja-JP" sz="1800" b="1" dirty="0">
              <a:solidFill>
                <a:srgbClr val="FF5050"/>
              </a:solidFill>
              <a:latin typeface="Meiryo UI" pitchFamily="50" charset="-128"/>
              <a:ea typeface="Meiryo UI" pitchFamily="50" charset="-128"/>
              <a:cs typeface="Meiryo UI" pitchFamily="50" charset="-128"/>
            </a:endParaRPr>
          </a:p>
          <a:p>
            <a:pPr eaLnBrk="1" hangingPunct="1">
              <a:spcBef>
                <a:spcPts val="0"/>
              </a:spcBef>
            </a:pPr>
            <a:r>
              <a:rPr lang="ja-JP" altLang="en-US" sz="1800" b="1" dirty="0">
                <a:solidFill>
                  <a:srgbClr val="FF5050"/>
                </a:solidFill>
                <a:latin typeface="Meiryo UI" pitchFamily="50" charset="-128"/>
                <a:ea typeface="Meiryo UI" pitchFamily="50" charset="-128"/>
                <a:cs typeface="Meiryo UI" pitchFamily="50" charset="-128"/>
              </a:rPr>
              <a:t>服用の場合</a:t>
            </a:r>
          </a:p>
        </p:txBody>
      </p:sp>
      <p:sp>
        <p:nvSpPr>
          <p:cNvPr id="110604" name="Text Box 12"/>
          <p:cNvSpPr txBox="1">
            <a:spLocks noChangeArrowheads="1"/>
          </p:cNvSpPr>
          <p:nvPr/>
        </p:nvSpPr>
        <p:spPr bwMode="auto">
          <a:xfrm>
            <a:off x="6582288" y="4082588"/>
            <a:ext cx="2001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800" b="1">
                <a:solidFill>
                  <a:srgbClr val="3399FF"/>
                </a:solidFill>
                <a:latin typeface="Meiryo UI" pitchFamily="50" charset="-128"/>
                <a:ea typeface="Meiryo UI" pitchFamily="50" charset="-128"/>
                <a:cs typeface="Meiryo UI" pitchFamily="50" charset="-128"/>
              </a:rPr>
              <a:t>服用を途中で</a:t>
            </a:r>
          </a:p>
          <a:p>
            <a:pPr eaLnBrk="1" hangingPunct="1"/>
            <a:r>
              <a:rPr lang="ja-JP" altLang="en-US" sz="1800" b="1">
                <a:solidFill>
                  <a:srgbClr val="3399FF"/>
                </a:solidFill>
                <a:latin typeface="Meiryo UI" pitchFamily="50" charset="-128"/>
                <a:ea typeface="Meiryo UI" pitchFamily="50" charset="-128"/>
                <a:cs typeface="Meiryo UI" pitchFamily="50" charset="-128"/>
              </a:rPr>
              <a:t>止めた場合</a:t>
            </a:r>
          </a:p>
        </p:txBody>
      </p:sp>
      <p:sp>
        <p:nvSpPr>
          <p:cNvPr id="110605" name="Text Box 13"/>
          <p:cNvSpPr txBox="1">
            <a:spLocks noChangeArrowheads="1"/>
          </p:cNvSpPr>
          <p:nvPr/>
        </p:nvSpPr>
        <p:spPr bwMode="auto">
          <a:xfrm>
            <a:off x="2192850" y="4069888"/>
            <a:ext cx="254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solidFill>
                  <a:srgbClr val="669900"/>
                </a:solidFill>
                <a:latin typeface="Meiryo UI" pitchFamily="50" charset="-128"/>
                <a:ea typeface="Meiryo UI" pitchFamily="50" charset="-128"/>
                <a:cs typeface="Meiryo UI" pitchFamily="50" charset="-128"/>
              </a:rPr>
              <a:t>何も治療しない場合</a:t>
            </a:r>
          </a:p>
        </p:txBody>
      </p:sp>
      <p:sp>
        <p:nvSpPr>
          <p:cNvPr id="110606" name="Text Box 14"/>
          <p:cNvSpPr txBox="1">
            <a:spLocks noChangeArrowheads="1"/>
          </p:cNvSpPr>
          <p:nvPr/>
        </p:nvSpPr>
        <p:spPr bwMode="auto">
          <a:xfrm>
            <a:off x="2445263" y="5241463"/>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solidFill>
                  <a:srgbClr val="0F0305"/>
                </a:solidFill>
                <a:latin typeface="Meiryo UI" pitchFamily="50" charset="-128"/>
                <a:ea typeface="Meiryo UI" pitchFamily="50" charset="-128"/>
                <a:cs typeface="Meiryo UI" pitchFamily="50" charset="-128"/>
              </a:rPr>
              <a:t>時間の経過</a:t>
            </a:r>
          </a:p>
        </p:txBody>
      </p:sp>
      <p:sp>
        <p:nvSpPr>
          <p:cNvPr id="110607" name="AutoShape 15"/>
          <p:cNvSpPr>
            <a:spLocks noChangeArrowheads="1"/>
          </p:cNvSpPr>
          <p:nvPr/>
        </p:nvSpPr>
        <p:spPr bwMode="auto">
          <a:xfrm>
            <a:off x="924438" y="1982325"/>
            <a:ext cx="358775" cy="3313113"/>
          </a:xfrm>
          <a:prstGeom prst="downArrow">
            <a:avLst>
              <a:gd name="adj1" fmla="val 45130"/>
              <a:gd name="adj2" fmla="val 96449"/>
            </a:avLst>
          </a:prstGeom>
          <a:gradFill rotWithShape="1">
            <a:gsLst>
              <a:gs pos="0">
                <a:schemeClr val="bg1"/>
              </a:gs>
              <a:gs pos="100000">
                <a:srgbClr val="5F5F5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993300"/>
              </a:solidFill>
            </a:endParaRPr>
          </a:p>
        </p:txBody>
      </p:sp>
      <p:sp>
        <p:nvSpPr>
          <p:cNvPr id="110608" name="Text Box 16"/>
          <p:cNvSpPr txBox="1">
            <a:spLocks noChangeArrowheads="1"/>
          </p:cNvSpPr>
          <p:nvPr/>
        </p:nvSpPr>
        <p:spPr bwMode="auto">
          <a:xfrm>
            <a:off x="492320" y="2961813"/>
            <a:ext cx="492443"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latin typeface="Meiryo UI" pitchFamily="50" charset="-128"/>
                <a:ea typeface="Meiryo UI" pitchFamily="50" charset="-128"/>
                <a:cs typeface="Meiryo UI" pitchFamily="50" charset="-128"/>
              </a:rPr>
              <a:t>症状の経過</a:t>
            </a:r>
          </a:p>
        </p:txBody>
      </p:sp>
      <p:sp>
        <p:nvSpPr>
          <p:cNvPr id="110609" name="Text Box 17"/>
          <p:cNvSpPr txBox="1">
            <a:spLocks noChangeArrowheads="1"/>
          </p:cNvSpPr>
          <p:nvPr/>
        </p:nvSpPr>
        <p:spPr bwMode="auto">
          <a:xfrm>
            <a:off x="524388" y="1493375"/>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a:latin typeface="Meiryo UI" pitchFamily="50" charset="-128"/>
                <a:ea typeface="Meiryo UI" pitchFamily="50" charset="-128"/>
                <a:cs typeface="Meiryo UI" pitchFamily="50" charset="-128"/>
              </a:rPr>
              <a:t>軽度</a:t>
            </a:r>
          </a:p>
        </p:txBody>
      </p:sp>
      <p:sp>
        <p:nvSpPr>
          <p:cNvPr id="110610" name="Text Box 18"/>
          <p:cNvSpPr txBox="1">
            <a:spLocks noChangeArrowheads="1"/>
          </p:cNvSpPr>
          <p:nvPr/>
        </p:nvSpPr>
        <p:spPr bwMode="auto">
          <a:xfrm>
            <a:off x="686313" y="5498638"/>
            <a:ext cx="909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latin typeface="Meiryo UI" pitchFamily="50" charset="-128"/>
                <a:ea typeface="Meiryo UI" pitchFamily="50" charset="-128"/>
                <a:cs typeface="Meiryo UI" pitchFamily="50" charset="-128"/>
              </a:rPr>
              <a:t>重度</a:t>
            </a:r>
          </a:p>
        </p:txBody>
      </p:sp>
      <p:sp>
        <p:nvSpPr>
          <p:cNvPr id="110611" name="Rectangle 19"/>
          <p:cNvSpPr>
            <a:spLocks noChangeArrowheads="1"/>
          </p:cNvSpPr>
          <p:nvPr/>
        </p:nvSpPr>
        <p:spPr bwMode="auto">
          <a:xfrm>
            <a:off x="1573055" y="335157"/>
            <a:ext cx="6054146"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algn="ctr" eaLnBrk="1" hangingPunct="1"/>
            <a:r>
              <a:rPr lang="ja-JP" altLang="en-US" sz="2800" b="1" dirty="0">
                <a:latin typeface="Meiryo UI" pitchFamily="50" charset="-128"/>
                <a:ea typeface="Meiryo UI" pitchFamily="50" charset="-128"/>
                <a:cs typeface="Meiryo UI" pitchFamily="50" charset="-128"/>
              </a:rPr>
              <a:t>認知症の経過の中での投薬の意義</a:t>
            </a:r>
          </a:p>
        </p:txBody>
      </p:sp>
      <p:sp>
        <p:nvSpPr>
          <p:cNvPr id="2" name="正方形/長方形 1"/>
          <p:cNvSpPr/>
          <p:nvPr/>
        </p:nvSpPr>
        <p:spPr bwMode="auto">
          <a:xfrm>
            <a:off x="6656762" y="2677650"/>
            <a:ext cx="1639956" cy="100726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4" name="Freeform 6"/>
          <p:cNvSpPr>
            <a:spLocks/>
          </p:cNvSpPr>
          <p:nvPr/>
        </p:nvSpPr>
        <p:spPr bwMode="auto">
          <a:xfrm rot="1356407" flipV="1">
            <a:off x="6439402" y="3247512"/>
            <a:ext cx="2080406" cy="201209"/>
          </a:xfrm>
          <a:custGeom>
            <a:avLst/>
            <a:gdLst>
              <a:gd name="T0" fmla="*/ 0 w 3311"/>
              <a:gd name="T1" fmla="*/ 2147483647 h 756"/>
              <a:gd name="T2" fmla="*/ 2147483647 w 3311"/>
              <a:gd name="T3" fmla="*/ 2147483647 h 756"/>
              <a:gd name="T4" fmla="*/ 2147483647 w 3311"/>
              <a:gd name="T5" fmla="*/ 2147483647 h 756"/>
              <a:gd name="T6" fmla="*/ 0 60000 65536"/>
              <a:gd name="T7" fmla="*/ 0 60000 65536"/>
              <a:gd name="T8" fmla="*/ 0 60000 65536"/>
              <a:gd name="T9" fmla="*/ 0 w 3311"/>
              <a:gd name="T10" fmla="*/ 0 h 756"/>
              <a:gd name="T11" fmla="*/ 3311 w 3311"/>
              <a:gd name="T12" fmla="*/ 756 h 756"/>
            </a:gdLst>
            <a:ahLst/>
            <a:cxnLst>
              <a:cxn ang="T6">
                <a:pos x="T0" y="T1"/>
              </a:cxn>
              <a:cxn ang="T7">
                <a:pos x="T2" y="T3"/>
              </a:cxn>
              <a:cxn ang="T8">
                <a:pos x="T4" y="T5"/>
              </a:cxn>
            </a:cxnLst>
            <a:rect l="T9" t="T10" r="T11" b="T12"/>
            <a:pathLst>
              <a:path w="3311" h="756">
                <a:moveTo>
                  <a:pt x="0" y="302"/>
                </a:moveTo>
                <a:cubicBezTo>
                  <a:pt x="563" y="151"/>
                  <a:pt x="1126" y="0"/>
                  <a:pt x="1678" y="76"/>
                </a:cubicBezTo>
                <a:cubicBezTo>
                  <a:pt x="2230" y="152"/>
                  <a:pt x="3039" y="643"/>
                  <a:pt x="3311" y="756"/>
                </a:cubicBezTo>
              </a:path>
            </a:pathLst>
          </a:custGeom>
          <a:noFill/>
          <a:ln w="101600">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 name="Rectangle 3"/>
          <p:cNvSpPr>
            <a:spLocks noChangeArrowheads="1"/>
          </p:cNvSpPr>
          <p:nvPr/>
        </p:nvSpPr>
        <p:spPr bwMode="auto">
          <a:xfrm>
            <a:off x="155940" y="929047"/>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2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29</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822791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9"/>
          <p:cNvSpPr>
            <a:spLocks noChangeArrowheads="1"/>
          </p:cNvSpPr>
          <p:nvPr/>
        </p:nvSpPr>
        <p:spPr bwMode="auto">
          <a:xfrm>
            <a:off x="1524414" y="218527"/>
            <a:ext cx="60150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algn="ctr" eaLnBrk="1" hangingPunct="1"/>
            <a:r>
              <a:rPr lang="ja-JP" altLang="en-US" sz="3000" b="1" dirty="0">
                <a:latin typeface="Meiryo UI" pitchFamily="50" charset="-128"/>
                <a:ea typeface="Meiryo UI" pitchFamily="50" charset="-128"/>
                <a:cs typeface="Meiryo UI" pitchFamily="50" charset="-128"/>
              </a:rPr>
              <a:t>認知症治療薬の特徴</a:t>
            </a:r>
          </a:p>
        </p:txBody>
      </p:sp>
      <p:graphicFrame>
        <p:nvGraphicFramePr>
          <p:cNvPr id="426082" name="Group 98"/>
          <p:cNvGraphicFramePr>
            <a:graphicFrameLocks noGrp="1"/>
          </p:cNvGraphicFramePr>
          <p:nvPr>
            <p:extLst>
              <p:ext uri="{D42A27DB-BD31-4B8C-83A1-F6EECF244321}">
                <p14:modId xmlns:p14="http://schemas.microsoft.com/office/powerpoint/2010/main" val="2669176043"/>
              </p:ext>
            </p:extLst>
          </p:nvPr>
        </p:nvGraphicFramePr>
        <p:xfrm>
          <a:off x="501235" y="1233611"/>
          <a:ext cx="8146476" cy="5037057"/>
        </p:xfrm>
        <a:graphic>
          <a:graphicData uri="http://schemas.openxmlformats.org/drawingml/2006/table">
            <a:tbl>
              <a:tblPr/>
              <a:tblGrid>
                <a:gridCol w="1120744">
                  <a:extLst>
                    <a:ext uri="{9D8B030D-6E8A-4147-A177-3AD203B41FA5}">
                      <a16:colId xmlns:a16="http://schemas.microsoft.com/office/drawing/2014/main" xmlns="" val="20000"/>
                    </a:ext>
                  </a:extLst>
                </a:gridCol>
                <a:gridCol w="1756433">
                  <a:extLst>
                    <a:ext uri="{9D8B030D-6E8A-4147-A177-3AD203B41FA5}">
                      <a16:colId xmlns:a16="http://schemas.microsoft.com/office/drawing/2014/main" xmlns="" val="20001"/>
                    </a:ext>
                  </a:extLst>
                </a:gridCol>
                <a:gridCol w="1756433">
                  <a:extLst>
                    <a:ext uri="{9D8B030D-6E8A-4147-A177-3AD203B41FA5}">
                      <a16:colId xmlns:a16="http://schemas.microsoft.com/office/drawing/2014/main" xmlns="" val="20002"/>
                    </a:ext>
                  </a:extLst>
                </a:gridCol>
                <a:gridCol w="1756433">
                  <a:extLst>
                    <a:ext uri="{9D8B030D-6E8A-4147-A177-3AD203B41FA5}">
                      <a16:colId xmlns:a16="http://schemas.microsoft.com/office/drawing/2014/main" xmlns="" val="20003"/>
                    </a:ext>
                  </a:extLst>
                </a:gridCol>
                <a:gridCol w="1756433">
                  <a:extLst>
                    <a:ext uri="{9D8B030D-6E8A-4147-A177-3AD203B41FA5}">
                      <a16:colId xmlns:a16="http://schemas.microsoft.com/office/drawing/2014/main" xmlns="" val="20004"/>
                    </a:ext>
                  </a:extLst>
                </a:gridCol>
              </a:tblGrid>
              <a:tr h="369559">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ドネペジル</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ガランタミン</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リバスチグミン</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3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メマンチン</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24062">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endPar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作用機序</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AChE</a:t>
                      </a:r>
                      <a:r>
                        <a:rPr kumimoji="1" lang="ja-JP" altLang="en-US" sz="1400" b="1" i="0" u="none" strike="noStrike" cap="none" normalizeH="0" baseline="30000" dirty="0">
                          <a:ln>
                            <a:noFill/>
                          </a:ln>
                          <a:solidFill>
                            <a:schemeClr val="tx1"/>
                          </a:solidFill>
                          <a:effectLst/>
                          <a:latin typeface="Meiryo UI" pitchFamily="50" charset="-128"/>
                          <a:ea typeface="Meiryo UI" pitchFamily="50" charset="-128"/>
                          <a:cs typeface="Meiryo UI" pitchFamily="50" charset="-128"/>
                        </a:rPr>
                        <a:t>＊</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阻害</a:t>
                      </a:r>
                    </a:p>
                    <a:p>
                      <a:pPr marL="0" marR="0" lvl="0" indent="0" algn="l" defTabSz="914400" rtl="0" eaLnBrk="1" fontAlgn="base" latinLnBrk="0" hangingPunct="1">
                        <a:lnSpc>
                          <a:spcPct val="100000"/>
                        </a:lnSpc>
                        <a:spcBef>
                          <a:spcPts val="6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＊アセチルコリンエステラーゼ</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AChE</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阻害</a:t>
                      </a: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ニコチン性</a:t>
                      </a:r>
                      <a:r>
                        <a:rPr kumimoji="1" lang="en-US" altLang="ja-JP" sz="14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ACh</a:t>
                      </a:r>
                      <a:endPar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受容体刺激作用</a:t>
                      </a:r>
                      <a:endPar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AChE</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阻害</a:t>
                      </a: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BuChE</a:t>
                      </a:r>
                      <a:r>
                        <a:rPr kumimoji="1" lang="ja-JP" altLang="en-US" sz="1400" b="1" i="0" u="none" strike="noStrike" cap="none" normalizeH="0" baseline="30000" dirty="0">
                          <a:ln>
                            <a:noFill/>
                          </a:ln>
                          <a:solidFill>
                            <a:schemeClr val="tx1"/>
                          </a:solidFill>
                          <a:effectLst/>
                          <a:latin typeface="Meiryo UI" pitchFamily="50" charset="-128"/>
                          <a:ea typeface="Meiryo UI" pitchFamily="50" charset="-128"/>
                          <a:cs typeface="Meiryo UI" pitchFamily="50" charset="-128"/>
                        </a:rPr>
                        <a:t>＊</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阻害</a:t>
                      </a:r>
                      <a:endParaRPr kumimoji="1" lang="ja-JP" altLang="en-US" sz="1400" b="1" i="0" u="none" strike="noStrike" cap="none" normalizeH="0" baseline="3000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ts val="6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＊ブチルコリンエステラーゼ</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グルタミン酸受容体</a:t>
                      </a:r>
                      <a:endParaRPr kumimoji="0"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の拮抗薬</a:t>
                      </a:r>
                      <a:endPar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8021">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病期</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全病期</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軽度～中等度</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軽度～中等度</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中等度～高度</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8021">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一日用量</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5-10mg</a:t>
                      </a:r>
                      <a:endPar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8-24mg</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液剤あり</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4.5-18mg</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貼付剤</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20</a:t>
                      </a:r>
                      <a:r>
                        <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ｍｇ</a:t>
                      </a:r>
                      <a:endPar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5</a:t>
                      </a:r>
                      <a:r>
                        <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ｍｇから毎週漸増</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13271">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初期</a:t>
                      </a:r>
                      <a:endParaRPr kumimoji="1" lang="en-US" altLang="ja-JP"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投与法</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3mg</a:t>
                      </a:r>
                      <a:r>
                        <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を</a:t>
                      </a:r>
                      <a:r>
                        <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1-2</a:t>
                      </a:r>
                      <a:r>
                        <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週投与後</a:t>
                      </a:r>
                      <a:r>
                        <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5mg</a:t>
                      </a:r>
                      <a:r>
                        <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で維持</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8mg</a:t>
                      </a:r>
                      <a:r>
                        <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で</a:t>
                      </a:r>
                      <a:r>
                        <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4</a:t>
                      </a:r>
                      <a:r>
                        <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週投与後</a:t>
                      </a:r>
                      <a:r>
                        <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16mg</a:t>
                      </a:r>
                      <a:r>
                        <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で維持</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4</a:t>
                      </a:r>
                      <a:r>
                        <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週ごとに</a:t>
                      </a:r>
                      <a:r>
                        <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4.5mg</a:t>
                      </a:r>
                      <a:r>
                        <a:rPr kumimoji="1" lang="ja-JP" altLang="en-US" sz="1350" b="1" i="0" u="none" strike="noStrike" cap="none" normalizeH="0" baseline="0" dirty="0" err="1">
                          <a:ln>
                            <a:noFill/>
                          </a:ln>
                          <a:solidFill>
                            <a:schemeClr val="tx1"/>
                          </a:solidFill>
                          <a:effectLst/>
                          <a:latin typeface="Meiryo UI" pitchFamily="50" charset="-128"/>
                          <a:ea typeface="Meiryo UI" pitchFamily="50" charset="-128"/>
                          <a:cs typeface="Meiryo UI" pitchFamily="50" charset="-128"/>
                        </a:rPr>
                        <a:t>ずつ</a:t>
                      </a:r>
                      <a:r>
                        <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増量し</a:t>
                      </a:r>
                      <a:r>
                        <a:rPr kumimoji="1" lang="en-US" altLang="ja-JP"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18mg</a:t>
                      </a:r>
                      <a:r>
                        <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で維持</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35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0705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用法</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１</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２　</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１</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a:t>
                      </a:r>
                      <a:endPar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66787">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半減期</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70</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80</a:t>
                      </a:r>
                      <a:endPar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５－７</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 </a:t>
                      </a: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3</a:t>
                      </a:r>
                      <a:endPar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397776">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代謝</a:t>
                      </a:r>
                    </a:p>
                  </a:txBody>
                  <a:tcPr marL="81278" marR="81278"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肝臓</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肝臓</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非</a:t>
                      </a: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CYP</a:t>
                      </a:r>
                      <a:endPar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非</a:t>
                      </a:r>
                      <a:r>
                        <a:rPr kumimoji="1" lang="en-US" altLang="ja-JP" sz="1400" b="1" i="0" u="none" strike="noStrike" cap="none" normalizeH="0" baseline="0">
                          <a:ln>
                            <a:noFill/>
                          </a:ln>
                          <a:solidFill>
                            <a:schemeClr val="tx1"/>
                          </a:solidFill>
                          <a:effectLst/>
                          <a:latin typeface="Meiryo UI" pitchFamily="50" charset="-128"/>
                          <a:ea typeface="Meiryo UI" pitchFamily="50" charset="-128"/>
                          <a:cs typeface="Meiryo UI" pitchFamily="50" charset="-128"/>
                        </a:rPr>
                        <a:t>CYP</a:t>
                      </a:r>
                      <a:endPar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579404">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ctr" latinLnBrk="0" hangingPunct="0">
                        <a:lnSpc>
                          <a:spcPct val="13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推奨度</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グレードＡ</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（行うよう強く勧められる）</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グレードＡ</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（行うよう強く勧められる）</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グレードＡ</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（行うよう強く勧められる）</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グレードＡ</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（行うよう強く勧められる）</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526254">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その他</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DLB</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が適応</a:t>
                      </a: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100" b="1" i="0" u="none" strike="noStrike" cap="none" normalizeH="0" baseline="0" dirty="0">
                          <a:ln>
                            <a:noFill/>
                          </a:ln>
                          <a:solidFill>
                            <a:schemeClr val="tx1"/>
                          </a:solidFill>
                          <a:effectLst/>
                          <a:latin typeface="Trebuchet MS" panose="020B0603020202020204" pitchFamily="34" charset="0"/>
                          <a:ea typeface="Meiryo UI" pitchFamily="50" charset="-128"/>
                          <a:cs typeface="Meiryo UI" pitchFamily="50" charset="-128"/>
                        </a:rPr>
                        <a:t>2014</a:t>
                      </a: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p>
                  </a:txBody>
                  <a:tcPr marL="81278" marR="81278" marT="45703" marB="45703"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１ステップ漸増法が</a:t>
                      </a:r>
                      <a:endPar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が承認</a:t>
                      </a: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100" b="1" i="0" u="none" strike="noStrike" cap="none" normalizeH="0" baseline="0" dirty="0">
                          <a:ln>
                            <a:noFill/>
                          </a:ln>
                          <a:solidFill>
                            <a:schemeClr val="tx1"/>
                          </a:solidFill>
                          <a:effectLst/>
                          <a:latin typeface="Trebuchet MS" panose="020B0603020202020204" pitchFamily="34" charset="0"/>
                          <a:ea typeface="Meiryo UI" pitchFamily="50" charset="-128"/>
                          <a:cs typeface="Meiryo UI" pitchFamily="50" charset="-128"/>
                        </a:rPr>
                        <a:t>2015</a:t>
                      </a:r>
                      <a:r>
                        <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ja-JP" altLang="en-US" sz="11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81278" marR="81278" marT="45703" marB="45703" anchor="ctr" horzOverflow="overflow">
                    <a:lnL w="12700" cap="flat" cmpd="sng" algn="ctr">
                      <a:solidFill>
                        <a:schemeClr val="tx1"/>
                      </a:solidFill>
                      <a:prstDash val="sys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bl>
          </a:graphicData>
        </a:graphic>
      </p:graphicFrame>
      <p:sp>
        <p:nvSpPr>
          <p:cNvPr id="7" name="Rectangle 3"/>
          <p:cNvSpPr>
            <a:spLocks noChangeArrowheads="1"/>
          </p:cNvSpPr>
          <p:nvPr/>
        </p:nvSpPr>
        <p:spPr bwMode="auto">
          <a:xfrm>
            <a:off x="155941" y="80974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8"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30</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18463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2411413" cy="404813"/>
          </a:xfrm>
          <a:prstGeom prst="rect">
            <a:avLst/>
          </a:prstGeom>
          <a:noFill/>
          <a:ln w="9525">
            <a:noFill/>
            <a:miter lim="800000"/>
            <a:headEnd/>
            <a:tailEnd/>
          </a:ln>
          <a:effectLst/>
        </p:spPr>
        <p:txBody>
          <a:bodyPr anchor="b"/>
          <a:lstStyle/>
          <a:p>
            <a:pPr eaLnBrk="1" hangingPunct="1">
              <a:defRPr/>
            </a:pPr>
            <a:endParaRPr kumimoji="0" lang="ja-JP" altLang="ja-JP" sz="2000" b="1">
              <a:effectLst>
                <a:outerShdw blurRad="38100" dist="38100" dir="2700000" algn="tl">
                  <a:srgbClr val="C0C0C0"/>
                </a:outerShdw>
              </a:effectLst>
              <a:latin typeface="HG創英角ｺﾞｼｯｸUB" pitchFamily="49" charset="-128"/>
              <a:ea typeface="HG創英角ｺﾞｼｯｸUB" pitchFamily="49" charset="-128"/>
            </a:endParaRPr>
          </a:p>
        </p:txBody>
      </p:sp>
      <p:sp>
        <p:nvSpPr>
          <p:cNvPr id="117763" name="Rectangle 3"/>
          <p:cNvSpPr>
            <a:spLocks noChangeArrowheads="1"/>
          </p:cNvSpPr>
          <p:nvPr/>
        </p:nvSpPr>
        <p:spPr bwMode="auto">
          <a:xfrm>
            <a:off x="1285875" y="223551"/>
            <a:ext cx="675372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165" tIns="50083" rIns="100165" bIns="50083" anchor="ctr" anchorCtr="1"/>
          <a:lstStyle/>
          <a:p>
            <a:pPr algn="ctr" eaLnBrk="1" hangingPunct="1"/>
            <a:r>
              <a:rPr lang="ja-JP" altLang="en-US" sz="3000" b="1" dirty="0">
                <a:latin typeface="Meiryo UI" pitchFamily="50" charset="-128"/>
                <a:ea typeface="Meiryo UI" pitchFamily="50" charset="-128"/>
                <a:cs typeface="Meiryo UI" pitchFamily="50" charset="-128"/>
              </a:rPr>
              <a:t>投薬に際しての支援のポイント</a:t>
            </a:r>
          </a:p>
        </p:txBody>
      </p:sp>
      <p:sp>
        <p:nvSpPr>
          <p:cNvPr id="117764" name="Text Box 5"/>
          <p:cNvSpPr txBox="1">
            <a:spLocks noChangeArrowheads="1"/>
          </p:cNvSpPr>
          <p:nvPr/>
        </p:nvSpPr>
        <p:spPr bwMode="auto">
          <a:xfrm>
            <a:off x="1036091" y="2020827"/>
            <a:ext cx="7253288" cy="322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20000"/>
              </a:lnSpc>
            </a:pPr>
            <a:r>
              <a:rPr lang="en-US" altLang="ja-JP" sz="2800" b="1" dirty="0">
                <a:solidFill>
                  <a:schemeClr val="accent1">
                    <a:lumMod val="50000"/>
                  </a:schemeClr>
                </a:solidFill>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薬の保管・管理と定期的な服薬ができること</a:t>
            </a:r>
          </a:p>
          <a:p>
            <a:pPr eaLnBrk="1" hangingPunct="1">
              <a:lnSpc>
                <a:spcPct val="120000"/>
              </a:lnSpc>
            </a:pPr>
            <a:r>
              <a:rPr lang="ja-JP" altLang="en-US" sz="2400" b="1" dirty="0">
                <a:solidFill>
                  <a:schemeClr val="tx1">
                    <a:lumMod val="65000"/>
                    <a:lumOff val="35000"/>
                  </a:schemeClr>
                </a:solidFill>
                <a:latin typeface="Meiryo UI" pitchFamily="50" charset="-128"/>
                <a:ea typeface="Meiryo UI" pitchFamily="50" charset="-128"/>
                <a:cs typeface="Meiryo UI" pitchFamily="50" charset="-128"/>
              </a:rPr>
              <a:t>　 （本人または介護者が行う）</a:t>
            </a:r>
          </a:p>
          <a:p>
            <a:pPr eaLnBrk="1" hangingPunct="1">
              <a:lnSpc>
                <a:spcPts val="1000"/>
              </a:lnSpc>
            </a:pPr>
            <a:endParaRPr lang="ja-JP" altLang="en-US" sz="1200" b="1" dirty="0">
              <a:latin typeface="Meiryo UI" pitchFamily="50" charset="-128"/>
              <a:ea typeface="Meiryo UI" pitchFamily="50" charset="-128"/>
              <a:cs typeface="Meiryo UI" pitchFamily="50" charset="-128"/>
            </a:endParaRPr>
          </a:p>
          <a:p>
            <a:pPr eaLnBrk="1" hangingPunct="1">
              <a:lnSpc>
                <a:spcPct val="120000"/>
              </a:lnSpc>
            </a:pPr>
            <a:r>
              <a:rPr lang="ja-JP" altLang="en-US" sz="2800" b="1" dirty="0">
                <a:solidFill>
                  <a:schemeClr val="accent1">
                    <a:lumMod val="50000"/>
                  </a:schemeClr>
                </a:solidFill>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薬の効果と副作用の観察が行えること</a:t>
            </a:r>
          </a:p>
          <a:p>
            <a:pPr eaLnBrk="1" hangingPunct="1">
              <a:lnSpc>
                <a:spcPct val="120000"/>
              </a:lnSpc>
            </a:pPr>
            <a:r>
              <a:rPr lang="ja-JP" altLang="en-US" sz="2400" b="1" dirty="0">
                <a:solidFill>
                  <a:schemeClr val="tx1">
                    <a:lumMod val="65000"/>
                    <a:lumOff val="35000"/>
                  </a:schemeClr>
                </a:solidFill>
                <a:latin typeface="Meiryo UI" pitchFamily="50" charset="-128"/>
                <a:ea typeface="Meiryo UI" pitchFamily="50" charset="-128"/>
                <a:cs typeface="Meiryo UI" pitchFamily="50" charset="-128"/>
              </a:rPr>
              <a:t>   （本人が独居の場合は訪問看護や訪問介護など</a:t>
            </a:r>
          </a:p>
          <a:p>
            <a:pPr eaLnBrk="1" hangingPunct="1">
              <a:lnSpc>
                <a:spcPct val="120000"/>
              </a:lnSpc>
            </a:pPr>
            <a:r>
              <a:rPr lang="ja-JP" altLang="en-US" sz="2400" b="1" dirty="0">
                <a:solidFill>
                  <a:schemeClr val="tx1">
                    <a:lumMod val="65000"/>
                    <a:lumOff val="35000"/>
                  </a:schemeClr>
                </a:solidFill>
                <a:latin typeface="Meiryo UI" pitchFamily="50" charset="-128"/>
                <a:ea typeface="Meiryo UI" pitchFamily="50" charset="-128"/>
                <a:cs typeface="Meiryo UI" pitchFamily="50" charset="-128"/>
              </a:rPr>
              <a:t>　    を利用して適宜支援と確認ができる）</a:t>
            </a:r>
          </a:p>
          <a:p>
            <a:pPr eaLnBrk="1" hangingPunct="1">
              <a:lnSpc>
                <a:spcPts val="1000"/>
              </a:lnSpc>
            </a:pPr>
            <a:endParaRPr lang="ja-JP" altLang="en-US" sz="1000" b="1" dirty="0">
              <a:latin typeface="Meiryo UI" pitchFamily="50" charset="-128"/>
              <a:ea typeface="Meiryo UI" pitchFamily="50" charset="-128"/>
              <a:cs typeface="Meiryo UI" pitchFamily="50" charset="-128"/>
            </a:endParaRPr>
          </a:p>
          <a:p>
            <a:pPr eaLnBrk="1" hangingPunct="1">
              <a:lnSpc>
                <a:spcPct val="120000"/>
              </a:lnSpc>
            </a:pPr>
            <a:r>
              <a:rPr lang="ja-JP" altLang="en-US" sz="2800" b="1" dirty="0">
                <a:solidFill>
                  <a:schemeClr val="accent1">
                    <a:lumMod val="50000"/>
                  </a:schemeClr>
                </a:solidFill>
                <a:latin typeface="Meiryo UI" pitchFamily="50" charset="-128"/>
                <a:ea typeface="Meiryo UI" pitchFamily="50" charset="-128"/>
                <a:cs typeface="Meiryo UI" pitchFamily="50" charset="-128"/>
              </a:rPr>
              <a:t>●</a:t>
            </a:r>
            <a:r>
              <a:rPr lang="ja-JP" altLang="en-US" sz="2600" b="1" dirty="0">
                <a:latin typeface="Meiryo UI" pitchFamily="50" charset="-128"/>
                <a:ea typeface="Meiryo UI" pitchFamily="50" charset="-128"/>
                <a:cs typeface="Meiryo UI" pitchFamily="50" charset="-128"/>
              </a:rPr>
              <a:t> 定期的な受診と服薬指導が受けられること</a:t>
            </a:r>
          </a:p>
        </p:txBody>
      </p:sp>
      <p:sp>
        <p:nvSpPr>
          <p:cNvPr id="9" name="Rectangle 3"/>
          <p:cNvSpPr>
            <a:spLocks noChangeArrowheads="1"/>
          </p:cNvSpPr>
          <p:nvPr/>
        </p:nvSpPr>
        <p:spPr bwMode="auto">
          <a:xfrm>
            <a:off x="155940" y="928122"/>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0"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31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28449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282535" y="459097"/>
            <a:ext cx="6412675" cy="730250"/>
          </a:xfrm>
        </p:spPr>
        <p:txBody>
          <a:bodyPr lIns="90792" tIns="45395" rIns="90792" bIns="45395" anchorCtr="1"/>
          <a:lstStyle/>
          <a:p>
            <a:pPr algn="l" defTabSz="909638" eaLnBrk="1" hangingPunct="1">
              <a:lnSpc>
                <a:spcPct val="120000"/>
              </a:lnSpc>
            </a:pPr>
            <a:r>
              <a:rPr lang="ja-JP" altLang="en-US" sz="3600" b="1" dirty="0">
                <a:solidFill>
                  <a:schemeClr val="tx1"/>
                </a:solidFill>
                <a:latin typeface="Meiryo UI" pitchFamily="50" charset="-128"/>
                <a:ea typeface="Meiryo UI" pitchFamily="50" charset="-128"/>
                <a:cs typeface="Meiryo UI" pitchFamily="50" charset="-128"/>
              </a:rPr>
              <a:t>かかりつけ歯科医の役割 編</a:t>
            </a:r>
          </a:p>
        </p:txBody>
      </p:sp>
      <p:sp>
        <p:nvSpPr>
          <p:cNvPr id="5123" name="Rectangle 4"/>
          <p:cNvSpPr>
            <a:spLocks noChangeArrowheads="1"/>
          </p:cNvSpPr>
          <p:nvPr/>
        </p:nvSpPr>
        <p:spPr bwMode="auto">
          <a:xfrm>
            <a:off x="418477" y="1334823"/>
            <a:ext cx="8575402" cy="514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Aft>
                <a:spcPct val="20000"/>
              </a:spcAft>
            </a:pPr>
            <a:r>
              <a:rPr lang="ja-JP" altLang="en-US" sz="2600" b="1" dirty="0">
                <a:solidFill>
                  <a:schemeClr val="accent1">
                    <a:lumMod val="50000"/>
                  </a:schemeClr>
                </a:solidFill>
                <a:latin typeface="Meiryo UI" pitchFamily="50" charset="-128"/>
                <a:ea typeface="Meiryo UI" pitchFamily="50" charset="-128"/>
                <a:cs typeface="Meiryo UI" pitchFamily="50" charset="-128"/>
              </a:rPr>
              <a:t>ねらい：● 認知症の人の神経心理学的症状を理解し、</a:t>
            </a:r>
            <a:endParaRPr lang="en-US" altLang="ja-JP" sz="2600" b="1" dirty="0">
              <a:solidFill>
                <a:schemeClr val="accent1">
                  <a:lumMod val="50000"/>
                </a:schemeClr>
              </a:solidFill>
              <a:latin typeface="Meiryo UI" pitchFamily="50" charset="-128"/>
              <a:ea typeface="Meiryo UI" pitchFamily="50" charset="-128"/>
              <a:cs typeface="Meiryo UI" pitchFamily="50" charset="-128"/>
            </a:endParaRPr>
          </a:p>
          <a:p>
            <a:pPr defTabSz="909638" eaLnBrk="1" hangingPunct="1">
              <a:spcAft>
                <a:spcPct val="20000"/>
              </a:spcAft>
            </a:pPr>
            <a:r>
              <a:rPr lang="ja-JP" altLang="en-US" sz="2600" b="1" dirty="0">
                <a:solidFill>
                  <a:schemeClr val="accent1">
                    <a:lumMod val="50000"/>
                  </a:schemeClr>
                </a:solidFill>
                <a:latin typeface="Meiryo UI" pitchFamily="50" charset="-128"/>
                <a:ea typeface="Meiryo UI" pitchFamily="50" charset="-128"/>
                <a:cs typeface="Meiryo UI" pitchFamily="50" charset="-128"/>
              </a:rPr>
              <a:t>               配慮した歯科治療を行う</a:t>
            </a:r>
            <a:endParaRPr lang="en-US" altLang="ja-JP" sz="2600" b="1" dirty="0">
              <a:solidFill>
                <a:schemeClr val="accent1">
                  <a:lumMod val="50000"/>
                </a:schemeClr>
              </a:solidFill>
              <a:latin typeface="Meiryo UI" pitchFamily="50" charset="-128"/>
              <a:ea typeface="Meiryo UI" pitchFamily="50" charset="-128"/>
              <a:cs typeface="Meiryo UI" pitchFamily="50" charset="-128"/>
            </a:endParaRPr>
          </a:p>
          <a:p>
            <a:pPr defTabSz="909638" eaLnBrk="1" hangingPunct="1">
              <a:spcAft>
                <a:spcPct val="20000"/>
              </a:spcAft>
            </a:pPr>
            <a:r>
              <a:rPr lang="ja-JP" altLang="en-US" sz="2600" b="1" dirty="0">
                <a:solidFill>
                  <a:schemeClr val="accent1">
                    <a:lumMod val="50000"/>
                  </a:schemeClr>
                </a:solidFill>
                <a:latin typeface="Meiryo UI" pitchFamily="50" charset="-128"/>
                <a:ea typeface="Meiryo UI" pitchFamily="50" charset="-128"/>
                <a:cs typeface="Meiryo UI" pitchFamily="50" charset="-128"/>
              </a:rPr>
              <a:t>  </a:t>
            </a:r>
            <a:r>
              <a:rPr lang="ja-JP" altLang="en-US" sz="2400" b="1" dirty="0">
                <a:solidFill>
                  <a:schemeClr val="accent1">
                    <a:lumMod val="50000"/>
                  </a:schemeClr>
                </a:solidFill>
                <a:latin typeface="Meiryo UI" pitchFamily="50" charset="-128"/>
                <a:ea typeface="Meiryo UI" pitchFamily="50" charset="-128"/>
                <a:cs typeface="Meiryo UI" pitchFamily="50" charset="-128"/>
              </a:rPr>
              <a:t>        </a:t>
            </a:r>
            <a:r>
              <a:rPr lang="ja-JP" altLang="en-US" sz="2600" b="1" dirty="0">
                <a:solidFill>
                  <a:schemeClr val="accent1">
                    <a:lumMod val="50000"/>
                  </a:schemeClr>
                </a:solidFill>
                <a:latin typeface="Meiryo UI" pitchFamily="50" charset="-128"/>
                <a:ea typeface="Meiryo UI" pitchFamily="50" charset="-128"/>
                <a:cs typeface="Meiryo UI" pitchFamily="50" charset="-128"/>
              </a:rPr>
              <a:t> ● 歯科医療機関全体で認知症の人や家族への</a:t>
            </a:r>
            <a:endParaRPr lang="en-US" altLang="ja-JP" sz="2600" b="1" dirty="0">
              <a:solidFill>
                <a:schemeClr val="accent1">
                  <a:lumMod val="50000"/>
                </a:schemeClr>
              </a:solidFill>
              <a:latin typeface="Meiryo UI" pitchFamily="50" charset="-128"/>
              <a:ea typeface="Meiryo UI" pitchFamily="50" charset="-128"/>
              <a:cs typeface="Meiryo UI" pitchFamily="50" charset="-128"/>
            </a:endParaRPr>
          </a:p>
          <a:p>
            <a:pPr defTabSz="909638" eaLnBrk="1" hangingPunct="1">
              <a:spcAft>
                <a:spcPct val="20000"/>
              </a:spcAft>
            </a:pPr>
            <a:r>
              <a:rPr lang="ja-JP" altLang="en-US" sz="2600" b="1" dirty="0">
                <a:solidFill>
                  <a:schemeClr val="accent1">
                    <a:lumMod val="50000"/>
                  </a:schemeClr>
                </a:solidFill>
                <a:latin typeface="Meiryo UI" pitchFamily="50" charset="-128"/>
                <a:ea typeface="Meiryo UI" pitchFamily="50" charset="-128"/>
                <a:cs typeface="Meiryo UI" pitchFamily="50" charset="-128"/>
              </a:rPr>
              <a:t>               支援を行う基本的知識を得ること</a:t>
            </a:r>
            <a:endParaRPr lang="en-US" altLang="ja-JP" sz="2600" b="1" dirty="0">
              <a:solidFill>
                <a:schemeClr val="accent1">
                  <a:lumMod val="50000"/>
                </a:schemeClr>
              </a:solidFill>
              <a:latin typeface="Meiryo UI" pitchFamily="50" charset="-128"/>
              <a:ea typeface="Meiryo UI" pitchFamily="50" charset="-128"/>
              <a:cs typeface="Meiryo UI" pitchFamily="50" charset="-128"/>
            </a:endParaRPr>
          </a:p>
          <a:p>
            <a:pPr defTabSz="909638" eaLnBrk="1" hangingPunct="1">
              <a:spcBef>
                <a:spcPts val="1800"/>
              </a:spcBef>
              <a:spcAft>
                <a:spcPct val="20000"/>
              </a:spcAft>
            </a:pPr>
            <a:r>
              <a:rPr lang="ja-JP" altLang="en-US" sz="2700" b="1" dirty="0">
                <a:solidFill>
                  <a:srgbClr val="5F5F5F"/>
                </a:solidFill>
                <a:latin typeface="Meiryo UI" pitchFamily="50" charset="-128"/>
                <a:ea typeface="Meiryo UI" pitchFamily="50" charset="-128"/>
                <a:cs typeface="Meiryo UI" pitchFamily="50" charset="-128"/>
              </a:rPr>
              <a:t>到達目標</a:t>
            </a:r>
            <a:r>
              <a:rPr lang="ja-JP" altLang="en-US" sz="1200" b="1" dirty="0">
                <a:solidFill>
                  <a:srgbClr val="5F5F5F"/>
                </a:solidFill>
                <a:latin typeface="Meiryo UI" pitchFamily="50" charset="-128"/>
                <a:ea typeface="Meiryo UI" pitchFamily="50" charset="-128"/>
                <a:cs typeface="Meiryo UI" pitchFamily="50" charset="-128"/>
              </a:rPr>
              <a:t>　</a:t>
            </a:r>
            <a:r>
              <a:rPr lang="ja-JP" altLang="en-US" sz="2700" b="1" dirty="0">
                <a:solidFill>
                  <a:srgbClr val="5F5F5F"/>
                </a:solidFill>
                <a:latin typeface="Meiryo UI" pitchFamily="50" charset="-128"/>
                <a:ea typeface="Meiryo UI" pitchFamily="50" charset="-128"/>
                <a:cs typeface="Meiryo UI" pitchFamily="50" charset="-128"/>
              </a:rPr>
              <a:t>：</a:t>
            </a: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 かかりつけ歯科医の役割の理解</a:t>
            </a: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 認知症の人</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疑いを含む</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の神経心理学的症状の理解</a:t>
            </a: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 神経心理学的症状に配慮した歯科治療上の配慮</a:t>
            </a: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 スタッフ教育および歯科医院全体で行う患者・家族への支援</a:t>
            </a: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 必要に応じた適切な連携</a:t>
            </a:r>
            <a:endParaRPr lang="ja-JP" altLang="en-US" sz="2200" b="1" dirty="0">
              <a:solidFill>
                <a:srgbClr val="5F5F5F"/>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48936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idx="4294967295"/>
          </p:nvPr>
        </p:nvSpPr>
        <p:spPr>
          <a:xfrm>
            <a:off x="818866" y="2668686"/>
            <a:ext cx="7772311" cy="3054334"/>
          </a:xfrm>
        </p:spPr>
        <p:txBody>
          <a:bodyPr/>
          <a:lstStyle/>
          <a:p>
            <a:pPr algn="l">
              <a:spcBef>
                <a:spcPts val="2400"/>
              </a:spcBef>
            </a:pPr>
            <a:r>
              <a:rPr lang="en-US" altLang="ja-JP" sz="2800" b="1" dirty="0">
                <a:solidFill>
                  <a:schemeClr val="accent1">
                    <a:lumMod val="50000"/>
                  </a:schemeClr>
                </a:solidFill>
                <a:latin typeface="Meiryo UI" pitchFamily="50" charset="-128"/>
                <a:ea typeface="Meiryo UI" pitchFamily="50" charset="-128"/>
                <a:cs typeface="Meiryo UI" pitchFamily="50" charset="-128"/>
              </a:rPr>
              <a:t>●</a:t>
            </a:r>
            <a:r>
              <a:rPr lang="ja-JP" altLang="en-US" sz="2800" b="1" dirty="0">
                <a:solidFill>
                  <a:schemeClr val="tx1"/>
                </a:solidFill>
                <a:latin typeface="Meiryo UI" pitchFamily="50" charset="-128"/>
                <a:ea typeface="Meiryo UI" pitchFamily="50" charset="-128"/>
                <a:cs typeface="Meiryo UI" pitchFamily="50" charset="-128"/>
              </a:rPr>
              <a:t> 認知症を理解し徴候などに気づくことができる</a:t>
            </a:r>
            <a:r>
              <a:rPr lang="en-US" altLang="ja-JP" sz="2800" b="1" dirty="0">
                <a:solidFill>
                  <a:schemeClr val="tx1"/>
                </a:solidFill>
                <a:latin typeface="Meiryo UI" pitchFamily="50" charset="-128"/>
                <a:ea typeface="Meiryo UI" pitchFamily="50" charset="-128"/>
                <a:cs typeface="Meiryo UI" pitchFamily="50" charset="-128"/>
              </a:rPr>
              <a:t/>
            </a:r>
            <a:br>
              <a:rPr lang="en-US" altLang="ja-JP" sz="2800" b="1" dirty="0">
                <a:solidFill>
                  <a:schemeClr val="tx1"/>
                </a:solidFill>
                <a:latin typeface="Meiryo UI" pitchFamily="50" charset="-128"/>
                <a:ea typeface="Meiryo UI" pitchFamily="50" charset="-128"/>
                <a:cs typeface="Meiryo UI" pitchFamily="50" charset="-128"/>
              </a:rPr>
            </a:br>
            <a:r>
              <a:rPr lang="en-US" altLang="ja-JP" sz="900" b="1" dirty="0">
                <a:solidFill>
                  <a:schemeClr val="tx1"/>
                </a:solidFill>
                <a:latin typeface="Meiryo UI" pitchFamily="50" charset="-128"/>
                <a:ea typeface="Meiryo UI" pitchFamily="50" charset="-128"/>
                <a:cs typeface="Meiryo UI" pitchFamily="50" charset="-128"/>
              </a:rPr>
              <a:t/>
            </a:r>
            <a:br>
              <a:rPr lang="en-US" altLang="ja-JP" sz="900" b="1" dirty="0">
                <a:solidFill>
                  <a:schemeClr val="tx1"/>
                </a:solidFill>
                <a:latin typeface="Meiryo UI" pitchFamily="50" charset="-128"/>
                <a:ea typeface="Meiryo UI" pitchFamily="50" charset="-128"/>
                <a:cs typeface="Meiryo UI" pitchFamily="50" charset="-128"/>
              </a:rPr>
            </a:br>
            <a:r>
              <a:rPr lang="en-US" altLang="ja-JP" sz="2800" b="1" dirty="0">
                <a:solidFill>
                  <a:schemeClr val="accent1">
                    <a:lumMod val="50000"/>
                  </a:schemeClr>
                </a:solidFill>
                <a:latin typeface="Meiryo UI" pitchFamily="50" charset="-128"/>
                <a:ea typeface="Meiryo UI" pitchFamily="50" charset="-128"/>
                <a:cs typeface="Meiryo UI" pitchFamily="50" charset="-128"/>
              </a:rPr>
              <a:t>●</a:t>
            </a:r>
            <a:r>
              <a:rPr lang="ja-JP" altLang="en-US" sz="2800" b="1" dirty="0">
                <a:solidFill>
                  <a:schemeClr val="tx1"/>
                </a:solidFill>
                <a:latin typeface="Meiryo UI" pitchFamily="50" charset="-128"/>
                <a:ea typeface="Meiryo UI" pitchFamily="50" charset="-128"/>
                <a:cs typeface="Meiryo UI" pitchFamily="50" charset="-128"/>
              </a:rPr>
              <a:t> 認知症の人に対する継続的な歯科治療を行う</a:t>
            </a:r>
            <a:r>
              <a:rPr lang="en-US" altLang="ja-JP" sz="2800" b="1" dirty="0">
                <a:solidFill>
                  <a:schemeClr val="tx1"/>
                </a:solidFill>
                <a:latin typeface="Meiryo UI" pitchFamily="50" charset="-128"/>
                <a:ea typeface="Meiryo UI" pitchFamily="50" charset="-128"/>
                <a:cs typeface="Meiryo UI" pitchFamily="50" charset="-128"/>
              </a:rPr>
              <a:t/>
            </a:r>
            <a:br>
              <a:rPr lang="en-US" altLang="ja-JP" sz="2800" b="1" dirty="0">
                <a:solidFill>
                  <a:schemeClr val="tx1"/>
                </a:solidFill>
                <a:latin typeface="Meiryo UI" pitchFamily="50" charset="-128"/>
                <a:ea typeface="Meiryo UI" pitchFamily="50" charset="-128"/>
                <a:cs typeface="Meiryo UI" pitchFamily="50" charset="-128"/>
              </a:rPr>
            </a:br>
            <a:r>
              <a:rPr lang="en-US" altLang="ja-JP" sz="900" b="1" dirty="0">
                <a:solidFill>
                  <a:schemeClr val="tx1"/>
                </a:solidFill>
                <a:latin typeface="Meiryo UI" pitchFamily="50" charset="-128"/>
                <a:ea typeface="Meiryo UI" pitchFamily="50" charset="-128"/>
                <a:cs typeface="Meiryo UI" pitchFamily="50" charset="-128"/>
              </a:rPr>
              <a:t/>
            </a:r>
            <a:br>
              <a:rPr lang="en-US" altLang="ja-JP" sz="900" b="1" dirty="0">
                <a:solidFill>
                  <a:schemeClr val="tx1"/>
                </a:solidFill>
                <a:latin typeface="Meiryo UI" pitchFamily="50" charset="-128"/>
                <a:ea typeface="Meiryo UI" pitchFamily="50" charset="-128"/>
                <a:cs typeface="Meiryo UI" pitchFamily="50" charset="-128"/>
              </a:rPr>
            </a:br>
            <a:r>
              <a:rPr lang="en-US" altLang="ja-JP" sz="2800" b="1" dirty="0">
                <a:solidFill>
                  <a:schemeClr val="accent1">
                    <a:lumMod val="50000"/>
                  </a:schemeClr>
                </a:solidFill>
                <a:latin typeface="Meiryo UI" pitchFamily="50" charset="-128"/>
                <a:ea typeface="Meiryo UI" pitchFamily="50" charset="-128"/>
                <a:cs typeface="Meiryo UI" pitchFamily="50" charset="-128"/>
              </a:rPr>
              <a:t>●</a:t>
            </a:r>
            <a:r>
              <a:rPr lang="ja-JP" altLang="en-US" sz="2800" b="1" dirty="0">
                <a:solidFill>
                  <a:schemeClr val="tx1"/>
                </a:solidFill>
                <a:latin typeface="Meiryo UI" pitchFamily="50" charset="-128"/>
                <a:ea typeface="Meiryo UI" pitchFamily="50" charset="-128"/>
                <a:cs typeface="Meiryo UI" pitchFamily="50" charset="-128"/>
              </a:rPr>
              <a:t> 全てのスタッフが認知症を理解し、認知症の人</a:t>
            </a:r>
            <a:r>
              <a:rPr lang="en-US" altLang="ja-JP" sz="2800" b="1" dirty="0">
                <a:solidFill>
                  <a:schemeClr val="tx1"/>
                </a:solidFill>
                <a:latin typeface="Meiryo UI" pitchFamily="50" charset="-128"/>
                <a:ea typeface="Meiryo UI" pitchFamily="50" charset="-128"/>
                <a:cs typeface="Meiryo UI" pitchFamily="50" charset="-128"/>
              </a:rPr>
              <a:t/>
            </a:r>
            <a:br>
              <a:rPr lang="en-US" altLang="ja-JP" sz="2800" b="1" dirty="0">
                <a:solidFill>
                  <a:schemeClr val="tx1"/>
                </a:solidFill>
                <a:latin typeface="Meiryo UI" pitchFamily="50" charset="-128"/>
                <a:ea typeface="Meiryo UI" pitchFamily="50" charset="-128"/>
                <a:cs typeface="Meiryo UI" pitchFamily="50" charset="-128"/>
              </a:rPr>
            </a:br>
            <a:r>
              <a:rPr lang="ja-JP" altLang="en-US" sz="2800" b="1" dirty="0">
                <a:solidFill>
                  <a:schemeClr val="tx1"/>
                </a:solidFill>
                <a:latin typeface="Meiryo UI" pitchFamily="50" charset="-128"/>
                <a:ea typeface="Meiryo UI" pitchFamily="50" charset="-128"/>
                <a:cs typeface="Meiryo UI" pitchFamily="50" charset="-128"/>
              </a:rPr>
              <a:t>    やその家族を支援することができる</a:t>
            </a:r>
            <a:r>
              <a:rPr lang="en-US" altLang="ja-JP" sz="2800" b="1" dirty="0">
                <a:solidFill>
                  <a:schemeClr val="tx1"/>
                </a:solidFill>
                <a:latin typeface="Meiryo UI" pitchFamily="50" charset="-128"/>
                <a:ea typeface="Meiryo UI" pitchFamily="50" charset="-128"/>
                <a:cs typeface="Meiryo UI" pitchFamily="50" charset="-128"/>
              </a:rPr>
              <a:t> </a:t>
            </a:r>
            <a:br>
              <a:rPr lang="en-US" altLang="ja-JP" sz="2800" b="1" dirty="0">
                <a:solidFill>
                  <a:schemeClr val="tx1"/>
                </a:solidFill>
                <a:latin typeface="Meiryo UI" pitchFamily="50" charset="-128"/>
                <a:ea typeface="Meiryo UI" pitchFamily="50" charset="-128"/>
                <a:cs typeface="Meiryo UI" pitchFamily="50" charset="-128"/>
              </a:rPr>
            </a:br>
            <a:r>
              <a:rPr lang="en-US" altLang="ja-JP" sz="900" b="1" dirty="0">
                <a:solidFill>
                  <a:schemeClr val="tx1"/>
                </a:solidFill>
                <a:latin typeface="Meiryo UI" pitchFamily="50" charset="-128"/>
                <a:ea typeface="Meiryo UI" pitchFamily="50" charset="-128"/>
                <a:cs typeface="Meiryo UI" pitchFamily="50" charset="-128"/>
              </a:rPr>
              <a:t/>
            </a:r>
            <a:br>
              <a:rPr lang="en-US" altLang="ja-JP" sz="900" b="1" dirty="0">
                <a:solidFill>
                  <a:schemeClr val="tx1"/>
                </a:solidFill>
                <a:latin typeface="Meiryo UI" pitchFamily="50" charset="-128"/>
                <a:ea typeface="Meiryo UI" pitchFamily="50" charset="-128"/>
                <a:cs typeface="Meiryo UI" pitchFamily="50" charset="-128"/>
              </a:rPr>
            </a:br>
            <a:r>
              <a:rPr lang="en-US" altLang="ja-JP" sz="2800" b="1" dirty="0">
                <a:solidFill>
                  <a:schemeClr val="accent1">
                    <a:lumMod val="50000"/>
                  </a:schemeClr>
                </a:solidFill>
                <a:latin typeface="Meiryo UI" pitchFamily="50" charset="-128"/>
                <a:ea typeface="Meiryo UI" pitchFamily="50" charset="-128"/>
                <a:cs typeface="Meiryo UI" pitchFamily="50" charset="-128"/>
              </a:rPr>
              <a:t>●</a:t>
            </a:r>
            <a:r>
              <a:rPr lang="ja-JP" altLang="en-US" sz="2800" b="1" dirty="0">
                <a:solidFill>
                  <a:schemeClr val="tx1"/>
                </a:solidFill>
                <a:latin typeface="Meiryo UI" pitchFamily="50" charset="-128"/>
                <a:ea typeface="Meiryo UI" pitchFamily="50" charset="-128"/>
                <a:cs typeface="Meiryo UI" pitchFamily="50" charset="-128"/>
              </a:rPr>
              <a:t> 必要に応じ他の医療施設や必要なサービスと</a:t>
            </a:r>
            <a:r>
              <a:rPr lang="en-US" altLang="ja-JP" sz="2800" b="1" dirty="0">
                <a:solidFill>
                  <a:schemeClr val="tx1"/>
                </a:solidFill>
                <a:latin typeface="Meiryo UI" pitchFamily="50" charset="-128"/>
                <a:ea typeface="Meiryo UI" pitchFamily="50" charset="-128"/>
                <a:cs typeface="Meiryo UI" pitchFamily="50" charset="-128"/>
              </a:rPr>
              <a:t/>
            </a:r>
            <a:br>
              <a:rPr lang="en-US" altLang="ja-JP" sz="2800" b="1" dirty="0">
                <a:solidFill>
                  <a:schemeClr val="tx1"/>
                </a:solidFill>
                <a:latin typeface="Meiryo UI" pitchFamily="50" charset="-128"/>
                <a:ea typeface="Meiryo UI" pitchFamily="50" charset="-128"/>
                <a:cs typeface="Meiryo UI" pitchFamily="50" charset="-128"/>
              </a:rPr>
            </a:br>
            <a:r>
              <a:rPr lang="ja-JP" altLang="en-US" sz="2800" b="1" dirty="0">
                <a:solidFill>
                  <a:schemeClr val="tx1"/>
                </a:solidFill>
                <a:latin typeface="Meiryo UI" pitchFamily="50" charset="-128"/>
                <a:ea typeface="Meiryo UI" pitchFamily="50" charset="-128"/>
                <a:cs typeface="Meiryo UI" pitchFamily="50" charset="-128"/>
              </a:rPr>
              <a:t>    連携できる</a:t>
            </a:r>
            <a:endParaRPr lang="en-US" altLang="ja-JP" sz="2800" b="1" dirty="0">
              <a:solidFill>
                <a:schemeClr val="tx1"/>
              </a:solidFill>
              <a:latin typeface="Meiryo UI" pitchFamily="50" charset="-128"/>
              <a:ea typeface="Meiryo UI" pitchFamily="50" charset="-128"/>
              <a:cs typeface="Meiryo UI" pitchFamily="50" charset="-128"/>
            </a:endParaRPr>
          </a:p>
        </p:txBody>
      </p:sp>
      <p:sp>
        <p:nvSpPr>
          <p:cNvPr id="11267" name="Text Box 3"/>
          <p:cNvSpPr txBox="1">
            <a:spLocks noChangeArrowheads="1"/>
          </p:cNvSpPr>
          <p:nvPr/>
        </p:nvSpPr>
        <p:spPr bwMode="auto">
          <a:xfrm>
            <a:off x="188686" y="301002"/>
            <a:ext cx="87521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000" b="1" dirty="0">
                <a:latin typeface="Meiryo UI" pitchFamily="50" charset="-128"/>
                <a:ea typeface="Meiryo UI" pitchFamily="50" charset="-128"/>
                <a:cs typeface="Meiryo UI" pitchFamily="50" charset="-128"/>
              </a:rPr>
              <a:t>かかりつけ歯科医</a:t>
            </a:r>
            <a:r>
              <a:rPr lang="en-US" altLang="ja-JP" sz="3000" b="1" dirty="0">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歯科医療機関</a:t>
            </a:r>
            <a:r>
              <a:rPr lang="en-US" altLang="ja-JP" sz="3000" b="1" dirty="0">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の役割</a:t>
            </a:r>
          </a:p>
        </p:txBody>
      </p:sp>
      <p:sp>
        <p:nvSpPr>
          <p:cNvPr id="12" name="Rectangle 15"/>
          <p:cNvSpPr>
            <a:spLocks noChangeArrowheads="1"/>
          </p:cNvSpPr>
          <p:nvPr/>
        </p:nvSpPr>
        <p:spPr bwMode="auto">
          <a:xfrm>
            <a:off x="1678240" y="1528550"/>
            <a:ext cx="5773003" cy="747761"/>
          </a:xfrm>
          <a:prstGeom prst="rect">
            <a:avLst/>
          </a:prstGeom>
          <a:solidFill>
            <a:schemeClr val="accent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87239" tIns="43620" rIns="87239" bIns="43620" anchor="ctr" anchorCtr="0"/>
          <a:lstStyle/>
          <a:p>
            <a:pPr algn="ctr" defTabSz="871538" eaLnBrk="1" hangingPunct="1"/>
            <a:r>
              <a:rPr lang="ja-JP" altLang="en-US" sz="2800" b="1" dirty="0">
                <a:solidFill>
                  <a:schemeClr val="bg1"/>
                </a:solidFill>
                <a:latin typeface="Meiryo UI" pitchFamily="50" charset="-128"/>
                <a:ea typeface="Meiryo UI" pitchFamily="50" charset="-128"/>
                <a:cs typeface="Meiryo UI" pitchFamily="50" charset="-128"/>
              </a:rPr>
              <a:t>認知症に対応できる歯科医師の役割 </a:t>
            </a:r>
          </a:p>
        </p:txBody>
      </p:sp>
      <p:sp>
        <p:nvSpPr>
          <p:cNvPr id="14" name="Rectangle 3"/>
          <p:cNvSpPr>
            <a:spLocks noChangeArrowheads="1"/>
          </p:cNvSpPr>
          <p:nvPr/>
        </p:nvSpPr>
        <p:spPr bwMode="auto">
          <a:xfrm>
            <a:off x="188684" y="930398"/>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5"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13051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83772" y="1290900"/>
            <a:ext cx="7914389" cy="5032147"/>
          </a:xfrm>
          <a:prstGeom prst="rect">
            <a:avLst/>
          </a:prstGeom>
          <a:noFill/>
          <a:ln w="25400">
            <a:noFill/>
          </a:ln>
        </p:spPr>
        <p:txBody>
          <a:bodyPr wrap="square" rtlCol="0">
            <a:spAutoFit/>
          </a:bodyPr>
          <a:lstStyle/>
          <a:p>
            <a:r>
              <a:rPr kumimoji="1" lang="ja-JP" altLang="en-US" sz="2400" b="1" dirty="0">
                <a:solidFill>
                  <a:schemeClr val="tx1">
                    <a:lumMod val="50000"/>
                    <a:lumOff val="50000"/>
                  </a:schemeClr>
                </a:solidFill>
                <a:latin typeface="Meiryo UI" pitchFamily="50" charset="-128"/>
                <a:ea typeface="Meiryo UI" pitchFamily="50" charset="-128"/>
                <a:cs typeface="Meiryo UI" pitchFamily="50" charset="-128"/>
              </a:rPr>
              <a:t>      そもそも</a:t>
            </a:r>
            <a:r>
              <a:rPr lang="ja-JP" altLang="en-US" sz="2400" b="1" dirty="0">
                <a:solidFill>
                  <a:schemeClr val="tx1">
                    <a:lumMod val="50000"/>
                    <a:lumOff val="50000"/>
                  </a:schemeClr>
                </a:solidFill>
                <a:latin typeface="Meiryo UI" pitchFamily="50" charset="-128"/>
                <a:ea typeface="Meiryo UI" pitchFamily="50" charset="-128"/>
                <a:cs typeface="Meiryo UI" pitchFamily="50" charset="-128"/>
              </a:rPr>
              <a:t>歯科の特殊性とは</a:t>
            </a:r>
            <a:endParaRPr lang="en-US" altLang="ja-JP" sz="24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0"/>
              </a:spcBef>
            </a:pPr>
            <a:r>
              <a:rPr lang="ja-JP" altLang="en-US" sz="2400" b="1" dirty="0">
                <a:solidFill>
                  <a:schemeClr val="tx1">
                    <a:lumMod val="50000"/>
                    <a:lumOff val="50000"/>
                  </a:schemeClr>
                </a:solidFill>
                <a:latin typeface="Meiryo UI" pitchFamily="50" charset="-128"/>
                <a:ea typeface="Meiryo UI" pitchFamily="50" charset="-128"/>
                <a:cs typeface="Meiryo UI" pitchFamily="50" charset="-128"/>
              </a:rPr>
              <a:t>         ● 本人の希望が前提</a:t>
            </a:r>
            <a:endParaRPr lang="en-US" altLang="ja-JP" sz="24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0"/>
              </a:spcBef>
            </a:pPr>
            <a:r>
              <a:rPr lang="ja-JP" altLang="en-US" sz="2400" b="1" dirty="0">
                <a:solidFill>
                  <a:schemeClr val="tx1">
                    <a:lumMod val="50000"/>
                    <a:lumOff val="50000"/>
                  </a:schemeClr>
                </a:solidFill>
                <a:latin typeface="Meiryo UI" pitchFamily="50" charset="-128"/>
                <a:ea typeface="Meiryo UI" pitchFamily="50" charset="-128"/>
                <a:cs typeface="Meiryo UI" pitchFamily="50" charset="-128"/>
              </a:rPr>
              <a:t>         ● 診断に対して複数の治療方針がある</a:t>
            </a:r>
            <a:endParaRPr lang="en-US" altLang="ja-JP" sz="24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0"/>
              </a:spcBef>
            </a:pPr>
            <a:r>
              <a:rPr lang="ja-JP" altLang="en-US" sz="2400" b="1" dirty="0">
                <a:solidFill>
                  <a:schemeClr val="tx1">
                    <a:lumMod val="50000"/>
                    <a:lumOff val="50000"/>
                  </a:schemeClr>
                </a:solidFill>
                <a:latin typeface="Meiryo UI" pitchFamily="50" charset="-128"/>
                <a:ea typeface="Meiryo UI" pitchFamily="50" charset="-128"/>
                <a:cs typeface="Meiryo UI" pitchFamily="50" charset="-128"/>
              </a:rPr>
              <a:t>         ● 契約は本人と歯科医師の間で行う</a:t>
            </a:r>
            <a:endParaRPr lang="en-US" altLang="ja-JP" sz="2400" b="1" dirty="0">
              <a:solidFill>
                <a:schemeClr val="tx1">
                  <a:lumMod val="50000"/>
                  <a:lumOff val="50000"/>
                </a:schemeClr>
              </a:solidFill>
              <a:latin typeface="Meiryo UI" pitchFamily="50" charset="-128"/>
              <a:ea typeface="Meiryo UI" pitchFamily="50" charset="-128"/>
              <a:cs typeface="Meiryo UI" pitchFamily="50" charset="-128"/>
            </a:endParaRPr>
          </a:p>
          <a:p>
            <a:pPr>
              <a:spcBef>
                <a:spcPts val="1800"/>
              </a:spcBef>
            </a:pPr>
            <a:r>
              <a:rPr lang="ja-JP" altLang="en-US" sz="2600" b="1" dirty="0">
                <a:latin typeface="Meiryo UI" pitchFamily="50" charset="-128"/>
                <a:ea typeface="Meiryo UI" pitchFamily="50" charset="-128"/>
                <a:cs typeface="Meiryo UI" pitchFamily="50" charset="-128"/>
              </a:rPr>
              <a:t> 加えて、</a:t>
            </a:r>
            <a:r>
              <a:rPr lang="ja-JP" altLang="en-US" sz="2600" b="1" dirty="0">
                <a:solidFill>
                  <a:schemeClr val="accent1">
                    <a:lumMod val="50000"/>
                  </a:schemeClr>
                </a:solidFill>
                <a:latin typeface="Meiryo UI" pitchFamily="50" charset="-128"/>
                <a:ea typeface="Meiryo UI" pitchFamily="50" charset="-128"/>
                <a:cs typeface="Meiryo UI" pitchFamily="50" charset="-128"/>
              </a:rPr>
              <a:t>認知症の人</a:t>
            </a:r>
            <a:r>
              <a:rPr kumimoji="1" lang="ja-JP" altLang="en-US" sz="2600" b="1" dirty="0">
                <a:latin typeface="Meiryo UI" pitchFamily="50" charset="-128"/>
                <a:ea typeface="Meiryo UI" pitchFamily="50" charset="-128"/>
                <a:cs typeface="Meiryo UI" pitchFamily="50" charset="-128"/>
              </a:rPr>
              <a:t>に対しての歯科診療は</a:t>
            </a:r>
            <a:endParaRPr kumimoji="1" lang="en-US" altLang="ja-JP" sz="2600" b="1" dirty="0">
              <a:latin typeface="Meiryo UI" pitchFamily="50" charset="-128"/>
              <a:ea typeface="Meiryo UI" pitchFamily="50" charset="-128"/>
              <a:cs typeface="Meiryo UI" pitchFamily="50" charset="-128"/>
            </a:endParaRPr>
          </a:p>
          <a:p>
            <a:pPr>
              <a:spcBef>
                <a:spcPts val="1800"/>
              </a:spcBef>
            </a:pPr>
            <a:r>
              <a:rPr lang="ja-JP" altLang="en-US" sz="2400" b="1" dirty="0">
                <a:latin typeface="Meiryo UI" pitchFamily="50" charset="-128"/>
                <a:ea typeface="Meiryo UI" pitchFamily="50" charset="-128"/>
                <a:cs typeface="Meiryo UI" pitchFamily="50" charset="-128"/>
              </a:rPr>
              <a:t>    ① 認知症は目に見えない機能障害</a:t>
            </a:r>
            <a:endParaRPr lang="en-US" altLang="ja-JP" sz="2400" b="1" dirty="0">
              <a:latin typeface="Meiryo UI" pitchFamily="50" charset="-128"/>
              <a:ea typeface="Meiryo UI" pitchFamily="50" charset="-128"/>
              <a:cs typeface="Meiryo UI" pitchFamily="50" charset="-128"/>
            </a:endParaRPr>
          </a:p>
          <a:p>
            <a:pPr>
              <a:spcBef>
                <a:spcPts val="600"/>
              </a:spcBef>
            </a:pPr>
            <a:r>
              <a:rPr lang="ja-JP" altLang="en-US" sz="2400" b="1" dirty="0">
                <a:latin typeface="Meiryo UI" pitchFamily="50" charset="-128"/>
                <a:ea typeface="Meiryo UI" pitchFamily="50" charset="-128"/>
                <a:cs typeface="Meiryo UI" pitchFamily="50" charset="-128"/>
              </a:rPr>
              <a:t>    ② 生活の困難に対応する必要（本人任せにできない）</a:t>
            </a:r>
            <a:endParaRPr lang="en-US" altLang="ja-JP" sz="2400" b="1" dirty="0">
              <a:latin typeface="Meiryo UI" pitchFamily="50" charset="-128"/>
              <a:ea typeface="Meiryo UI" pitchFamily="50" charset="-128"/>
              <a:cs typeface="Meiryo UI" pitchFamily="50" charset="-128"/>
            </a:endParaRPr>
          </a:p>
          <a:p>
            <a:pPr>
              <a:spcBef>
                <a:spcPts val="600"/>
              </a:spcBef>
            </a:pPr>
            <a:r>
              <a:rPr lang="ja-JP" altLang="en-US" sz="2400" b="1" dirty="0">
                <a:latin typeface="Meiryo UI" pitchFamily="50" charset="-128"/>
                <a:ea typeface="Meiryo UI" pitchFamily="50" charset="-128"/>
                <a:cs typeface="Meiryo UI" pitchFamily="50" charset="-128"/>
              </a:rPr>
              <a:t>    ③ 高齢者の口腔の多様性（義歯やインプラントなど）</a:t>
            </a:r>
            <a:endParaRPr lang="en-US" altLang="ja-JP" sz="2400" b="1" dirty="0">
              <a:latin typeface="Meiryo UI" pitchFamily="50" charset="-128"/>
              <a:ea typeface="Meiryo UI" pitchFamily="50" charset="-128"/>
              <a:cs typeface="Meiryo UI" pitchFamily="50" charset="-128"/>
            </a:endParaRPr>
          </a:p>
          <a:p>
            <a:pPr>
              <a:spcBef>
                <a:spcPts val="600"/>
              </a:spcBef>
            </a:pPr>
            <a:r>
              <a:rPr lang="ja-JP" altLang="en-US" sz="2400" b="1" dirty="0">
                <a:latin typeface="Meiryo UI" pitchFamily="50" charset="-128"/>
                <a:ea typeface="Meiryo UI" pitchFamily="50" charset="-128"/>
                <a:cs typeface="Meiryo UI" pitchFamily="50" charset="-128"/>
              </a:rPr>
              <a:t>    ④ 身体の機能低下に口腔の機能低下がリンクする</a:t>
            </a:r>
            <a:endParaRPr lang="en-US" altLang="ja-JP" sz="2400" b="1" dirty="0">
              <a:latin typeface="Meiryo UI" pitchFamily="50" charset="-128"/>
              <a:ea typeface="Meiryo UI" pitchFamily="50" charset="-128"/>
              <a:cs typeface="Meiryo UI" pitchFamily="50" charset="-128"/>
            </a:endParaRPr>
          </a:p>
          <a:p>
            <a:pPr>
              <a:spcBef>
                <a:spcPts val="600"/>
              </a:spcBef>
            </a:pPr>
            <a:r>
              <a:rPr lang="ja-JP" altLang="en-US" sz="2400" b="1" dirty="0">
                <a:latin typeface="Meiryo UI" pitchFamily="50" charset="-128"/>
                <a:ea typeface="Meiryo UI" pitchFamily="50" charset="-128"/>
                <a:cs typeface="Meiryo UI" pitchFamily="50" charset="-128"/>
              </a:rPr>
              <a:t>    ⑤ 栄養摂取への影響</a:t>
            </a:r>
            <a:endParaRPr lang="en-US" altLang="ja-JP" sz="2400" b="1" dirty="0">
              <a:latin typeface="Meiryo UI" pitchFamily="50" charset="-128"/>
              <a:ea typeface="Meiryo UI" pitchFamily="50" charset="-128"/>
              <a:cs typeface="Meiryo UI" pitchFamily="50" charset="-128"/>
            </a:endParaRPr>
          </a:p>
          <a:p>
            <a:pPr>
              <a:spcBef>
                <a:spcPts val="600"/>
              </a:spcBef>
            </a:pPr>
            <a:r>
              <a:rPr lang="ja-JP" altLang="en-US" sz="2400" b="1" dirty="0">
                <a:latin typeface="Meiryo UI" pitchFamily="50" charset="-128"/>
                <a:ea typeface="Meiryo UI" pitchFamily="50" charset="-128"/>
                <a:cs typeface="Meiryo UI" pitchFamily="50" charset="-128"/>
              </a:rPr>
              <a:t>    ⑥ 契約と診療費は本人の希望だけで行えない可能性</a:t>
            </a:r>
            <a:endParaRPr lang="en-US" altLang="ja-JP" sz="2400" b="1" dirty="0">
              <a:latin typeface="Meiryo UI" pitchFamily="50" charset="-128"/>
              <a:ea typeface="Meiryo UI" pitchFamily="50" charset="-128"/>
              <a:cs typeface="Meiryo UI" pitchFamily="50" charset="-128"/>
            </a:endParaRPr>
          </a:p>
        </p:txBody>
      </p:sp>
      <p:sp>
        <p:nvSpPr>
          <p:cNvPr id="4" name="Text Box 3"/>
          <p:cNvSpPr txBox="1">
            <a:spLocks noChangeArrowheads="1"/>
          </p:cNvSpPr>
          <p:nvPr/>
        </p:nvSpPr>
        <p:spPr bwMode="auto">
          <a:xfrm>
            <a:off x="188686" y="316996"/>
            <a:ext cx="87521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a:spcBef>
                <a:spcPct val="50000"/>
              </a:spcBef>
            </a:pPr>
            <a:r>
              <a:rPr lang="ja-JP" altLang="en-US" sz="3000" b="1" dirty="0">
                <a:latin typeface="Meiryo UI" pitchFamily="50" charset="-128"/>
                <a:ea typeface="Meiryo UI" pitchFamily="50" charset="-128"/>
                <a:cs typeface="Meiryo UI" pitchFamily="50" charset="-128"/>
              </a:rPr>
              <a:t>歯科の特殊性</a:t>
            </a:r>
          </a:p>
        </p:txBody>
      </p:sp>
      <p:sp>
        <p:nvSpPr>
          <p:cNvPr id="7" name="Rectangle 3"/>
          <p:cNvSpPr>
            <a:spLocks noChangeArrowheads="1"/>
          </p:cNvSpPr>
          <p:nvPr/>
        </p:nvSpPr>
        <p:spPr bwMode="auto">
          <a:xfrm>
            <a:off x="188684" y="918523"/>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8"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2</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2" name="正方形/長方形 1"/>
          <p:cNvSpPr/>
          <p:nvPr/>
        </p:nvSpPr>
        <p:spPr bwMode="auto">
          <a:xfrm>
            <a:off x="928048" y="3548419"/>
            <a:ext cx="7342495" cy="2825085"/>
          </a:xfrm>
          <a:prstGeom prst="rect">
            <a:avLst/>
          </a:prstGeom>
          <a:noFill/>
          <a:ln w="25400" cap="flat" cmpd="sng" algn="ctr">
            <a:solidFill>
              <a:schemeClr val="accent1">
                <a:lumMod val="50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Tree>
    <p:extLst>
      <p:ext uri="{BB962C8B-B14F-4D97-AF65-F5344CB8AC3E}">
        <p14:creationId xmlns:p14="http://schemas.microsoft.com/office/powerpoint/2010/main" val="3065144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29" name="Group 61"/>
          <p:cNvGraphicFramePr>
            <a:graphicFrameLocks noGrp="1"/>
          </p:cNvGraphicFramePr>
          <p:nvPr>
            <p:extLst>
              <p:ext uri="{D42A27DB-BD31-4B8C-83A1-F6EECF244321}">
                <p14:modId xmlns:p14="http://schemas.microsoft.com/office/powerpoint/2010/main" val="2912382426"/>
              </p:ext>
            </p:extLst>
          </p:nvPr>
        </p:nvGraphicFramePr>
        <p:xfrm>
          <a:off x="325438" y="2427643"/>
          <a:ext cx="8434387" cy="2481918"/>
        </p:xfrm>
        <a:graphic>
          <a:graphicData uri="http://schemas.openxmlformats.org/drawingml/2006/table">
            <a:tbl>
              <a:tblPr/>
              <a:tblGrid>
                <a:gridCol w="811261">
                  <a:extLst>
                    <a:ext uri="{9D8B030D-6E8A-4147-A177-3AD203B41FA5}">
                      <a16:colId xmlns:a16="http://schemas.microsoft.com/office/drawing/2014/main" xmlns="" val="20000"/>
                    </a:ext>
                  </a:extLst>
                </a:gridCol>
                <a:gridCol w="1508217">
                  <a:extLst>
                    <a:ext uri="{9D8B030D-6E8A-4147-A177-3AD203B41FA5}">
                      <a16:colId xmlns:a16="http://schemas.microsoft.com/office/drawing/2014/main" xmlns="" val="20001"/>
                    </a:ext>
                  </a:extLst>
                </a:gridCol>
                <a:gridCol w="61404">
                  <a:extLst>
                    <a:ext uri="{9D8B030D-6E8A-4147-A177-3AD203B41FA5}">
                      <a16:colId xmlns:a16="http://schemas.microsoft.com/office/drawing/2014/main" xmlns="" val="20002"/>
                    </a:ext>
                  </a:extLst>
                </a:gridCol>
                <a:gridCol w="1544732">
                  <a:extLst>
                    <a:ext uri="{9D8B030D-6E8A-4147-A177-3AD203B41FA5}">
                      <a16:colId xmlns:a16="http://schemas.microsoft.com/office/drawing/2014/main" xmlns="" val="20003"/>
                    </a:ext>
                  </a:extLst>
                </a:gridCol>
                <a:gridCol w="1505041">
                  <a:extLst>
                    <a:ext uri="{9D8B030D-6E8A-4147-A177-3AD203B41FA5}">
                      <a16:colId xmlns:a16="http://schemas.microsoft.com/office/drawing/2014/main" xmlns="" val="20004"/>
                    </a:ext>
                  </a:extLst>
                </a:gridCol>
                <a:gridCol w="1501866">
                  <a:extLst>
                    <a:ext uri="{9D8B030D-6E8A-4147-A177-3AD203B41FA5}">
                      <a16:colId xmlns:a16="http://schemas.microsoft.com/office/drawing/2014/main" xmlns="" val="20005"/>
                    </a:ext>
                  </a:extLst>
                </a:gridCol>
                <a:gridCol w="1501866">
                  <a:extLst>
                    <a:ext uri="{9D8B030D-6E8A-4147-A177-3AD203B41FA5}">
                      <a16:colId xmlns:a16="http://schemas.microsoft.com/office/drawing/2014/main" xmlns="" val="20006"/>
                    </a:ext>
                  </a:extLst>
                </a:gridCol>
              </a:tblGrid>
              <a:tr h="647962">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自立</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した</a:t>
                      </a:r>
                      <a:endParaRPr kumimoji="1" lang="en-US" altLang="ja-JP" sz="17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7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暮らし</a:t>
                      </a:r>
                    </a:p>
                  </a:txBody>
                  <a:tcPr marL="36002" marR="36002" marT="45708" marB="45708" anchor="ctr" horzOverflow="overflow">
                    <a:lnL>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tx1">
                        <a:lumMod val="50000"/>
                        <a:lumOff val="50000"/>
                      </a:schemeClr>
                    </a:solidFill>
                  </a:tcPr>
                </a:tc>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グレーゾーン　</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中核症状</a:t>
                      </a:r>
                      <a:endParaRPr kumimoji="1" lang="en-US" altLang="ja-JP" sz="18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出現期</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8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BPSD</a:t>
                      </a: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多出期</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4DA9B3"/>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障害</a:t>
                      </a:r>
                      <a:endParaRPr kumimoji="1" lang="en-US" altLang="ja-JP" sz="18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8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複合期</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ターミナル期</a:t>
                      </a:r>
                    </a:p>
                  </a:txBody>
                  <a:tcPr marL="36002" marR="36002" marT="45708" marB="45708"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chemeClr val="accent1">
                        <a:lumMod val="50000"/>
                      </a:schemeClr>
                    </a:solidFill>
                  </a:tcPr>
                </a:tc>
                <a:extLst>
                  <a:ext uri="{0D108BD9-81ED-4DB2-BD59-A6C34878D82A}">
                    <a16:rowId xmlns:a16="http://schemas.microsoft.com/office/drawing/2014/main" xmlns="" val="10000"/>
                  </a:ext>
                </a:extLst>
              </a:tr>
              <a:tr h="513754">
                <a:tc vMerge="1">
                  <a:txBody>
                    <a:bodyPr/>
                    <a:lstStyle/>
                    <a:p>
                      <a:endParaRPr kumimoji="1" lang="ja-JP" altLang="en-US"/>
                    </a:p>
                  </a:txBody>
                  <a:tcPr/>
                </a:tc>
                <a:tc gridSpan="6">
                  <a:txBody>
                    <a:bodyPr/>
                    <a:lstStyle/>
                    <a:p>
                      <a:pPr marL="95250" marR="0" lvl="0" indent="-95250" algn="ctr" defTabSz="914400" rtl="0" eaLnBrk="1" fontAlgn="base" latinLnBrk="0" hangingPunct="1">
                        <a:lnSpc>
                          <a:spcPct val="100000"/>
                        </a:lnSpc>
                        <a:spcBef>
                          <a:spcPts val="300"/>
                        </a:spcBef>
                        <a:spcAft>
                          <a:spcPct val="0"/>
                        </a:spcAft>
                        <a:buClrTx/>
                        <a:buSzTx/>
                        <a:buFontTx/>
                        <a:buNone/>
                        <a:tabLst/>
                      </a:pPr>
                      <a:r>
                        <a:rPr kumimoji="1" lang="ja-JP" altLang="en-US" sz="18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本人におこる暮らしの中での変化（主なもの）</a:t>
                      </a:r>
                      <a:endParaRPr kumimoji="1" lang="en-US" altLang="ja-JP" sz="18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txBody>
                  <a:tcPr marL="36002" marR="0" marT="45708" marB="45708"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1"/>
                  </a:ext>
                </a:extLst>
              </a:tr>
              <a:tr h="1320202">
                <a:tc vMerge="1">
                  <a:txBody>
                    <a:bodyPr/>
                    <a:lstStyle/>
                    <a:p>
                      <a:endParaRPr kumimoji="1" lang="ja-JP" altLang="en-US"/>
                    </a:p>
                  </a:txBody>
                  <a:tcPr/>
                </a:tc>
                <a:tc>
                  <a:txBody>
                    <a:bodyPr/>
                    <a:lstStyle/>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・物の置き忘れ</a:t>
                      </a:r>
                      <a:endParaRPr kumimoji="1" lang="en-US" altLang="ja-JP"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・人や物の名前</a:t>
                      </a:r>
                      <a:endParaRPr kumimoji="1" lang="en-US" altLang="ja-JP"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  が出ずらい</a:t>
                      </a:r>
                      <a:endParaRPr kumimoji="1" lang="en-US" altLang="ja-JP"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endParaRPr kumimoji="1" lang="en-US" altLang="ja-JP"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txBody>
                  <a:tcPr marL="36002" marR="0" marT="72021" marB="72021" horzOverflow="overflow">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gridSpan="2">
                  <a:txBody>
                    <a:bodyPr/>
                    <a:lstStyle/>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 ・本人が「おか</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   しい」と感じる</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   ことが増える</a:t>
                      </a:r>
                      <a:endParaRPr kumimoji="1" lang="en-US" altLang="ja-JP"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 ・不安</a:t>
                      </a:r>
                      <a:r>
                        <a:rPr kumimoji="1" lang="en-US" altLang="ja-JP"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a:t>
                      </a: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イライラ</a:t>
                      </a:r>
                      <a:endParaRPr kumimoji="1" lang="en-US" altLang="ja-JP"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 ・疲れやすい</a:t>
                      </a:r>
                      <a:endParaRPr kumimoji="1" lang="en-US" altLang="ja-JP"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txBody>
                  <a:tcPr marL="36002" marR="0" marT="72021" marB="720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hMerge="1">
                  <a:txBody>
                    <a:bodyPr/>
                    <a:lstStyle/>
                    <a:p>
                      <a:endParaRPr kumimoji="1" lang="ja-JP" altLang="en-US"/>
                    </a:p>
                  </a:txBody>
                  <a:tcPr/>
                </a:tc>
                <a:tc>
                  <a:txBody>
                    <a:bodyPr/>
                    <a:lstStyle/>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accent1">
                              <a:lumMod val="50000"/>
                            </a:schemeClr>
                          </a:solidFill>
                          <a:effectLst/>
                          <a:latin typeface="Meiryo UI" pitchFamily="50" charset="-128"/>
                          <a:ea typeface="Meiryo UI" pitchFamily="50" charset="-128"/>
                          <a:cs typeface="Meiryo UI" pitchFamily="50" charset="-128"/>
                        </a:rPr>
                        <a:t> ・わからない</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accent1">
                              <a:lumMod val="50000"/>
                            </a:schemeClr>
                          </a:solidFill>
                          <a:effectLst/>
                          <a:latin typeface="Meiryo UI" pitchFamily="50" charset="-128"/>
                          <a:ea typeface="Meiryo UI" pitchFamily="50" charset="-128"/>
                          <a:cs typeface="Meiryo UI" pitchFamily="50" charset="-128"/>
                        </a:rPr>
                        <a:t>   ことが増える</a:t>
                      </a:r>
                      <a:endParaRPr kumimoji="1" lang="en-US" altLang="ja-JP" sz="1600" b="1" i="0" u="none" strike="noStrike" cap="none" normalizeH="0" baseline="0" dirty="0">
                        <a:ln>
                          <a:noFill/>
                        </a:ln>
                        <a:solidFill>
                          <a:schemeClr val="accent1">
                            <a:lumMod val="50000"/>
                          </a:schemeClr>
                        </a:solidFill>
                        <a:effectLst/>
                        <a:latin typeface="Meiryo UI" pitchFamily="50" charset="-128"/>
                        <a:ea typeface="Meiryo UI"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accent1">
                              <a:lumMod val="50000"/>
                            </a:schemeClr>
                          </a:solidFill>
                          <a:effectLst/>
                          <a:latin typeface="Meiryo UI" pitchFamily="50" charset="-128"/>
                          <a:ea typeface="Meiryo UI" pitchFamily="50" charset="-128"/>
                          <a:cs typeface="Meiryo UI" pitchFamily="50" charset="-128"/>
                        </a:rPr>
                        <a:t> ・パニックに</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chemeClr val="accent1">
                              <a:lumMod val="50000"/>
                            </a:schemeClr>
                          </a:solidFill>
                          <a:effectLst/>
                          <a:latin typeface="Meiryo UI" pitchFamily="50" charset="-128"/>
                          <a:ea typeface="Meiryo UI" pitchFamily="50" charset="-128"/>
                          <a:cs typeface="Meiryo UI" pitchFamily="50" charset="-128"/>
                        </a:rPr>
                        <a:t>   陥りやすい</a:t>
                      </a:r>
                      <a:endParaRPr kumimoji="1" lang="en-US" altLang="ja-JP" sz="1600" b="1" i="0" u="none" strike="noStrike" cap="none" normalizeH="0" baseline="0" dirty="0">
                        <a:ln>
                          <a:noFill/>
                        </a:ln>
                        <a:solidFill>
                          <a:schemeClr val="accent1">
                            <a:lumMod val="50000"/>
                          </a:schemeClr>
                        </a:solidFill>
                        <a:effectLst/>
                        <a:latin typeface="Meiryo UI" pitchFamily="50" charset="-128"/>
                        <a:ea typeface="Meiryo UI" pitchFamily="50" charset="-128"/>
                        <a:cs typeface="Meiryo UI" pitchFamily="50" charset="-128"/>
                      </a:endParaRPr>
                    </a:p>
                  </a:txBody>
                  <a:tcPr marL="36002" marR="0" marT="72021" marB="720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rPr>
                        <a:t> ・できないこと</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rPr>
                        <a:t>   が増える</a:t>
                      </a:r>
                      <a:endParaRPr kumimoji="1" lang="en-US" altLang="ja-JP"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endParaRP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rPr>
                        <a:t> ・ふらつく、</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rPr>
                        <a:t>   転びやすい、</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rPr>
                        <a:t>   動けない</a:t>
                      </a:r>
                      <a:endParaRPr kumimoji="1" lang="en-US" altLang="ja-JP"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endParaRPr>
                    </a:p>
                  </a:txBody>
                  <a:tcPr marL="36002" marR="0" marT="72021" marB="720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rPr>
                        <a:t> ・食べられなく</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rPr>
                        <a:t>   なる</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rPr>
                        <a:t> ・体温調節が</a:t>
                      </a:r>
                    </a:p>
                    <a:p>
                      <a:pPr marL="180975" marR="0" lvl="0" indent="-180975" algn="l" defTabSz="914400" rtl="0" eaLnBrk="1" fontAlgn="base" latinLnBrk="0" hangingPunct="1">
                        <a:lnSpc>
                          <a:spcPct val="90000"/>
                        </a:lnSpc>
                        <a:spcBef>
                          <a:spcPts val="100"/>
                        </a:spcBef>
                        <a:spcAft>
                          <a:spcPct val="0"/>
                        </a:spcAft>
                        <a:buClrTx/>
                        <a:buSzTx/>
                        <a:buFontTx/>
                        <a:buNone/>
                        <a:tabLst/>
                      </a:pPr>
                      <a:r>
                        <a:rPr kumimoji="1" lang="ja-JP" altLang="en-US"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rPr>
                        <a:t>   乱れる</a:t>
                      </a:r>
                      <a:endParaRPr kumimoji="1" lang="en-US" altLang="ja-JP" sz="1600" b="1" i="0" u="none" strike="noStrike" cap="none" normalizeH="0" baseline="0" dirty="0">
                        <a:ln>
                          <a:noFill/>
                        </a:ln>
                        <a:solidFill>
                          <a:srgbClr val="317277"/>
                        </a:solidFill>
                        <a:effectLst/>
                        <a:latin typeface="Meiryo UI" pitchFamily="50" charset="-128"/>
                        <a:ea typeface="Meiryo UI" pitchFamily="50" charset="-128"/>
                        <a:cs typeface="Meiryo UI" pitchFamily="50" charset="-128"/>
                      </a:endParaRPr>
                    </a:p>
                  </a:txBody>
                  <a:tcPr marL="36002" marR="0" marT="72021" marB="7202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extLst>
                  <a:ext uri="{0D108BD9-81ED-4DB2-BD59-A6C34878D82A}">
                    <a16:rowId xmlns:a16="http://schemas.microsoft.com/office/drawing/2014/main" xmlns="" val="10002"/>
                  </a:ext>
                </a:extLst>
              </a:tr>
            </a:tbl>
          </a:graphicData>
        </a:graphic>
      </p:graphicFrame>
      <p:sp>
        <p:nvSpPr>
          <p:cNvPr id="34840" name="テキスト ボックス 12"/>
          <p:cNvSpPr txBox="1">
            <a:spLocks noChangeArrowheads="1"/>
          </p:cNvSpPr>
          <p:nvPr/>
        </p:nvSpPr>
        <p:spPr bwMode="auto">
          <a:xfrm>
            <a:off x="1420813" y="6446958"/>
            <a:ext cx="7400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r>
              <a:rPr lang="ja-JP" altLang="en-US" sz="1200" b="1" dirty="0">
                <a:solidFill>
                  <a:schemeClr val="tx1">
                    <a:lumMod val="50000"/>
                    <a:lumOff val="50000"/>
                  </a:schemeClr>
                </a:solidFill>
                <a:latin typeface="Meiryo UI" pitchFamily="50" charset="-128"/>
                <a:ea typeface="Meiryo UI" pitchFamily="50" charset="-128"/>
                <a:cs typeface="Meiryo UI" pitchFamily="50" charset="-128"/>
              </a:rPr>
              <a:t>参考：病院勤務の医療従事者向け認知症対応力向上研修テキスト</a:t>
            </a:r>
          </a:p>
        </p:txBody>
      </p:sp>
      <p:sp>
        <p:nvSpPr>
          <p:cNvPr id="31" name="ストライプ矢印 30"/>
          <p:cNvSpPr/>
          <p:nvPr/>
        </p:nvSpPr>
        <p:spPr bwMode="auto">
          <a:xfrm>
            <a:off x="325438" y="1463937"/>
            <a:ext cx="8501062" cy="337567"/>
          </a:xfrm>
          <a:prstGeom prst="stripedRightArrow">
            <a:avLst>
              <a:gd name="adj1" fmla="val 100000"/>
              <a:gd name="adj2" fmla="val 57336"/>
            </a:avLst>
          </a:prstGeom>
          <a:solidFill>
            <a:srgbClr val="FF9396"/>
          </a:solidFill>
          <a:ln w="9525" cap="flat" cmpd="sng" algn="ctr">
            <a:noFill/>
            <a:prstDash val="solid"/>
            <a:round/>
            <a:headEnd type="none" w="med" len="med"/>
            <a:tailEnd type="none" w="med" len="med"/>
          </a:ln>
          <a:effectLst/>
        </p:spPr>
        <p:txBody>
          <a:bodyPr wrap="none" anchor="ctr"/>
          <a:lstStyle/>
          <a:p>
            <a:pPr algn="ctr">
              <a:spcBef>
                <a:spcPct val="10000"/>
              </a:spcBef>
              <a:defRPr/>
            </a:pPr>
            <a:r>
              <a:rPr lang="ja-JP" altLang="en-US" sz="1900" b="1" dirty="0">
                <a:solidFill>
                  <a:schemeClr val="bg1"/>
                </a:solidFill>
                <a:latin typeface="Meiryo UI" pitchFamily="50" charset="-128"/>
                <a:ea typeface="Meiryo UI" pitchFamily="50" charset="-128"/>
                <a:cs typeface="Meiryo UI" pitchFamily="50" charset="-128"/>
              </a:rPr>
              <a:t>本人の暮らし</a:t>
            </a:r>
          </a:p>
        </p:txBody>
      </p:sp>
      <p:sp>
        <p:nvSpPr>
          <p:cNvPr id="34842" name="Text Box 2"/>
          <p:cNvSpPr txBox="1">
            <a:spLocks noChangeArrowheads="1"/>
          </p:cNvSpPr>
          <p:nvPr/>
        </p:nvSpPr>
        <p:spPr bwMode="auto">
          <a:xfrm>
            <a:off x="1214438" y="150703"/>
            <a:ext cx="6713537" cy="100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2800" b="1" dirty="0">
                <a:latin typeface="Meiryo UI" pitchFamily="50" charset="-128"/>
                <a:ea typeface="Meiryo UI" pitchFamily="50" charset="-128"/>
                <a:cs typeface="Meiryo UI" pitchFamily="50" charset="-128"/>
              </a:rPr>
              <a:t>認知症の人がたどる経過のなかでの</a:t>
            </a:r>
            <a:endParaRPr lang="en-US" altLang="ja-JP" sz="2800" b="1" dirty="0">
              <a:latin typeface="Meiryo UI" pitchFamily="50" charset="-128"/>
              <a:ea typeface="Meiryo UI" pitchFamily="50" charset="-128"/>
              <a:cs typeface="Meiryo UI" pitchFamily="50" charset="-128"/>
            </a:endParaRPr>
          </a:p>
          <a:p>
            <a:pPr algn="ctr" eaLnBrk="1" hangingPunct="1"/>
            <a:r>
              <a:rPr lang="ja-JP" altLang="en-US" sz="3000" b="1" dirty="0">
                <a:latin typeface="Meiryo UI" pitchFamily="50" charset="-128"/>
                <a:ea typeface="Meiryo UI" pitchFamily="50" charset="-128"/>
                <a:cs typeface="Meiryo UI" pitchFamily="50" charset="-128"/>
              </a:rPr>
              <a:t>歯科治療の関わり</a:t>
            </a:r>
          </a:p>
        </p:txBody>
      </p:sp>
      <p:sp>
        <p:nvSpPr>
          <p:cNvPr id="34845" name="正方形/長方形 23"/>
          <p:cNvSpPr>
            <a:spLocks noChangeArrowheads="1"/>
          </p:cNvSpPr>
          <p:nvPr/>
        </p:nvSpPr>
        <p:spPr bwMode="auto">
          <a:xfrm>
            <a:off x="829955" y="5001009"/>
            <a:ext cx="7964488" cy="1253402"/>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bIns="72000" anchor="ctr">
            <a:spAutoFit/>
          </a:bodyPr>
          <a:lstStyle/>
          <a:p>
            <a:r>
              <a:rPr lang="ja-JP" altLang="en-US" sz="2400" b="1" dirty="0">
                <a:latin typeface="Meiryo UI" pitchFamily="50" charset="-128"/>
                <a:ea typeface="Meiryo UI" pitchFamily="50" charset="-128"/>
                <a:cs typeface="Meiryo UI" pitchFamily="50" charset="-128"/>
              </a:rPr>
              <a:t>  どの時期、段階（ステージ）での治療なのか、認知症に </a:t>
            </a:r>
          </a:p>
          <a:p>
            <a:r>
              <a:rPr lang="ja-JP" altLang="en-US" sz="2400" b="1" dirty="0">
                <a:latin typeface="Meiryo UI" pitchFamily="50" charset="-128"/>
                <a:ea typeface="Meiryo UI" pitchFamily="50" charset="-128"/>
                <a:cs typeface="Meiryo UI" pitchFamily="50" charset="-128"/>
              </a:rPr>
              <a:t>  よっておきている本人の暮らしの変化や有する力に配慮</a:t>
            </a:r>
            <a:r>
              <a:rPr lang="en-US" altLang="ja-JP" sz="2400" b="1" dirty="0">
                <a:latin typeface="Meiryo UI" pitchFamily="50" charset="-128"/>
                <a:ea typeface="Meiryo UI" pitchFamily="50" charset="-128"/>
                <a:cs typeface="Meiryo UI" pitchFamily="50" charset="-128"/>
              </a:rPr>
              <a:t>･</a:t>
            </a:r>
          </a:p>
          <a:p>
            <a:r>
              <a:rPr lang="ja-JP" altLang="en-US" sz="2400" b="1" dirty="0">
                <a:latin typeface="Meiryo UI" pitchFamily="50" charset="-128"/>
                <a:ea typeface="Meiryo UI" pitchFamily="50" charset="-128"/>
                <a:cs typeface="Meiryo UI" pitchFamily="50" charset="-128"/>
              </a:rPr>
              <a:t>  留意した対応が必要となる</a:t>
            </a:r>
            <a:endParaRPr lang="en-US" altLang="ja-JP" sz="2400" b="1" dirty="0">
              <a:latin typeface="Meiryo UI" pitchFamily="50" charset="-128"/>
              <a:ea typeface="Meiryo UI" pitchFamily="50" charset="-128"/>
              <a:cs typeface="Meiryo UI" pitchFamily="50" charset="-128"/>
            </a:endParaRPr>
          </a:p>
        </p:txBody>
      </p:sp>
      <p:sp>
        <p:nvSpPr>
          <p:cNvPr id="15" name="Rectangle 3"/>
          <p:cNvSpPr>
            <a:spLocks noChangeArrowheads="1"/>
          </p:cNvSpPr>
          <p:nvPr/>
        </p:nvSpPr>
        <p:spPr bwMode="auto">
          <a:xfrm>
            <a:off x="152673" y="1146733"/>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6"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3</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0" name="ストライプ矢印 9"/>
          <p:cNvSpPr/>
          <p:nvPr/>
        </p:nvSpPr>
        <p:spPr bwMode="auto">
          <a:xfrm>
            <a:off x="2019300" y="1858368"/>
            <a:ext cx="6802436" cy="337567"/>
          </a:xfrm>
          <a:prstGeom prst="stripedRightArrow">
            <a:avLst>
              <a:gd name="adj1" fmla="val 100000"/>
              <a:gd name="adj2" fmla="val 57336"/>
            </a:avLst>
          </a:prstGeom>
          <a:solidFill>
            <a:srgbClr val="6C9D13"/>
          </a:solidFill>
          <a:ln w="9525" cap="flat" cmpd="sng" algn="ctr">
            <a:noFill/>
            <a:prstDash val="solid"/>
            <a:round/>
            <a:headEnd type="none" w="med" len="med"/>
            <a:tailEnd type="none" w="med" len="med"/>
          </a:ln>
          <a:effectLst/>
        </p:spPr>
        <p:txBody>
          <a:bodyPr wrap="none" anchor="ctr"/>
          <a:lstStyle/>
          <a:p>
            <a:pPr algn="ctr">
              <a:spcBef>
                <a:spcPct val="10000"/>
              </a:spcBef>
              <a:defRPr/>
            </a:pPr>
            <a:r>
              <a:rPr lang="ja-JP" altLang="en-US" sz="1900" b="1" dirty="0">
                <a:solidFill>
                  <a:schemeClr val="bg1"/>
                </a:solidFill>
                <a:latin typeface="Meiryo UI" pitchFamily="50" charset="-128"/>
                <a:ea typeface="Meiryo UI" pitchFamily="50" charset="-128"/>
                <a:cs typeface="Meiryo UI" pitchFamily="50" charset="-128"/>
              </a:rPr>
              <a:t>認知機能低下の進行</a:t>
            </a:r>
          </a:p>
        </p:txBody>
      </p:sp>
    </p:spTree>
    <p:extLst>
      <p:ext uri="{BB962C8B-B14F-4D97-AF65-F5344CB8AC3E}">
        <p14:creationId xmlns:p14="http://schemas.microsoft.com/office/powerpoint/2010/main" val="2797156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39712" y="404064"/>
            <a:ext cx="8610600"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認知症の進行過程に応じた歯科におけるケア視点</a:t>
            </a:r>
          </a:p>
        </p:txBody>
      </p:sp>
      <p:sp>
        <p:nvSpPr>
          <p:cNvPr id="15" name="Rectangle 3"/>
          <p:cNvSpPr>
            <a:spLocks noChangeArrowheads="1"/>
          </p:cNvSpPr>
          <p:nvPr/>
        </p:nvSpPr>
        <p:spPr bwMode="auto">
          <a:xfrm>
            <a:off x="188684" y="1025398"/>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6"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4</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graphicFrame>
        <p:nvGraphicFramePr>
          <p:cNvPr id="8" name="Group 37"/>
          <p:cNvGraphicFramePr>
            <a:graphicFrameLocks noGrp="1"/>
          </p:cNvGraphicFramePr>
          <p:nvPr>
            <p:extLst>
              <p:ext uri="{D42A27DB-BD31-4B8C-83A1-F6EECF244321}">
                <p14:modId xmlns:p14="http://schemas.microsoft.com/office/powerpoint/2010/main" val="2432740835"/>
              </p:ext>
            </p:extLst>
          </p:nvPr>
        </p:nvGraphicFramePr>
        <p:xfrm>
          <a:off x="418937" y="1524562"/>
          <a:ext cx="8376558" cy="4507748"/>
        </p:xfrm>
        <a:graphic>
          <a:graphicData uri="http://schemas.openxmlformats.org/drawingml/2006/table">
            <a:tbl>
              <a:tblPr/>
              <a:tblGrid>
                <a:gridCol w="2792186">
                  <a:extLst>
                    <a:ext uri="{9D8B030D-6E8A-4147-A177-3AD203B41FA5}">
                      <a16:colId xmlns:a16="http://schemas.microsoft.com/office/drawing/2014/main" xmlns="" val="20000"/>
                    </a:ext>
                  </a:extLst>
                </a:gridCol>
                <a:gridCol w="2792186">
                  <a:extLst>
                    <a:ext uri="{9D8B030D-6E8A-4147-A177-3AD203B41FA5}">
                      <a16:colId xmlns:a16="http://schemas.microsoft.com/office/drawing/2014/main" xmlns="" val="20001"/>
                    </a:ext>
                  </a:extLst>
                </a:gridCol>
                <a:gridCol w="2792186">
                  <a:extLst>
                    <a:ext uri="{9D8B030D-6E8A-4147-A177-3AD203B41FA5}">
                      <a16:colId xmlns:a16="http://schemas.microsoft.com/office/drawing/2014/main" xmlns="" val="20002"/>
                    </a:ext>
                  </a:extLst>
                </a:gridCol>
              </a:tblGrid>
              <a:tr h="1136751">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軽度認知障害 </a:t>
                      </a:r>
                      <a:endParaRPr kumimoji="1" lang="en-US" altLang="ja-JP" sz="20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から</a:t>
                      </a:r>
                      <a:endParaRPr kumimoji="1" lang="en-US" altLang="ja-JP" sz="20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認知症初期</a:t>
                      </a:r>
                    </a:p>
                  </a:txBody>
                  <a:tcPr marT="45726" marB="45726"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認知症初期</a:t>
                      </a:r>
                      <a:endParaRPr kumimoji="1" lang="en-US" altLang="ja-JP"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から</a:t>
                      </a:r>
                      <a:endParaRPr kumimoji="1" lang="en-US" altLang="ja-JP"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認知症中等度</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50000"/>
                      </a:schemeClr>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中等度以上</a:t>
                      </a:r>
                      <a:endParaRPr kumimoji="1" lang="en-US" altLang="ja-JP"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ts val="2500"/>
                        </a:lnSpc>
                        <a:spcBef>
                          <a:spcPts val="600"/>
                        </a:spcBef>
                        <a:spcAft>
                          <a:spcPct val="0"/>
                        </a:spcAft>
                        <a:buClrTx/>
                        <a:buSzTx/>
                        <a:buFontTx/>
                        <a:buNone/>
                        <a:tabLst/>
                      </a:pPr>
                      <a:r>
                        <a:rPr kumimoji="1" lang="ja-JP" altLang="en-US"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（在宅や施設）</a:t>
                      </a:r>
                    </a:p>
                  </a:txBody>
                  <a:tcPr marT="45726" marB="45726"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E6B70"/>
                    </a:solidFill>
                  </a:tcPr>
                </a:tc>
                <a:extLst>
                  <a:ext uri="{0D108BD9-81ED-4DB2-BD59-A6C34878D82A}">
                    <a16:rowId xmlns:a16="http://schemas.microsoft.com/office/drawing/2014/main" xmlns="" val="10000"/>
                  </a:ext>
                </a:extLst>
              </a:tr>
              <a:tr h="3370997">
                <a:tc>
                  <a:txBody>
                    <a:bodyPr/>
                    <a:lstStyle/>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ガーグリング、リンシングは自立しているが口腔清掃のセルフケアが不十分になる、忘れてしまうこともある。</a:t>
                      </a:r>
                      <a:endParaRPr kumimoji="1" lang="en-US" altLang="ja-JP"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清掃用具の支援に加え、口腔清掃行為の誘導や、日々の習慣化などに配慮する必要がある。</a:t>
                      </a:r>
                      <a:endParaRPr kumimoji="1" lang="en-US" altLang="ja-JP"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介助の受け入れは自尊心に配慮する必要がある。</a:t>
                      </a:r>
                    </a:p>
                  </a:txBody>
                  <a:tcPr marT="45726" marB="45726"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ガーグリングが困難になる。</a:t>
                      </a:r>
                      <a:endParaRPr kumimoji="1" lang="en-US" altLang="ja-JP"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口腔清掃を一人で遂行することは困難。</a:t>
                      </a:r>
                      <a:endParaRPr kumimoji="1" lang="en-US" altLang="ja-JP"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口腔清掃行為に誘導や介助が必要だが拒否がおこらないように、本人のリズムに合わせる必要がある。</a:t>
                      </a:r>
                      <a:endParaRPr kumimoji="1" lang="en-US" altLang="ja-JP"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義歯しまいこみ、紛失に注意が必要。</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口腔清掃したがらず、複雑な義歯の着脱、取り扱いが困難になってくる。</a:t>
                      </a:r>
                      <a:endParaRPr kumimoji="1" lang="en-US" altLang="ja-JP"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うがいの水を飲んでしまう事がある。</a:t>
                      </a:r>
                      <a:endParaRPr kumimoji="1" lang="en-US" altLang="ja-JP"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500"/>
                        </a:lnSpc>
                        <a:spcBef>
                          <a:spcPct val="0"/>
                        </a:spcBef>
                        <a:spcAft>
                          <a:spcPct val="0"/>
                        </a:spcAft>
                        <a:buClrTx/>
                        <a:buSzTx/>
                        <a:buFontTx/>
                        <a:buNone/>
                        <a:tabLst/>
                      </a:pPr>
                      <a:r>
                        <a:rPr kumimoji="1" lang="ja-JP" altLang="en-US" sz="17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口腔清掃の介助を嫌がる。理解力低下に伴う口腔清掃介助拒否に配慮し、セルフケアもうながしながら介助を行う。水分の誤嚥に配慮する。</a:t>
                      </a:r>
                    </a:p>
                  </a:txBody>
                  <a:tcPr marT="45726" marB="4572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bl>
          </a:graphicData>
        </a:graphic>
      </p:graphicFrame>
      <p:sp>
        <p:nvSpPr>
          <p:cNvPr id="11" name="二等辺三角形 10"/>
          <p:cNvSpPr>
            <a:spLocks noChangeArrowheads="1"/>
          </p:cNvSpPr>
          <p:nvPr/>
        </p:nvSpPr>
        <p:spPr bwMode="auto">
          <a:xfrm rot="16200000" flipV="1">
            <a:off x="2891763" y="2009626"/>
            <a:ext cx="705211" cy="318449"/>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2" name="二等辺三角形 10"/>
          <p:cNvSpPr>
            <a:spLocks noChangeArrowheads="1"/>
          </p:cNvSpPr>
          <p:nvPr/>
        </p:nvSpPr>
        <p:spPr bwMode="auto">
          <a:xfrm rot="16200000" flipV="1">
            <a:off x="5693881" y="2014019"/>
            <a:ext cx="705211" cy="318449"/>
          </a:xfrm>
          <a:prstGeom prst="triangle">
            <a:avLst>
              <a:gd name="adj" fmla="val 50000"/>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rot="10800000"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10" name="Rectangle 1"/>
          <p:cNvSpPr>
            <a:spLocks noChangeArrowheads="1"/>
          </p:cNvSpPr>
          <p:nvPr/>
        </p:nvSpPr>
        <p:spPr bwMode="auto">
          <a:xfrm>
            <a:off x="1744930" y="6173379"/>
            <a:ext cx="72808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枝広</a:t>
            </a:r>
            <a:r>
              <a:rPr kumimoji="0" lang="ja-JP" altLang="en-US" sz="1200" b="1" i="0" u="none" strike="noStrike" cap="none" normalizeH="0" baseline="0" dirty="0" err="1">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あや</a:t>
            </a:r>
            <a:r>
              <a:rPr kumimoji="0" lang="ja-JP" altLang="en-US" sz="1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子　「高齢者医療での歯科に関する</a:t>
            </a:r>
            <a:r>
              <a:rPr kumimoji="0" lang="en-US" altLang="ja-JP" sz="1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Minimum Skills,</a:t>
            </a:r>
            <a:r>
              <a:rPr kumimoji="0" lang="ja-JP" altLang="en-US" sz="1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臨床に役立つ</a:t>
            </a:r>
            <a:r>
              <a:rPr kumimoji="0" lang="en-US" altLang="ja-JP" sz="1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Q&amp;A</a:t>
            </a:r>
            <a:r>
              <a:rPr kumimoji="0" lang="ja-JP" altLang="en-US" sz="1200" b="1" dirty="0">
                <a:solidFill>
                  <a:schemeClr val="tx1">
                    <a:lumMod val="65000"/>
                    <a:lumOff val="3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0" lang="en-US" altLang="ja-JP" sz="1200" b="1" dirty="0">
                <a:solidFill>
                  <a:schemeClr val="tx1">
                    <a:lumMod val="65000"/>
                    <a:lumOff val="35000"/>
                  </a:schemeClr>
                </a:solidFill>
                <a:latin typeface="Trebuchet MS" panose="020B0603020202020204" pitchFamily="34" charset="0"/>
                <a:ea typeface="Meiryo UI" panose="020B0604030504040204" pitchFamily="50" charset="-128"/>
                <a:cs typeface="Meiryo UI" panose="020B0604030504040204" pitchFamily="50" charset="-128"/>
              </a:rPr>
              <a:t>4</a:t>
            </a:r>
            <a:r>
              <a:rPr kumimoji="0" lang="en-US" altLang="ja-JP" sz="1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a:t>
            </a:r>
            <a:r>
              <a:rPr kumimoji="0" lang="ja-JP" altLang="en-US" sz="1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認知症などをもつ</a:t>
            </a:r>
            <a:endParaRPr kumimoji="0" lang="en-US" altLang="ja-JP" sz="1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1" dirty="0">
                <a:solidFill>
                  <a:schemeClr val="tx1">
                    <a:lumMod val="65000"/>
                    <a:lumOff val="35000"/>
                  </a:schemeClr>
                </a:solidFill>
                <a:latin typeface="Trebuchet MS" panose="020B0603020202020204" pitchFamily="34" charset="0"/>
                <a:ea typeface="Meiryo UI" panose="020B0604030504040204" pitchFamily="50" charset="-128"/>
                <a:cs typeface="Meiryo UI" panose="020B0604030504040204" pitchFamily="50" charset="-128"/>
              </a:rPr>
              <a:t>   </a:t>
            </a:r>
            <a:r>
              <a:rPr kumimoji="0" lang="ja-JP" altLang="en-US" sz="1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要介護高齢者の口の管理のポイントを教えてください」．</a:t>
            </a:r>
            <a:r>
              <a:rPr kumimoji="0" lang="en-US" altLang="ja-JP" sz="1200" b="1" i="0" u="none" strike="noStrike" cap="none" normalizeH="0" baseline="0" dirty="0">
                <a:ln>
                  <a:noFill/>
                </a:ln>
                <a:solidFill>
                  <a:schemeClr val="tx1">
                    <a:lumMod val="65000"/>
                    <a:lumOff val="35000"/>
                  </a:schemeClr>
                </a:solidFill>
                <a:effectLst/>
                <a:latin typeface="Trebuchet MS" panose="020B0603020202020204" pitchFamily="34" charset="0"/>
                <a:ea typeface="Meiryo UI" panose="020B0604030504040204" pitchFamily="50" charset="-128"/>
                <a:cs typeface="Meiryo UI" panose="020B0604030504040204" pitchFamily="50" charset="-128"/>
              </a:rPr>
              <a:t>Geriatric Medicine Vol53 (11):1195-1198,2015.</a:t>
            </a:r>
          </a:p>
        </p:txBody>
      </p:sp>
    </p:spTree>
    <p:extLst>
      <p:ext uri="{BB962C8B-B14F-4D97-AF65-F5344CB8AC3E}">
        <p14:creationId xmlns:p14="http://schemas.microsoft.com/office/powerpoint/2010/main" val="271395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テキスト ボックス 5"/>
          <p:cNvSpPr txBox="1">
            <a:spLocks noChangeArrowheads="1"/>
          </p:cNvSpPr>
          <p:nvPr/>
        </p:nvSpPr>
        <p:spPr bwMode="auto">
          <a:xfrm>
            <a:off x="2139593" y="5913987"/>
            <a:ext cx="6282048" cy="46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l" defTabSz="913308" eaLnBrk="1" fontAlgn="auto" hangingPunct="1">
              <a:spcBef>
                <a:spcPct val="0"/>
              </a:spcBef>
              <a:spcAft>
                <a:spcPts val="0"/>
              </a:spcAft>
              <a:buFont typeface="Arial" charset="0"/>
              <a:buNone/>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「日本における認知症の高齢者人口の将来推計に関する研究」</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defTabSz="913308" eaLnBrk="1" fontAlgn="auto" hangingPunct="1">
              <a:spcBef>
                <a:spcPct val="0"/>
              </a:spcBef>
              <a:spcAft>
                <a:spcPts val="0"/>
              </a:spcAft>
              <a:buFont typeface="Arial" charset="0"/>
              <a:buNone/>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zh-TW"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年度厚生労働科学研究費補助金特別研究事業</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九州大学 二宮教授）による速報値</a:t>
            </a:r>
          </a:p>
        </p:txBody>
      </p:sp>
      <p:sp>
        <p:nvSpPr>
          <p:cNvPr id="2" name="テキスト ボックス 3"/>
          <p:cNvSpPr txBox="1">
            <a:spLocks noChangeArrowheads="1"/>
          </p:cNvSpPr>
          <p:nvPr/>
        </p:nvSpPr>
        <p:spPr bwMode="auto">
          <a:xfrm>
            <a:off x="1692345" y="255767"/>
            <a:ext cx="5832476" cy="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13308" eaLnBrk="1" fontAlgn="auto" hangingPunct="1">
              <a:spcBef>
                <a:spcPct val="0"/>
              </a:spcBef>
              <a:spcAft>
                <a:spcPts val="0"/>
              </a:spcAft>
              <a:buFont typeface="Arial" charset="0"/>
              <a:buNone/>
              <a:defRPr/>
            </a:pPr>
            <a:r>
              <a:rPr lang="ja-JP" altLang="en-US" sz="3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認知症の人の将来推計について</a:t>
            </a:r>
          </a:p>
        </p:txBody>
      </p:sp>
      <p:sp>
        <p:nvSpPr>
          <p:cNvPr id="12" name="Rectangle 3"/>
          <p:cNvSpPr>
            <a:spLocks noChangeArrowheads="1"/>
          </p:cNvSpPr>
          <p:nvPr/>
        </p:nvSpPr>
        <p:spPr bwMode="auto">
          <a:xfrm>
            <a:off x="155941" y="80974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3"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598273663"/>
              </p:ext>
            </p:extLst>
          </p:nvPr>
        </p:nvGraphicFramePr>
        <p:xfrm>
          <a:off x="1033154" y="1561601"/>
          <a:ext cx="7267698" cy="4487079"/>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4286992" y="2576939"/>
            <a:ext cx="890649" cy="298070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12" tIns="45708" rIns="91412" bIns="45708" anchor="ctr"/>
          <a:lstStyle/>
          <a:p>
            <a:pPr defTabSz="913308" fontAlgn="auto">
              <a:spcBef>
                <a:spcPts val="0"/>
              </a:spcBef>
              <a:spcAft>
                <a:spcPts val="0"/>
              </a:spcAft>
              <a:defRPr/>
            </a:pPr>
            <a:endParaRPr lang="ja-JP" altLang="en-US">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702240" y="3728845"/>
            <a:ext cx="874706" cy="182880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12" tIns="45708" rIns="91412" bIns="45708" anchor="ctr"/>
          <a:lstStyle/>
          <a:p>
            <a:pPr defTabSz="913308" fontAlgn="auto">
              <a:spcBef>
                <a:spcPts val="0"/>
              </a:spcBef>
              <a:spcAft>
                <a:spcPts val="0"/>
              </a:spcAft>
              <a:defRPr/>
            </a:pPr>
            <a:endParaRPr lang="ja-JP" altLang="en-US">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6061654" y="3301333"/>
            <a:ext cx="843147" cy="855023"/>
          </a:xfrm>
          <a:prstGeom prst="rect">
            <a:avLst/>
          </a:prstGeom>
          <a:noFill/>
          <a:ln w="25400">
            <a:noFill/>
          </a:ln>
        </p:spPr>
        <p:txBody>
          <a:bodyPr wrap="square" rtlCol="0" anchor="ctr" anchorCtr="0">
            <a:noAutofit/>
          </a:bodyPr>
          <a:lstStyle/>
          <a:p>
            <a:pPr algn="ctr"/>
            <a:r>
              <a:rPr kumimoji="1" lang="ja-JP" altLang="en-US" sz="5000" b="1" dirty="0">
                <a:solidFill>
                  <a:schemeClr val="tx1">
                    <a:lumMod val="65000"/>
                    <a:lumOff val="35000"/>
                  </a:schemeClr>
                </a:solidFill>
                <a:latin typeface="Meiryo UI" pitchFamily="50" charset="-128"/>
                <a:ea typeface="Meiryo UI" pitchFamily="50" charset="-128"/>
                <a:cs typeface="Meiryo UI" pitchFamily="50" charset="-128"/>
              </a:rPr>
              <a:t>～</a:t>
            </a:r>
          </a:p>
        </p:txBody>
      </p:sp>
      <p:sp>
        <p:nvSpPr>
          <p:cNvPr id="14" name="テキスト ボックス 13"/>
          <p:cNvSpPr txBox="1"/>
          <p:nvPr/>
        </p:nvSpPr>
        <p:spPr>
          <a:xfrm>
            <a:off x="880337" y="1173672"/>
            <a:ext cx="881281" cy="427511"/>
          </a:xfrm>
          <a:prstGeom prst="rect">
            <a:avLst/>
          </a:prstGeom>
          <a:noFill/>
          <a:ln w="25400">
            <a:noFill/>
          </a:ln>
        </p:spPr>
        <p:txBody>
          <a:bodyPr wrap="square" rtlCol="0" anchor="ctr" anchorCtr="0">
            <a:noAutofit/>
          </a:bodyPr>
          <a:lstStyle/>
          <a:p>
            <a:pPr algn="ctr"/>
            <a:r>
              <a:rPr kumimoji="1" lang="en-US" altLang="ja-JP" sz="1600" b="1" dirty="0">
                <a:solidFill>
                  <a:schemeClr val="tx1">
                    <a:lumMod val="65000"/>
                    <a:lumOff val="35000"/>
                  </a:schemeClr>
                </a:solidFill>
                <a:latin typeface="Meiryo UI" pitchFamily="50" charset="-128"/>
                <a:ea typeface="Meiryo UI" pitchFamily="50" charset="-128"/>
                <a:cs typeface="Meiryo UI" pitchFamily="50" charset="-128"/>
              </a:rPr>
              <a:t>(</a:t>
            </a:r>
            <a:r>
              <a:rPr kumimoji="1" lang="ja-JP" altLang="en-US" sz="1600" b="1" dirty="0">
                <a:solidFill>
                  <a:schemeClr val="tx1">
                    <a:lumMod val="65000"/>
                    <a:lumOff val="35000"/>
                  </a:schemeClr>
                </a:solidFill>
                <a:latin typeface="Meiryo UI" pitchFamily="50" charset="-128"/>
                <a:ea typeface="Meiryo UI" pitchFamily="50" charset="-128"/>
                <a:cs typeface="Meiryo UI" pitchFamily="50" charset="-128"/>
              </a:rPr>
              <a:t>万人</a:t>
            </a:r>
            <a:r>
              <a:rPr kumimoji="1" lang="en-US" altLang="ja-JP" sz="1600" b="1" dirty="0">
                <a:solidFill>
                  <a:schemeClr val="tx1">
                    <a:lumMod val="65000"/>
                    <a:lumOff val="35000"/>
                  </a:schemeClr>
                </a:solidFill>
                <a:latin typeface="Meiryo UI" pitchFamily="50" charset="-128"/>
                <a:ea typeface="Meiryo UI" pitchFamily="50" charset="-128"/>
                <a:cs typeface="Meiryo UI" pitchFamily="50" charset="-128"/>
              </a:rPr>
              <a:t>)</a:t>
            </a:r>
            <a:endParaRPr kumimoji="1" lang="ja-JP" altLang="en-US" sz="1600" b="1" dirty="0">
              <a:solidFill>
                <a:schemeClr val="tx1">
                  <a:lumMod val="65000"/>
                  <a:lumOff val="35000"/>
                </a:schemeClr>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7659170" y="5070759"/>
            <a:ext cx="738722" cy="427511"/>
          </a:xfrm>
          <a:prstGeom prst="rect">
            <a:avLst/>
          </a:prstGeom>
          <a:noFill/>
          <a:ln w="25400">
            <a:noFill/>
          </a:ln>
        </p:spPr>
        <p:txBody>
          <a:bodyPr wrap="square" rtlCol="0" anchor="ctr" anchorCtr="0">
            <a:noAutofit/>
          </a:bodyPr>
          <a:lstStyle/>
          <a:p>
            <a:pPr algn="ctr"/>
            <a:r>
              <a:rPr kumimoji="1" lang="en-US" altLang="ja-JP" sz="1600" b="1" dirty="0">
                <a:solidFill>
                  <a:schemeClr val="tx1">
                    <a:lumMod val="65000"/>
                    <a:lumOff val="35000"/>
                  </a:schemeClr>
                </a:solidFill>
                <a:latin typeface="Meiryo UI" pitchFamily="50" charset="-128"/>
                <a:ea typeface="Meiryo UI" pitchFamily="50" charset="-128"/>
                <a:cs typeface="Meiryo UI" pitchFamily="50" charset="-128"/>
              </a:rPr>
              <a:t>(</a:t>
            </a:r>
            <a:r>
              <a:rPr kumimoji="1" lang="ja-JP" altLang="en-US" sz="1600" b="1" dirty="0">
                <a:solidFill>
                  <a:schemeClr val="tx1">
                    <a:lumMod val="65000"/>
                    <a:lumOff val="35000"/>
                  </a:schemeClr>
                </a:solidFill>
                <a:latin typeface="Meiryo UI" pitchFamily="50" charset="-128"/>
                <a:ea typeface="Meiryo UI" pitchFamily="50" charset="-128"/>
                <a:cs typeface="Meiryo UI" pitchFamily="50" charset="-128"/>
              </a:rPr>
              <a:t>年</a:t>
            </a:r>
            <a:r>
              <a:rPr kumimoji="1" lang="en-US" altLang="ja-JP" sz="1600" b="1" dirty="0">
                <a:solidFill>
                  <a:schemeClr val="tx1">
                    <a:lumMod val="65000"/>
                    <a:lumOff val="35000"/>
                  </a:schemeClr>
                </a:solidFill>
                <a:latin typeface="Meiryo UI" pitchFamily="50" charset="-128"/>
                <a:ea typeface="Meiryo UI" pitchFamily="50" charset="-128"/>
                <a:cs typeface="Meiryo UI" pitchFamily="50" charset="-128"/>
              </a:rPr>
              <a:t>)</a:t>
            </a:r>
            <a:endParaRPr kumimoji="1" lang="ja-JP" altLang="en-US" sz="1600" b="1" dirty="0">
              <a:solidFill>
                <a:schemeClr val="tx1">
                  <a:lumMod val="65000"/>
                  <a:lumOff val="35000"/>
                </a:schemeClr>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407438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39712" y="392189"/>
            <a:ext cx="8610600"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認知症になって歯科へのアクセスが途絶えると・・・</a:t>
            </a:r>
          </a:p>
        </p:txBody>
      </p:sp>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r="7086" b="5657"/>
          <a:stretch/>
        </p:blipFill>
        <p:spPr>
          <a:xfrm>
            <a:off x="1072806" y="2538743"/>
            <a:ext cx="3327743" cy="2680040"/>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l="7435"/>
          <a:stretch/>
        </p:blipFill>
        <p:spPr>
          <a:xfrm>
            <a:off x="4813938" y="2559326"/>
            <a:ext cx="3282312" cy="2659457"/>
          </a:xfrm>
          <a:prstGeom prst="rect">
            <a:avLst/>
          </a:prstGeom>
        </p:spPr>
      </p:pic>
      <p:sp>
        <p:nvSpPr>
          <p:cNvPr id="12" name="Rectangle 3"/>
          <p:cNvSpPr>
            <a:spLocks noChangeArrowheads="1"/>
          </p:cNvSpPr>
          <p:nvPr/>
        </p:nvSpPr>
        <p:spPr bwMode="auto">
          <a:xfrm>
            <a:off x="188684" y="1013523"/>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3"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5</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63083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455000"/>
            <a:ext cx="9144000" cy="640247"/>
          </a:xfrm>
        </p:spPr>
        <p:txBody>
          <a:bodyPr/>
          <a:lstStyle/>
          <a:p>
            <a:pPr eaLnBrk="1" hangingPunct="1"/>
            <a:r>
              <a:rPr lang="ja-JP" altLang="en-US" sz="2700" b="1" dirty="0">
                <a:solidFill>
                  <a:schemeClr val="tx1"/>
                </a:solidFill>
                <a:latin typeface="Meiryo UI" pitchFamily="50" charset="-128"/>
                <a:ea typeface="Meiryo UI" pitchFamily="50" charset="-128"/>
                <a:cs typeface="Meiryo UI" pitchFamily="50" charset="-128"/>
              </a:rPr>
              <a:t>かかりつけ歯科医に求められる認知症の人への対応</a:t>
            </a:r>
            <a:r>
              <a:rPr lang="en-US" altLang="ja-JP" sz="2700" b="1" dirty="0">
                <a:solidFill>
                  <a:schemeClr val="tx1"/>
                </a:solidFill>
                <a:latin typeface="Meiryo UI" pitchFamily="50" charset="-128"/>
                <a:ea typeface="Meiryo UI" pitchFamily="50" charset="-128"/>
                <a:cs typeface="Meiryo UI" pitchFamily="50" charset="-128"/>
              </a:rPr>
              <a:t>(</a:t>
            </a:r>
            <a:r>
              <a:rPr lang="ja-JP" altLang="en-US" sz="2700" b="1" dirty="0">
                <a:solidFill>
                  <a:schemeClr val="tx1"/>
                </a:solidFill>
                <a:latin typeface="Meiryo UI" pitchFamily="50" charset="-128"/>
                <a:ea typeface="Meiryo UI" pitchFamily="50" charset="-128"/>
                <a:cs typeface="Meiryo UI" pitchFamily="50" charset="-128"/>
              </a:rPr>
              <a:t>まとめ</a:t>
            </a:r>
            <a:r>
              <a:rPr lang="en-US" altLang="ja-JP" sz="2700" b="1" dirty="0">
                <a:solidFill>
                  <a:schemeClr val="tx1"/>
                </a:solidFill>
                <a:latin typeface="Meiryo UI" pitchFamily="50" charset="-128"/>
                <a:ea typeface="Meiryo UI" pitchFamily="50" charset="-128"/>
                <a:cs typeface="Meiryo UI" pitchFamily="50" charset="-128"/>
              </a:rPr>
              <a:t>)</a:t>
            </a:r>
            <a:endParaRPr lang="ja-JP" altLang="en-US" sz="2700" b="1" dirty="0">
              <a:solidFill>
                <a:schemeClr val="tx1"/>
              </a:solidFill>
              <a:latin typeface="Meiryo UI" pitchFamily="50" charset="-128"/>
              <a:ea typeface="Meiryo UI" pitchFamily="50" charset="-128"/>
              <a:cs typeface="Meiryo UI" pitchFamily="50" charset="-128"/>
            </a:endParaRPr>
          </a:p>
        </p:txBody>
      </p:sp>
      <p:sp>
        <p:nvSpPr>
          <p:cNvPr id="32773" name="テキスト ボックス 1"/>
          <p:cNvSpPr txBox="1">
            <a:spLocks noChangeArrowheads="1"/>
          </p:cNvSpPr>
          <p:nvPr/>
        </p:nvSpPr>
        <p:spPr bwMode="auto">
          <a:xfrm>
            <a:off x="1405720" y="1876978"/>
            <a:ext cx="646836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ts val="1200"/>
              </a:spcBef>
            </a:pPr>
            <a:r>
              <a:rPr lang="en-US" altLang="ja-JP" sz="3000" b="1" dirty="0">
                <a:solidFill>
                  <a:schemeClr val="accent1">
                    <a:lumMod val="50000"/>
                  </a:schemeClr>
                </a:solidFill>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 認知症の徴候に気づく</a:t>
            </a:r>
            <a:endParaRPr lang="en-US" altLang="ja-JP" sz="3000" b="1" dirty="0">
              <a:latin typeface="Meiryo UI" pitchFamily="50" charset="-128"/>
              <a:ea typeface="Meiryo UI" pitchFamily="50" charset="-128"/>
              <a:cs typeface="Meiryo UI" pitchFamily="50" charset="-128"/>
            </a:endParaRPr>
          </a:p>
          <a:p>
            <a:pPr>
              <a:spcBef>
                <a:spcPts val="1200"/>
              </a:spcBef>
            </a:pPr>
            <a:r>
              <a:rPr lang="ja-JP" altLang="en-US" sz="3000" b="1" dirty="0">
                <a:solidFill>
                  <a:schemeClr val="accent1">
                    <a:lumMod val="50000"/>
                  </a:schemeClr>
                </a:solidFill>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 認知症の人に対応する</a:t>
            </a:r>
            <a:endParaRPr lang="en-US" altLang="ja-JP" sz="3000" b="1" dirty="0">
              <a:latin typeface="Meiryo UI" pitchFamily="50" charset="-128"/>
              <a:ea typeface="Meiryo UI" pitchFamily="50" charset="-128"/>
              <a:cs typeface="Meiryo UI" pitchFamily="50" charset="-128"/>
            </a:endParaRPr>
          </a:p>
          <a:p>
            <a:pPr>
              <a:spcBef>
                <a:spcPts val="1200"/>
              </a:spcBef>
            </a:pPr>
            <a:r>
              <a:rPr lang="en-US" altLang="ja-JP" sz="3000" b="1" dirty="0">
                <a:solidFill>
                  <a:schemeClr val="accent1">
                    <a:lumMod val="50000"/>
                  </a:schemeClr>
                </a:solidFill>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 認知症の人の歯科治療を行う</a:t>
            </a:r>
            <a:endParaRPr lang="en-US" altLang="ja-JP" sz="3000" b="1" dirty="0">
              <a:latin typeface="Meiryo UI" pitchFamily="50" charset="-128"/>
              <a:ea typeface="Meiryo UI" pitchFamily="50" charset="-128"/>
              <a:cs typeface="Meiryo UI" pitchFamily="50" charset="-128"/>
            </a:endParaRPr>
          </a:p>
          <a:p>
            <a:pPr>
              <a:spcBef>
                <a:spcPts val="1200"/>
              </a:spcBef>
            </a:pPr>
            <a:r>
              <a:rPr lang="en-US" altLang="ja-JP" sz="3000" b="1" dirty="0">
                <a:solidFill>
                  <a:schemeClr val="accent1">
                    <a:lumMod val="50000"/>
                  </a:schemeClr>
                </a:solidFill>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 認知症の人の家族を気遣い支える</a:t>
            </a:r>
            <a:endParaRPr lang="en-US" altLang="ja-JP" sz="3000" b="1" dirty="0">
              <a:latin typeface="Meiryo UI" pitchFamily="50" charset="-128"/>
              <a:ea typeface="Meiryo UI" pitchFamily="50" charset="-128"/>
              <a:cs typeface="Meiryo UI" pitchFamily="50" charset="-128"/>
            </a:endParaRPr>
          </a:p>
          <a:p>
            <a:pPr>
              <a:spcBef>
                <a:spcPts val="1200"/>
              </a:spcBef>
            </a:pPr>
            <a:r>
              <a:rPr lang="en-US" altLang="ja-JP" sz="3000" b="1" dirty="0">
                <a:solidFill>
                  <a:schemeClr val="accent1">
                    <a:lumMod val="50000"/>
                  </a:schemeClr>
                </a:solidFill>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 地域でみることを意識し、連携体制</a:t>
            </a:r>
            <a:endParaRPr lang="en-US" altLang="ja-JP" sz="3000" b="1" dirty="0">
              <a:latin typeface="Meiryo UI" pitchFamily="50" charset="-128"/>
              <a:ea typeface="Meiryo UI" pitchFamily="50" charset="-128"/>
              <a:cs typeface="Meiryo UI" pitchFamily="50" charset="-128"/>
            </a:endParaRPr>
          </a:p>
          <a:p>
            <a:pPr>
              <a:spcBef>
                <a:spcPts val="0"/>
              </a:spcBef>
            </a:pPr>
            <a:r>
              <a:rPr lang="ja-JP" altLang="en-US" sz="3000" b="1" dirty="0">
                <a:latin typeface="Meiryo UI" pitchFamily="50" charset="-128"/>
                <a:ea typeface="Meiryo UI" pitchFamily="50" charset="-128"/>
                <a:cs typeface="Meiryo UI" pitchFamily="50" charset="-128"/>
              </a:rPr>
              <a:t>    を構築する</a:t>
            </a:r>
            <a:endParaRPr lang="en-US" altLang="ja-JP" sz="3000" b="1" dirty="0">
              <a:latin typeface="Meiryo UI" pitchFamily="50" charset="-128"/>
              <a:ea typeface="Meiryo UI" pitchFamily="50" charset="-128"/>
              <a:cs typeface="Meiryo UI" pitchFamily="50" charset="-128"/>
            </a:endParaRPr>
          </a:p>
        </p:txBody>
      </p:sp>
      <p:sp>
        <p:nvSpPr>
          <p:cNvPr id="12" name="Rectangle 3"/>
          <p:cNvSpPr>
            <a:spLocks noChangeArrowheads="1"/>
          </p:cNvSpPr>
          <p:nvPr/>
        </p:nvSpPr>
        <p:spPr bwMode="auto">
          <a:xfrm>
            <a:off x="188684" y="1084773"/>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3"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6</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32113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4294967295"/>
          </p:nvPr>
        </p:nvSpPr>
        <p:spPr>
          <a:xfrm>
            <a:off x="890649" y="1457729"/>
            <a:ext cx="7815860" cy="4874832"/>
          </a:xfrm>
        </p:spPr>
        <p:txBody>
          <a:bodyPr/>
          <a:lstStyle/>
          <a:p>
            <a:pPr eaLnBrk="1" hangingPunct="1">
              <a:lnSpc>
                <a:spcPts val="2900"/>
              </a:lnSpc>
              <a:spcBef>
                <a:spcPts val="0"/>
              </a:spcBef>
              <a:buClr>
                <a:srgbClr val="FFCBFF"/>
              </a:buClr>
              <a:buSzPct val="90000"/>
              <a:buNone/>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早期に気づき、他の職種につなぐ役割を担う</a:t>
            </a:r>
            <a:endParaRPr lang="en-US" altLang="ja-JP" sz="2300" b="1" dirty="0">
              <a:latin typeface="Meiryo UI" pitchFamily="50" charset="-128"/>
              <a:ea typeface="Meiryo UI" pitchFamily="50" charset="-128"/>
              <a:cs typeface="Meiryo UI" pitchFamily="50" charset="-128"/>
            </a:endParaRPr>
          </a:p>
          <a:p>
            <a:pPr eaLnBrk="1" hangingPunct="1">
              <a:lnSpc>
                <a:spcPts val="2900"/>
              </a:lnSpc>
              <a:spcBef>
                <a:spcPts val="900"/>
              </a:spcBef>
              <a:buClr>
                <a:srgbClr val="FFCBFF"/>
              </a:buClr>
              <a:buSzPct val="90000"/>
              <a:buNone/>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より早期からの継続的かかわりによって変化を捉えること</a:t>
            </a:r>
            <a:endParaRPr lang="en-US" altLang="ja-JP" sz="2300" b="1" dirty="0">
              <a:latin typeface="Meiryo UI" pitchFamily="50" charset="-128"/>
              <a:ea typeface="Meiryo UI" pitchFamily="50" charset="-128"/>
              <a:cs typeface="Meiryo UI" pitchFamily="50" charset="-128"/>
            </a:endParaRPr>
          </a:p>
          <a:p>
            <a:pPr eaLnBrk="1" hangingPunct="1">
              <a:lnSpc>
                <a:spcPts val="2900"/>
              </a:lnSpc>
              <a:spcBef>
                <a:spcPts val="0"/>
              </a:spcBef>
              <a:buClr>
                <a:srgbClr val="FFCBFF"/>
              </a:buClr>
              <a:buSzPct val="90000"/>
              <a:buNone/>
            </a:pPr>
            <a:r>
              <a:rPr lang="ja-JP" altLang="en-US" sz="2300" b="1" dirty="0">
                <a:latin typeface="Meiryo UI" pitchFamily="50" charset="-128"/>
                <a:ea typeface="Meiryo UI" pitchFamily="50" charset="-128"/>
                <a:cs typeface="Meiryo UI" pitchFamily="50" charset="-128"/>
              </a:rPr>
              <a:t>    が可能となる</a:t>
            </a:r>
          </a:p>
          <a:p>
            <a:pPr eaLnBrk="1" hangingPunct="1">
              <a:lnSpc>
                <a:spcPts val="2900"/>
              </a:lnSpc>
              <a:spcBef>
                <a:spcPts val="900"/>
              </a:spcBef>
              <a:buClr>
                <a:srgbClr val="FFCBFF"/>
              </a:buClr>
              <a:buSzPct val="90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認知症初期の段階では、配慮すれば歯科治療は十分</a:t>
            </a:r>
            <a:endParaRPr lang="en-US" altLang="ja-JP" sz="2300" b="1" dirty="0">
              <a:latin typeface="Meiryo UI" pitchFamily="50" charset="-128"/>
              <a:ea typeface="Meiryo UI" pitchFamily="50" charset="-128"/>
              <a:cs typeface="Meiryo UI" pitchFamily="50" charset="-128"/>
            </a:endParaRPr>
          </a:p>
          <a:p>
            <a:pPr eaLnBrk="1" hangingPunct="1">
              <a:lnSpc>
                <a:spcPts val="2900"/>
              </a:lnSpc>
              <a:spcBef>
                <a:spcPts val="0"/>
              </a:spcBef>
              <a:buClr>
                <a:srgbClr val="FFCBFF"/>
              </a:buClr>
              <a:buSzPct val="90000"/>
              <a:buFont typeface="Wingdings" pitchFamily="2" charset="2"/>
              <a:buNone/>
            </a:pPr>
            <a:r>
              <a:rPr lang="ja-JP" altLang="en-US" sz="2300" b="1" dirty="0">
                <a:latin typeface="Meiryo UI" pitchFamily="50" charset="-128"/>
                <a:ea typeface="Meiryo UI" pitchFamily="50" charset="-128"/>
                <a:cs typeface="Meiryo UI" pitchFamily="50" charset="-128"/>
              </a:rPr>
              <a:t>    可能である</a:t>
            </a:r>
            <a:endParaRPr lang="en-US" altLang="ja-JP" sz="2300" b="1" dirty="0">
              <a:latin typeface="Meiryo UI" pitchFamily="50" charset="-128"/>
              <a:ea typeface="Meiryo UI" pitchFamily="50" charset="-128"/>
              <a:cs typeface="Meiryo UI" pitchFamily="50" charset="-128"/>
            </a:endParaRPr>
          </a:p>
          <a:p>
            <a:pPr eaLnBrk="1" hangingPunct="1">
              <a:lnSpc>
                <a:spcPts val="2900"/>
              </a:lnSpc>
              <a:spcBef>
                <a:spcPts val="900"/>
              </a:spcBef>
              <a:buClr>
                <a:srgbClr val="FFCBFF"/>
              </a:buClr>
              <a:buSzPct val="90000"/>
              <a:buFont typeface="Wingdings" pitchFamily="2" charset="2"/>
              <a:buNone/>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 </a:t>
            </a:r>
            <a:r>
              <a:rPr lang="en-US" altLang="ja-JP" sz="2300" b="1" dirty="0">
                <a:latin typeface="Meiryo UI" pitchFamily="50" charset="-128"/>
                <a:ea typeface="Meiryo UI" pitchFamily="50" charset="-128"/>
                <a:cs typeface="Meiryo UI" pitchFamily="50" charset="-128"/>
              </a:rPr>
              <a:t>BPSD</a:t>
            </a:r>
            <a:r>
              <a:rPr lang="ja-JP" altLang="en-US" sz="2300" b="1" dirty="0">
                <a:latin typeface="Meiryo UI" pitchFamily="50" charset="-128"/>
                <a:ea typeface="Meiryo UI" pitchFamily="50" charset="-128"/>
                <a:cs typeface="Meiryo UI" pitchFamily="50" charset="-128"/>
              </a:rPr>
              <a:t>が顕著で歯科治療困難な期間を短くでき、その後</a:t>
            </a:r>
            <a:endParaRPr lang="en-US" altLang="ja-JP" sz="2300" b="1" dirty="0">
              <a:latin typeface="Meiryo UI" pitchFamily="50" charset="-128"/>
              <a:ea typeface="Meiryo UI" pitchFamily="50" charset="-128"/>
              <a:cs typeface="Meiryo UI" pitchFamily="50" charset="-128"/>
            </a:endParaRPr>
          </a:p>
          <a:p>
            <a:pPr eaLnBrk="1" hangingPunct="1">
              <a:lnSpc>
                <a:spcPts val="2900"/>
              </a:lnSpc>
              <a:spcBef>
                <a:spcPts val="0"/>
              </a:spcBef>
              <a:buClr>
                <a:srgbClr val="FFCBFF"/>
              </a:buClr>
              <a:buSzPct val="90000"/>
              <a:buFont typeface="Wingdings" pitchFamily="2" charset="2"/>
              <a:buNone/>
            </a:pPr>
            <a:r>
              <a:rPr lang="ja-JP" altLang="en-US" sz="2300" b="1" dirty="0">
                <a:latin typeface="Meiryo UI" pitchFamily="50" charset="-128"/>
                <a:ea typeface="Meiryo UI" pitchFamily="50" charset="-128"/>
                <a:cs typeface="Meiryo UI" pitchFamily="50" charset="-128"/>
              </a:rPr>
              <a:t>    の暮らしに備えるため、予知的な治療を行うことが出来る</a:t>
            </a:r>
            <a:endParaRPr lang="en-US" altLang="ja-JP" sz="2300" b="1" dirty="0">
              <a:latin typeface="Meiryo UI" pitchFamily="50" charset="-128"/>
              <a:ea typeface="Meiryo UI" pitchFamily="50" charset="-128"/>
              <a:cs typeface="Meiryo UI" pitchFamily="50" charset="-128"/>
            </a:endParaRPr>
          </a:p>
          <a:p>
            <a:pPr eaLnBrk="1" hangingPunct="1">
              <a:lnSpc>
                <a:spcPts val="2900"/>
              </a:lnSpc>
              <a:spcBef>
                <a:spcPts val="900"/>
              </a:spcBef>
              <a:buClr>
                <a:srgbClr val="FFCBFF"/>
              </a:buClr>
              <a:buSzPct val="90000"/>
              <a:buFont typeface="Wingdings" pitchFamily="2" charset="2"/>
              <a:buNone/>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家族等が適切な介護方法や支援サービスに関する情報</a:t>
            </a:r>
            <a:endParaRPr lang="en-US" altLang="ja-JP" sz="2300" b="1" dirty="0">
              <a:latin typeface="Meiryo UI" pitchFamily="50" charset="-128"/>
              <a:ea typeface="Meiryo UI" pitchFamily="50" charset="-128"/>
              <a:cs typeface="Meiryo UI" pitchFamily="50" charset="-128"/>
            </a:endParaRPr>
          </a:p>
          <a:p>
            <a:pPr eaLnBrk="1" hangingPunct="1">
              <a:lnSpc>
                <a:spcPts val="2900"/>
              </a:lnSpc>
              <a:spcBef>
                <a:spcPts val="0"/>
              </a:spcBef>
              <a:buClr>
                <a:srgbClr val="FFCBFF"/>
              </a:buClr>
              <a:buSzPct val="90000"/>
              <a:buFont typeface="Wingdings" pitchFamily="2" charset="2"/>
              <a:buNone/>
            </a:pPr>
            <a:r>
              <a:rPr lang="ja-JP" altLang="en-US" sz="2300" b="1" dirty="0">
                <a:latin typeface="Meiryo UI" pitchFamily="50" charset="-128"/>
                <a:ea typeface="Meiryo UI" pitchFamily="50" charset="-128"/>
                <a:cs typeface="Meiryo UI" pitchFamily="50" charset="-128"/>
              </a:rPr>
              <a:t>    を早期から入手可能になり、病気の進行に合わせたケア</a:t>
            </a:r>
            <a:endParaRPr lang="en-US" altLang="ja-JP" sz="2300" b="1" dirty="0">
              <a:latin typeface="Meiryo UI" pitchFamily="50" charset="-128"/>
              <a:ea typeface="Meiryo UI" pitchFamily="50" charset="-128"/>
              <a:cs typeface="Meiryo UI" pitchFamily="50" charset="-128"/>
            </a:endParaRPr>
          </a:p>
          <a:p>
            <a:pPr eaLnBrk="1" hangingPunct="1">
              <a:lnSpc>
                <a:spcPts val="2900"/>
              </a:lnSpc>
              <a:spcBef>
                <a:spcPts val="0"/>
              </a:spcBef>
              <a:buClr>
                <a:srgbClr val="FFCBFF"/>
              </a:buClr>
              <a:buSzPct val="90000"/>
              <a:buFont typeface="Wingdings" pitchFamily="2" charset="2"/>
              <a:buNone/>
            </a:pPr>
            <a:r>
              <a:rPr lang="ja-JP" altLang="en-US" sz="2300" b="1" dirty="0">
                <a:latin typeface="Meiryo UI" pitchFamily="50" charset="-128"/>
                <a:ea typeface="Meiryo UI" pitchFamily="50" charset="-128"/>
                <a:cs typeface="Meiryo UI" pitchFamily="50" charset="-128"/>
              </a:rPr>
              <a:t>    やサービス利用により、認知症の進行抑制や家族の介護</a:t>
            </a:r>
            <a:endParaRPr lang="en-US" altLang="ja-JP" sz="2300" b="1" dirty="0">
              <a:latin typeface="Meiryo UI" pitchFamily="50" charset="-128"/>
              <a:ea typeface="Meiryo UI" pitchFamily="50" charset="-128"/>
              <a:cs typeface="Meiryo UI" pitchFamily="50" charset="-128"/>
            </a:endParaRPr>
          </a:p>
          <a:p>
            <a:pPr eaLnBrk="1" hangingPunct="1">
              <a:lnSpc>
                <a:spcPts val="2900"/>
              </a:lnSpc>
              <a:spcBef>
                <a:spcPts val="0"/>
              </a:spcBef>
              <a:buClr>
                <a:srgbClr val="FFCBFF"/>
              </a:buClr>
              <a:buSzPct val="90000"/>
              <a:buFont typeface="Wingdings" pitchFamily="2" charset="2"/>
              <a:buNone/>
            </a:pPr>
            <a:r>
              <a:rPr lang="ja-JP" altLang="en-US" sz="2300" b="1" dirty="0">
                <a:latin typeface="Meiryo UI" pitchFamily="50" charset="-128"/>
                <a:ea typeface="Meiryo UI" pitchFamily="50" charset="-128"/>
                <a:cs typeface="Meiryo UI" pitchFamily="50" charset="-128"/>
              </a:rPr>
              <a:t>    負担の軽減ができる</a:t>
            </a:r>
          </a:p>
        </p:txBody>
      </p:sp>
      <p:sp>
        <p:nvSpPr>
          <p:cNvPr id="15364" name="Rectangle 4"/>
          <p:cNvSpPr>
            <a:spLocks noChangeArrowheads="1"/>
          </p:cNvSpPr>
          <p:nvPr/>
        </p:nvSpPr>
        <p:spPr bwMode="auto">
          <a:xfrm>
            <a:off x="188684" y="361193"/>
            <a:ext cx="8713787"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latin typeface="Meiryo UI" pitchFamily="50" charset="-128"/>
                <a:ea typeface="Meiryo UI" pitchFamily="50" charset="-128"/>
                <a:cs typeface="Meiryo UI" pitchFamily="50" charset="-128"/>
              </a:rPr>
              <a:t>かかりつけ歯科医が早期に気づき対応する意義</a:t>
            </a:r>
          </a:p>
        </p:txBody>
      </p:sp>
      <p:sp>
        <p:nvSpPr>
          <p:cNvPr id="12" name="Rectangle 3"/>
          <p:cNvSpPr>
            <a:spLocks noChangeArrowheads="1"/>
          </p:cNvSpPr>
          <p:nvPr/>
        </p:nvSpPr>
        <p:spPr bwMode="auto">
          <a:xfrm>
            <a:off x="197980" y="999924"/>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3"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7</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56195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24077" y="321203"/>
            <a:ext cx="8499475" cy="60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歯科診療において注意すべき気づきのポイント</a:t>
            </a:r>
          </a:p>
        </p:txBody>
      </p:sp>
      <p:sp>
        <p:nvSpPr>
          <p:cNvPr id="14" name="Rectangle 3"/>
          <p:cNvSpPr>
            <a:spLocks noChangeArrowheads="1"/>
          </p:cNvSpPr>
          <p:nvPr/>
        </p:nvSpPr>
        <p:spPr bwMode="auto">
          <a:xfrm>
            <a:off x="188684" y="952720"/>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5"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8</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6" name="Text Box 3"/>
          <p:cNvSpPr txBox="1">
            <a:spLocks noChangeArrowheads="1"/>
          </p:cNvSpPr>
          <p:nvPr/>
        </p:nvSpPr>
        <p:spPr bwMode="auto">
          <a:xfrm>
            <a:off x="939861" y="1418190"/>
            <a:ext cx="7267903" cy="491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t" anchorCtr="0">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ts val="400"/>
              </a:spcBef>
              <a:buClr>
                <a:schemeClr val="hlink"/>
              </a:buClr>
              <a:buSzPct val="85000"/>
              <a:buFont typeface="Wingdings" pitchFamily="2" charset="2"/>
              <a:buNone/>
            </a:pPr>
            <a:r>
              <a:rPr lang="en-US" altLang="ja-JP" sz="2300" b="1" dirty="0">
                <a:solidFill>
                  <a:schemeClr val="accent1">
                    <a:lumMod val="50000"/>
                  </a:schemeClr>
                </a:solidFill>
                <a:latin typeface="Meiryo UI" pitchFamily="50" charset="-128"/>
                <a:ea typeface="Meiryo UI" pitchFamily="50" charset="-128"/>
                <a:cs typeface="Meiryo UI" pitchFamily="50" charset="-128"/>
              </a:rPr>
              <a:t>●</a:t>
            </a:r>
            <a:r>
              <a:rPr lang="ja-JP" altLang="en-US" sz="2300" b="1" dirty="0">
                <a:latin typeface="Meiryo UI" pitchFamily="50" charset="-128"/>
                <a:ea typeface="Meiryo UI" pitchFamily="50" charset="-128"/>
                <a:cs typeface="Meiryo UI" pitchFamily="50" charset="-128"/>
              </a:rPr>
              <a:t> 予約の日時を忘れる・間違える</a:t>
            </a:r>
            <a:endParaRPr lang="en-US" altLang="ja-JP" sz="23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300" b="1" dirty="0">
                <a:solidFill>
                  <a:schemeClr val="accent1">
                    <a:lumMod val="50000"/>
                  </a:schemeClr>
                </a:solidFill>
                <a:latin typeface="Meiryo UI" pitchFamily="50" charset="-128"/>
                <a:ea typeface="Meiryo UI" pitchFamily="50" charset="-128"/>
                <a:cs typeface="Meiryo UI" pitchFamily="50" charset="-128"/>
              </a:rPr>
              <a:t>●</a:t>
            </a:r>
            <a:r>
              <a:rPr lang="en-US" altLang="ja-JP" sz="2300" b="1" dirty="0">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忘れ物が増えた</a:t>
            </a:r>
            <a:endParaRPr lang="en-US" altLang="ja-JP" sz="23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300" b="1" dirty="0">
                <a:solidFill>
                  <a:schemeClr val="accent1">
                    <a:lumMod val="50000"/>
                  </a:schemeClr>
                </a:solidFill>
                <a:latin typeface="Meiryo UI" pitchFamily="50" charset="-128"/>
                <a:ea typeface="Meiryo UI" pitchFamily="50" charset="-128"/>
                <a:cs typeface="Meiryo UI" pitchFamily="50" charset="-128"/>
              </a:rPr>
              <a:t>●</a:t>
            </a:r>
            <a:r>
              <a:rPr lang="ja-JP" altLang="en-US" sz="2300" b="1" dirty="0">
                <a:latin typeface="Meiryo UI" pitchFamily="50" charset="-128"/>
                <a:ea typeface="Meiryo UI" pitchFamily="50" charset="-128"/>
                <a:cs typeface="Meiryo UI" pitchFamily="50" charset="-128"/>
              </a:rPr>
              <a:t> 同じことを何回も質問する</a:t>
            </a:r>
            <a:endParaRPr lang="en-US" altLang="ja-JP" sz="23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300" b="1" dirty="0">
                <a:solidFill>
                  <a:schemeClr val="accent1">
                    <a:lumMod val="50000"/>
                  </a:schemeClr>
                </a:solidFill>
                <a:latin typeface="Meiryo UI" pitchFamily="50" charset="-128"/>
                <a:ea typeface="Meiryo UI" pitchFamily="50" charset="-128"/>
                <a:cs typeface="Meiryo UI" pitchFamily="50" charset="-128"/>
              </a:rPr>
              <a:t>●</a:t>
            </a:r>
            <a:r>
              <a:rPr lang="en-US" altLang="ja-JP" sz="2300" b="1" dirty="0">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職員に対する態度がきつくなるなど変化した</a:t>
            </a:r>
          </a:p>
          <a:p>
            <a:pPr eaLnBrk="1" hangingPunct="1">
              <a:spcBef>
                <a:spcPts val="600"/>
              </a:spcBef>
              <a:buClr>
                <a:schemeClr val="hlink"/>
              </a:buClr>
              <a:buSzPct val="85000"/>
              <a:buFont typeface="Wingdings" pitchFamily="2" charset="2"/>
              <a:buNone/>
            </a:pPr>
            <a:r>
              <a:rPr lang="en-US" altLang="ja-JP" sz="2300" b="1" dirty="0">
                <a:solidFill>
                  <a:schemeClr val="accent1">
                    <a:lumMod val="50000"/>
                  </a:schemeClr>
                </a:solidFill>
                <a:latin typeface="Meiryo UI" pitchFamily="50" charset="-128"/>
                <a:ea typeface="Meiryo UI" pitchFamily="50" charset="-128"/>
                <a:cs typeface="Meiryo UI" pitchFamily="50" charset="-128"/>
              </a:rPr>
              <a:t>●</a:t>
            </a:r>
            <a:r>
              <a:rPr lang="ja-JP" altLang="en-US" sz="2300" b="1" dirty="0">
                <a:latin typeface="Meiryo UI" pitchFamily="50" charset="-128"/>
                <a:ea typeface="Meiryo UI" pitchFamily="50" charset="-128"/>
                <a:cs typeface="Meiryo UI" pitchFamily="50" charset="-128"/>
              </a:rPr>
              <a:t> 健康保険証・診察券・お釣りを受け取っていないという</a:t>
            </a:r>
            <a:endParaRPr lang="en-US" altLang="ja-JP" sz="23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300" b="1" dirty="0">
                <a:solidFill>
                  <a:schemeClr val="accent1">
                    <a:lumMod val="50000"/>
                  </a:schemeClr>
                </a:solidFill>
                <a:latin typeface="Meiryo UI" pitchFamily="50" charset="-128"/>
                <a:ea typeface="Meiryo UI" pitchFamily="50" charset="-128"/>
                <a:cs typeface="Meiryo UI" pitchFamily="50" charset="-128"/>
              </a:rPr>
              <a:t>●</a:t>
            </a:r>
            <a:r>
              <a:rPr lang="en-US" altLang="ja-JP" sz="2300" b="1" dirty="0">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履物を間違える</a:t>
            </a:r>
          </a:p>
          <a:p>
            <a:pPr eaLnBrk="1" hangingPunct="1">
              <a:spcBef>
                <a:spcPts val="600"/>
              </a:spcBef>
              <a:buClr>
                <a:schemeClr val="hlink"/>
              </a:buClr>
              <a:buSzPct val="85000"/>
              <a:buFont typeface="Wingdings" pitchFamily="2" charset="2"/>
              <a:buNone/>
            </a:pPr>
            <a:r>
              <a:rPr lang="en-US" altLang="ja-JP" sz="2300" b="1" dirty="0">
                <a:solidFill>
                  <a:schemeClr val="accent1">
                    <a:lumMod val="50000"/>
                  </a:schemeClr>
                </a:solidFill>
                <a:latin typeface="Meiryo UI" pitchFamily="50" charset="-128"/>
                <a:ea typeface="Meiryo UI" pitchFamily="50" charset="-128"/>
                <a:cs typeface="Meiryo UI" pitchFamily="50" charset="-128"/>
              </a:rPr>
              <a:t>●</a:t>
            </a:r>
            <a:r>
              <a:rPr lang="ja-JP" altLang="en-US" sz="2300" b="1" dirty="0">
                <a:latin typeface="Meiryo UI" pitchFamily="50" charset="-128"/>
                <a:ea typeface="Meiryo UI" pitchFamily="50" charset="-128"/>
                <a:cs typeface="Meiryo UI" pitchFamily="50" charset="-128"/>
              </a:rPr>
              <a:t> 整容・身だしなみが変化した</a:t>
            </a:r>
          </a:p>
          <a:p>
            <a:pPr eaLnBrk="1" hangingPunct="1">
              <a:spcBef>
                <a:spcPts val="600"/>
              </a:spcBef>
              <a:buClr>
                <a:schemeClr val="hlink"/>
              </a:buClr>
              <a:buSzPct val="85000"/>
              <a:buFont typeface="Wingdings" pitchFamily="2" charset="2"/>
              <a:buNone/>
            </a:pPr>
            <a:r>
              <a:rPr lang="en-US" altLang="ja-JP" sz="2300" b="1" dirty="0">
                <a:solidFill>
                  <a:schemeClr val="accent1">
                    <a:lumMod val="50000"/>
                  </a:schemeClr>
                </a:solidFill>
                <a:latin typeface="Meiryo UI" pitchFamily="50" charset="-128"/>
                <a:ea typeface="Meiryo UI" pitchFamily="50" charset="-128"/>
                <a:cs typeface="Meiryo UI" pitchFamily="50" charset="-128"/>
              </a:rPr>
              <a:t>●</a:t>
            </a:r>
            <a:r>
              <a:rPr lang="en-US" altLang="ja-JP" sz="2300" b="1" dirty="0">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口腔清掃状態が悪化した</a:t>
            </a:r>
            <a:endParaRPr lang="en-US" altLang="ja-JP" sz="23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300" b="1" dirty="0">
                <a:solidFill>
                  <a:schemeClr val="accent1">
                    <a:lumMod val="50000"/>
                  </a:schemeClr>
                </a:solidFill>
                <a:latin typeface="Meiryo UI" pitchFamily="50" charset="-128"/>
                <a:ea typeface="Meiryo UI" pitchFamily="50" charset="-128"/>
                <a:cs typeface="Meiryo UI" pitchFamily="50" charset="-128"/>
              </a:rPr>
              <a:t>●</a:t>
            </a:r>
            <a:r>
              <a:rPr lang="en-US" altLang="ja-JP" sz="2300" b="1" dirty="0">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義歯をたびたび紛失する</a:t>
            </a:r>
            <a:endParaRPr lang="en-US" altLang="ja-JP" sz="23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300" b="1" dirty="0">
                <a:solidFill>
                  <a:schemeClr val="accent1">
                    <a:lumMod val="50000"/>
                  </a:schemeClr>
                </a:solidFill>
                <a:latin typeface="Meiryo UI" pitchFamily="50" charset="-128"/>
                <a:ea typeface="Meiryo UI" pitchFamily="50" charset="-128"/>
                <a:cs typeface="Meiryo UI" pitchFamily="50" charset="-128"/>
              </a:rPr>
              <a:t>●</a:t>
            </a:r>
            <a:r>
              <a:rPr lang="en-US" altLang="ja-JP" sz="2300" b="1" dirty="0">
                <a:latin typeface="Meiryo UI" pitchFamily="50" charset="-128"/>
                <a:ea typeface="Meiryo UI" pitchFamily="50" charset="-128"/>
                <a:cs typeface="Meiryo UI" pitchFamily="50" charset="-128"/>
              </a:rPr>
              <a:t> </a:t>
            </a:r>
            <a:r>
              <a:rPr lang="ja-JP" altLang="en-US" sz="2300" b="1" dirty="0">
                <a:latin typeface="Meiryo UI" pitchFamily="50" charset="-128"/>
                <a:ea typeface="Meiryo UI" pitchFamily="50" charset="-128"/>
                <a:cs typeface="Meiryo UI" pitchFamily="50" charset="-128"/>
              </a:rPr>
              <a:t>義歯が口腔内に装着されているかどうかわかっていない</a:t>
            </a:r>
            <a:endParaRPr lang="en-US" altLang="ja-JP" sz="23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300" b="1" dirty="0">
                <a:solidFill>
                  <a:schemeClr val="accent1">
                    <a:lumMod val="50000"/>
                  </a:schemeClr>
                </a:solidFill>
                <a:latin typeface="Meiryo UI" pitchFamily="50" charset="-128"/>
                <a:ea typeface="Meiryo UI" pitchFamily="50" charset="-128"/>
                <a:cs typeface="Meiryo UI" pitchFamily="50" charset="-128"/>
              </a:rPr>
              <a:t>●</a:t>
            </a:r>
            <a:r>
              <a:rPr lang="ja-JP" altLang="en-US" sz="2300" b="1" dirty="0">
                <a:latin typeface="Meiryo UI" pitchFamily="50" charset="-128"/>
                <a:ea typeface="Meiryo UI" pitchFamily="50" charset="-128"/>
                <a:cs typeface="Meiryo UI" pitchFamily="50" charset="-128"/>
              </a:rPr>
              <a:t> 診療室からの出口がわからない</a:t>
            </a:r>
            <a:r>
              <a:rPr lang="en-US" altLang="ja-JP" sz="2300" b="1" dirty="0">
                <a:latin typeface="Meiryo UI" pitchFamily="50" charset="-128"/>
                <a:ea typeface="Meiryo UI" pitchFamily="50" charset="-128"/>
                <a:cs typeface="Meiryo UI" pitchFamily="50" charset="-128"/>
              </a:rPr>
              <a:t>(</a:t>
            </a:r>
            <a:r>
              <a:rPr lang="ja-JP" altLang="en-US" sz="2300" b="1" dirty="0">
                <a:latin typeface="Meiryo UI" pitchFamily="50" charset="-128"/>
                <a:ea typeface="Meiryo UI" pitchFamily="50" charset="-128"/>
                <a:cs typeface="Meiryo UI" pitchFamily="50" charset="-128"/>
              </a:rPr>
              <a:t>出入口を間違える</a:t>
            </a:r>
            <a:r>
              <a:rPr lang="en-US" altLang="ja-JP" sz="2300" b="1" dirty="0">
                <a:latin typeface="Meiryo UI" pitchFamily="50" charset="-128"/>
                <a:ea typeface="Meiryo UI" pitchFamily="50" charset="-128"/>
                <a:cs typeface="Meiryo UI" pitchFamily="50" charset="-128"/>
              </a:rPr>
              <a:t>)</a:t>
            </a:r>
            <a:endParaRPr lang="ja-JP" altLang="en-US" sz="23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17062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8816" y="1706968"/>
            <a:ext cx="2994731" cy="492443"/>
          </a:xfrm>
          <a:prstGeom prst="rect">
            <a:avLst/>
          </a:prstGeom>
          <a:noFill/>
          <a:ln w="25400">
            <a:noFill/>
          </a:ln>
        </p:spPr>
        <p:txBody>
          <a:bodyPr wrap="none" rtlCol="0">
            <a:spAutoFit/>
          </a:bodyPr>
          <a:lstStyle/>
          <a:p>
            <a:pPr algn="ctr"/>
            <a:r>
              <a:rPr kumimoji="1" lang="ja-JP" altLang="en-US" sz="2600" b="1" dirty="0">
                <a:latin typeface="Meiryo UI" pitchFamily="50" charset="-128"/>
                <a:ea typeface="Meiryo UI" pitchFamily="50" charset="-128"/>
                <a:cs typeface="Meiryo UI" pitchFamily="50" charset="-128"/>
              </a:rPr>
              <a:t>認知症が疑われる人</a:t>
            </a:r>
          </a:p>
        </p:txBody>
      </p:sp>
      <p:sp>
        <p:nvSpPr>
          <p:cNvPr id="5" name="テキスト ボックス 4"/>
          <p:cNvSpPr txBox="1"/>
          <p:nvPr/>
        </p:nvSpPr>
        <p:spPr>
          <a:xfrm>
            <a:off x="4745875" y="1706968"/>
            <a:ext cx="3789820" cy="492443"/>
          </a:xfrm>
          <a:prstGeom prst="rect">
            <a:avLst/>
          </a:prstGeom>
          <a:noFill/>
          <a:ln w="25400">
            <a:noFill/>
          </a:ln>
        </p:spPr>
        <p:txBody>
          <a:bodyPr wrap="none" rtlCol="0">
            <a:spAutoFit/>
          </a:bodyPr>
          <a:lstStyle/>
          <a:p>
            <a:pPr algn="ctr"/>
            <a:r>
              <a:rPr kumimoji="1" lang="ja-JP" altLang="en-US" sz="2600" b="1" dirty="0">
                <a:latin typeface="Meiryo UI" pitchFamily="50" charset="-128"/>
                <a:ea typeface="Meiryo UI" pitchFamily="50" charset="-128"/>
                <a:cs typeface="Meiryo UI" pitchFamily="50" charset="-128"/>
              </a:rPr>
              <a:t>認知症と診断されている人</a:t>
            </a:r>
          </a:p>
        </p:txBody>
      </p:sp>
      <p:sp>
        <p:nvSpPr>
          <p:cNvPr id="6" name="テキスト ボックス 5"/>
          <p:cNvSpPr txBox="1"/>
          <p:nvPr/>
        </p:nvSpPr>
        <p:spPr>
          <a:xfrm>
            <a:off x="3054546" y="1075933"/>
            <a:ext cx="3105337" cy="523220"/>
          </a:xfrm>
          <a:prstGeom prst="rect">
            <a:avLst/>
          </a:prstGeom>
          <a:noFill/>
          <a:ln w="25400">
            <a:noFill/>
          </a:ln>
        </p:spPr>
        <p:txBody>
          <a:bodyPr wrap="none" rtlCol="0">
            <a:spAutoFit/>
          </a:bodyPr>
          <a:lstStyle/>
          <a:p>
            <a:pPr algn="ctr"/>
            <a:r>
              <a:rPr kumimoji="1" lang="ja-JP" altLang="en-US" sz="2800" b="1" dirty="0">
                <a:solidFill>
                  <a:srgbClr val="317277"/>
                </a:solidFill>
                <a:latin typeface="Meiryo UI" pitchFamily="50" charset="-128"/>
                <a:ea typeface="Meiryo UI" pitchFamily="50" charset="-128"/>
                <a:cs typeface="Meiryo UI" pitchFamily="50" charset="-128"/>
              </a:rPr>
              <a:t>対応を分けて考える</a:t>
            </a:r>
          </a:p>
        </p:txBody>
      </p:sp>
      <p:sp>
        <p:nvSpPr>
          <p:cNvPr id="7" name="テキスト ボックス 6"/>
          <p:cNvSpPr txBox="1"/>
          <p:nvPr/>
        </p:nvSpPr>
        <p:spPr>
          <a:xfrm>
            <a:off x="771303" y="3220869"/>
            <a:ext cx="3358944" cy="1403120"/>
          </a:xfrm>
          <a:prstGeom prst="rect">
            <a:avLst/>
          </a:prstGeom>
          <a:solidFill>
            <a:schemeClr val="accent1">
              <a:lumMod val="50000"/>
            </a:schemeClr>
          </a:solidFill>
          <a:ln w="25400">
            <a:noFill/>
          </a:ln>
        </p:spPr>
        <p:txBody>
          <a:bodyPr wrap="square" rtlCol="0" anchor="ctr" anchorCtr="0">
            <a:noAutofit/>
          </a:bodyPr>
          <a:lstStyle/>
          <a:p>
            <a:pPr algn="ctr"/>
            <a:r>
              <a:rPr lang="ja-JP" altLang="en-US" sz="2400" b="1" dirty="0">
                <a:solidFill>
                  <a:schemeClr val="bg1"/>
                </a:solidFill>
                <a:latin typeface="Meiryo UI" pitchFamily="50" charset="-128"/>
                <a:ea typeface="Meiryo UI" pitchFamily="50" charset="-128"/>
                <a:cs typeface="Meiryo UI" pitchFamily="50" charset="-128"/>
              </a:rPr>
              <a:t>いきなり認知症扱い</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をすると家族ごと</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患者を失う可能性</a:t>
            </a:r>
            <a:endParaRPr kumimoji="1" lang="ja-JP" altLang="en-US" sz="2400" b="1" dirty="0">
              <a:solidFill>
                <a:schemeClr val="bg1"/>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4981665" y="3220869"/>
            <a:ext cx="3358944" cy="1405718"/>
          </a:xfrm>
          <a:prstGeom prst="rect">
            <a:avLst/>
          </a:prstGeom>
          <a:solidFill>
            <a:schemeClr val="accent1">
              <a:lumMod val="50000"/>
            </a:schemeClr>
          </a:solidFill>
          <a:ln w="25400">
            <a:noFill/>
          </a:ln>
        </p:spPr>
        <p:txBody>
          <a:bodyPr wrap="square" rtlCol="0" anchor="ctr" anchorCtr="0">
            <a:noAutofit/>
          </a:bodyPr>
          <a:lstStyle/>
          <a:p>
            <a:pPr algn="ctr"/>
            <a:r>
              <a:rPr lang="ja-JP" altLang="en-US" sz="2400" b="1" dirty="0">
                <a:solidFill>
                  <a:schemeClr val="bg1"/>
                </a:solidFill>
                <a:latin typeface="Meiryo UI" pitchFamily="50" charset="-128"/>
                <a:ea typeface="Meiryo UI" pitchFamily="50" charset="-128"/>
                <a:cs typeface="Meiryo UI" pitchFamily="50" charset="-128"/>
              </a:rPr>
              <a:t>認知症対応を</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しないと混乱を</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引き起こす可能性</a:t>
            </a:r>
            <a:endParaRPr lang="en-US" altLang="ja-JP" sz="2400" b="1" dirty="0">
              <a:solidFill>
                <a:schemeClr val="bg1"/>
              </a:solidFill>
              <a:latin typeface="Meiryo UI" pitchFamily="50" charset="-128"/>
              <a:ea typeface="Meiryo UI" pitchFamily="50" charset="-128"/>
              <a:cs typeface="Meiryo UI" pitchFamily="50" charset="-128"/>
            </a:endParaRPr>
          </a:p>
        </p:txBody>
      </p:sp>
      <p:sp>
        <p:nvSpPr>
          <p:cNvPr id="9" name="テキスト ボックス 8"/>
          <p:cNvSpPr txBox="1"/>
          <p:nvPr/>
        </p:nvSpPr>
        <p:spPr>
          <a:xfrm>
            <a:off x="2397441" y="5439739"/>
            <a:ext cx="4262672" cy="1092607"/>
          </a:xfrm>
          <a:prstGeom prst="rect">
            <a:avLst/>
          </a:prstGeom>
          <a:noFill/>
          <a:ln w="25400">
            <a:solidFill>
              <a:schemeClr val="accent5">
                <a:lumMod val="50000"/>
              </a:schemeClr>
            </a:solidFill>
            <a:prstDash val="sysDash"/>
          </a:ln>
        </p:spPr>
        <p:txBody>
          <a:bodyPr wrap="square" rtlCol="0">
            <a:spAutoFit/>
          </a:bodyPr>
          <a:lstStyle/>
          <a:p>
            <a:pPr algn="ctr"/>
            <a:r>
              <a:rPr kumimoji="1" lang="ja-JP" altLang="en-US" sz="2000" b="1" dirty="0">
                <a:solidFill>
                  <a:srgbClr val="FF5050"/>
                </a:solidFill>
                <a:latin typeface="Meiryo UI" pitchFamily="50" charset="-128"/>
                <a:ea typeface="Meiryo UI" pitchFamily="50" charset="-128"/>
                <a:cs typeface="Meiryo UI" pitchFamily="50" charset="-128"/>
              </a:rPr>
              <a:t>初診時のチェックポイント</a:t>
            </a:r>
            <a:endParaRPr kumimoji="1" lang="en-US" altLang="ja-JP" sz="2000" b="1" dirty="0">
              <a:solidFill>
                <a:srgbClr val="FF5050"/>
              </a:solidFill>
              <a:latin typeface="Meiryo UI" pitchFamily="50" charset="-128"/>
              <a:ea typeface="Meiryo UI" pitchFamily="50" charset="-128"/>
              <a:cs typeface="Meiryo UI" pitchFamily="50" charset="-128"/>
            </a:endParaRPr>
          </a:p>
          <a:p>
            <a:pPr>
              <a:spcBef>
                <a:spcPts val="600"/>
              </a:spcBef>
            </a:pPr>
            <a:r>
              <a:rPr lang="ja-JP" altLang="en-US" sz="2000" b="1" dirty="0">
                <a:latin typeface="Meiryo UI" pitchFamily="50" charset="-128"/>
                <a:ea typeface="Meiryo UI" pitchFamily="50" charset="-128"/>
                <a:cs typeface="Meiryo UI" pitchFamily="50" charset="-128"/>
              </a:rPr>
              <a:t>   ① 独居か否か</a:t>
            </a:r>
            <a:endParaRPr lang="en-US" altLang="ja-JP" sz="2000" b="1" dirty="0">
              <a:latin typeface="Meiryo UI" pitchFamily="50" charset="-128"/>
              <a:ea typeface="Meiryo UI" pitchFamily="50" charset="-128"/>
              <a:cs typeface="Meiryo UI" pitchFamily="50" charset="-128"/>
            </a:endParaRPr>
          </a:p>
          <a:p>
            <a:pPr>
              <a:spcBef>
                <a:spcPts val="0"/>
              </a:spcBef>
            </a:pPr>
            <a:r>
              <a:rPr lang="ja-JP" altLang="en-US" sz="2000" b="1" dirty="0">
                <a:latin typeface="Meiryo UI" pitchFamily="50" charset="-128"/>
                <a:ea typeface="Meiryo UI" pitchFamily="50" charset="-128"/>
                <a:cs typeface="Meiryo UI" pitchFamily="50" charset="-128"/>
              </a:rPr>
              <a:t>   ② キーパーソンの有無（見極め）</a:t>
            </a:r>
            <a:endParaRPr lang="en-US" altLang="ja-JP" sz="2000" b="1" dirty="0">
              <a:latin typeface="Meiryo UI" pitchFamily="50" charset="-128"/>
              <a:ea typeface="Meiryo UI" pitchFamily="50" charset="-128"/>
              <a:cs typeface="Meiryo UI" pitchFamily="50" charset="-128"/>
            </a:endParaRPr>
          </a:p>
        </p:txBody>
      </p:sp>
      <p:sp>
        <p:nvSpPr>
          <p:cNvPr id="10" name="Rectangle 2"/>
          <p:cNvSpPr>
            <a:spLocks noChangeArrowheads="1"/>
          </p:cNvSpPr>
          <p:nvPr/>
        </p:nvSpPr>
        <p:spPr bwMode="auto">
          <a:xfrm>
            <a:off x="324077" y="203881"/>
            <a:ext cx="8499475" cy="60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歯科における認知症はデリケート</a:t>
            </a:r>
          </a:p>
        </p:txBody>
      </p:sp>
      <p:sp>
        <p:nvSpPr>
          <p:cNvPr id="12" name="Rectangle 3"/>
          <p:cNvSpPr>
            <a:spLocks noChangeArrowheads="1"/>
          </p:cNvSpPr>
          <p:nvPr/>
        </p:nvSpPr>
        <p:spPr bwMode="auto">
          <a:xfrm>
            <a:off x="188684" y="835398"/>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3"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9</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7" name="AutoShape 17"/>
          <p:cNvSpPr>
            <a:spLocks noChangeArrowheads="1"/>
          </p:cNvSpPr>
          <p:nvPr/>
        </p:nvSpPr>
        <p:spPr bwMode="auto">
          <a:xfrm flipV="1">
            <a:off x="1726538" y="2962666"/>
            <a:ext cx="1419287" cy="367278"/>
          </a:xfrm>
          <a:prstGeom prst="triangle">
            <a:avLst>
              <a:gd name="adj" fmla="val 50000"/>
            </a:avLst>
          </a:prstGeom>
          <a:gradFill rotWithShape="1">
            <a:gsLst>
              <a:gs pos="0">
                <a:srgbClr val="317277"/>
              </a:gs>
              <a:gs pos="100000">
                <a:srgbClr val="FFFFFF"/>
              </a:gs>
            </a:gsLst>
            <a:lin ang="5400000" scaled="1"/>
          </a:gradFill>
          <a:ln w="47625">
            <a:solidFill>
              <a:schemeClr val="bg1"/>
            </a:solidFill>
          </a:ln>
          <a:effectLst/>
        </p:spPr>
        <p:txBody>
          <a:bodyPr rot="10800000" wrap="none" anchor="ctr"/>
          <a:lstStyle/>
          <a:p>
            <a:endParaRPr lang="ja-JP" altLang="en-US" sz="3200" b="1">
              <a:ea typeface="HGPｺﾞｼｯｸM" pitchFamily="50" charset="-128"/>
            </a:endParaRPr>
          </a:p>
        </p:txBody>
      </p:sp>
      <p:sp>
        <p:nvSpPr>
          <p:cNvPr id="14" name="テキスト ボックス 13"/>
          <p:cNvSpPr txBox="1"/>
          <p:nvPr/>
        </p:nvSpPr>
        <p:spPr>
          <a:xfrm>
            <a:off x="1912640" y="2272434"/>
            <a:ext cx="1047082" cy="400110"/>
          </a:xfrm>
          <a:prstGeom prst="rect">
            <a:avLst/>
          </a:prstGeom>
          <a:noFill/>
          <a:ln w="25400">
            <a:noFill/>
          </a:ln>
        </p:spPr>
        <p:txBody>
          <a:bodyPr wrap="none" rtlCol="0">
            <a:spAutoFit/>
          </a:bodyPr>
          <a:lstStyle/>
          <a:p>
            <a:pPr algn="ctr"/>
            <a:r>
              <a:rPr kumimoji="1" lang="ja-JP" altLang="en-US" sz="2000" b="1" dirty="0">
                <a:solidFill>
                  <a:srgbClr val="317277"/>
                </a:solidFill>
                <a:latin typeface="Meiryo UI" pitchFamily="50" charset="-128"/>
                <a:ea typeface="Meiryo UI" pitchFamily="50" charset="-128"/>
                <a:cs typeface="Meiryo UI" pitchFamily="50" charset="-128"/>
              </a:rPr>
              <a:t>に対して</a:t>
            </a:r>
          </a:p>
        </p:txBody>
      </p:sp>
      <p:sp>
        <p:nvSpPr>
          <p:cNvPr id="18" name="AutoShape 17"/>
          <p:cNvSpPr>
            <a:spLocks noChangeArrowheads="1"/>
          </p:cNvSpPr>
          <p:nvPr/>
        </p:nvSpPr>
        <p:spPr bwMode="auto">
          <a:xfrm flipV="1">
            <a:off x="5951494" y="2972800"/>
            <a:ext cx="1419287" cy="367278"/>
          </a:xfrm>
          <a:prstGeom prst="triangle">
            <a:avLst>
              <a:gd name="adj" fmla="val 50000"/>
            </a:avLst>
          </a:prstGeom>
          <a:gradFill rotWithShape="1">
            <a:gsLst>
              <a:gs pos="0">
                <a:srgbClr val="317277"/>
              </a:gs>
              <a:gs pos="100000">
                <a:srgbClr val="FFFFFF"/>
              </a:gs>
            </a:gsLst>
            <a:lin ang="5400000" scaled="1"/>
          </a:gradFill>
          <a:ln w="47625">
            <a:solidFill>
              <a:schemeClr val="bg1"/>
            </a:solidFill>
          </a:ln>
          <a:effectLst/>
        </p:spPr>
        <p:txBody>
          <a:bodyPr rot="10800000" wrap="none" anchor="ctr"/>
          <a:lstStyle/>
          <a:p>
            <a:endParaRPr lang="ja-JP" altLang="en-US" sz="3200" b="1">
              <a:ea typeface="HGPｺﾞｼｯｸM" pitchFamily="50" charset="-128"/>
            </a:endParaRPr>
          </a:p>
        </p:txBody>
      </p:sp>
      <p:sp>
        <p:nvSpPr>
          <p:cNvPr id="19" name="テキスト ボックス 18"/>
          <p:cNvSpPr txBox="1"/>
          <p:nvPr/>
        </p:nvSpPr>
        <p:spPr>
          <a:xfrm>
            <a:off x="6137596" y="2282568"/>
            <a:ext cx="1047082" cy="400110"/>
          </a:xfrm>
          <a:prstGeom prst="rect">
            <a:avLst/>
          </a:prstGeom>
          <a:noFill/>
          <a:ln w="25400">
            <a:noFill/>
          </a:ln>
        </p:spPr>
        <p:txBody>
          <a:bodyPr wrap="none" rtlCol="0">
            <a:spAutoFit/>
          </a:bodyPr>
          <a:lstStyle/>
          <a:p>
            <a:pPr algn="ctr"/>
            <a:r>
              <a:rPr kumimoji="1" lang="ja-JP" altLang="en-US" sz="2000" b="1" dirty="0">
                <a:solidFill>
                  <a:srgbClr val="317277"/>
                </a:solidFill>
                <a:latin typeface="Meiryo UI" pitchFamily="50" charset="-128"/>
                <a:ea typeface="Meiryo UI" pitchFamily="50" charset="-128"/>
                <a:cs typeface="Meiryo UI" pitchFamily="50" charset="-128"/>
              </a:rPr>
              <a:t>に対して</a:t>
            </a:r>
          </a:p>
        </p:txBody>
      </p:sp>
      <p:sp>
        <p:nvSpPr>
          <p:cNvPr id="15" name="テキスト ボックス 14"/>
          <p:cNvSpPr txBox="1"/>
          <p:nvPr/>
        </p:nvSpPr>
        <p:spPr>
          <a:xfrm>
            <a:off x="3135499" y="4947296"/>
            <a:ext cx="2943434" cy="400110"/>
          </a:xfrm>
          <a:prstGeom prst="rect">
            <a:avLst/>
          </a:prstGeom>
          <a:noFill/>
          <a:ln w="25400">
            <a:noFill/>
          </a:ln>
        </p:spPr>
        <p:txBody>
          <a:bodyPr wrap="none" rtlCol="0">
            <a:spAutoFit/>
          </a:bodyPr>
          <a:lstStyle/>
          <a:p>
            <a:pPr algn="ctr"/>
            <a:r>
              <a:rPr lang="ja-JP" altLang="en-US" sz="2000" b="1" dirty="0">
                <a:solidFill>
                  <a:schemeClr val="tx1">
                    <a:lumMod val="65000"/>
                    <a:lumOff val="35000"/>
                  </a:schemeClr>
                </a:solidFill>
                <a:latin typeface="Meiryo UI" pitchFamily="50" charset="-128"/>
                <a:ea typeface="Meiryo UI" pitchFamily="50" charset="-128"/>
                <a:cs typeface="Meiryo UI" pitchFamily="50" charset="-128"/>
              </a:rPr>
              <a:t>どちらか分からなくても ・・・</a:t>
            </a:r>
            <a:endParaRPr kumimoji="1" lang="ja-JP" altLang="en-US" sz="2000" b="1" dirty="0">
              <a:solidFill>
                <a:schemeClr val="tx1">
                  <a:lumMod val="65000"/>
                  <a:lumOff val="35000"/>
                </a:schemeClr>
              </a:solidFill>
              <a:latin typeface="Meiryo UI" pitchFamily="50" charset="-128"/>
              <a:ea typeface="Meiryo UI" pitchFamily="50" charset="-128"/>
              <a:cs typeface="Meiryo UI" pitchFamily="50" charset="-128"/>
            </a:endParaRPr>
          </a:p>
        </p:txBody>
      </p:sp>
      <p:sp>
        <p:nvSpPr>
          <p:cNvPr id="16" name="角丸四角形 15"/>
          <p:cNvSpPr/>
          <p:nvPr/>
        </p:nvSpPr>
        <p:spPr bwMode="auto">
          <a:xfrm>
            <a:off x="675767" y="2738962"/>
            <a:ext cx="1175661" cy="475584"/>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CASE</a:t>
            </a:r>
            <a:r>
              <a:rPr kumimoji="1" lang="ja-JP" altLang="en-US"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bwMode="auto">
          <a:xfrm>
            <a:off x="4877687" y="2770513"/>
            <a:ext cx="1175661" cy="475584"/>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CASE</a:t>
            </a:r>
            <a:r>
              <a:rPr kumimoji="1" lang="ja-JP" altLang="en-US"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8425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1185705" y="964642"/>
            <a:ext cx="6752492" cy="4551903"/>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en-US" altLang="ja-JP" sz="3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DVD:1</a:t>
            </a:r>
          </a:p>
          <a:p>
            <a:pPr marL="0" marR="0" indent="0" algn="r" defTabSz="914400" rtl="0" eaLnBrk="1" fontAlgn="base" latinLnBrk="0" hangingPunct="1">
              <a:lnSpc>
                <a:spcPts val="1200"/>
              </a:lnSpc>
              <a:spcBef>
                <a:spcPct val="0"/>
              </a:spcBef>
              <a:spcAft>
                <a:spcPct val="0"/>
              </a:spcAft>
              <a:buClrTx/>
              <a:buSzTx/>
              <a:buFontTx/>
              <a:buNone/>
              <a:tabLst/>
            </a:pPr>
            <a:endParaRPr kumimoji="1" lang="en-US" altLang="ja-JP" sz="3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受付にて</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base" latinLnBrk="0" hangingPunct="1">
              <a:lnSpc>
                <a:spcPct val="100000"/>
              </a:lnSpc>
              <a:spcBef>
                <a:spcPts val="1200"/>
              </a:spcBef>
              <a:spcAft>
                <a:spcPct val="0"/>
              </a:spcAft>
              <a:buClrTx/>
              <a:buSzTx/>
              <a:buFontTx/>
              <a:buNone/>
              <a:tabLst/>
            </a:pPr>
            <a:r>
              <a:rPr kumimoji="1" lang="ja-JP" altLang="en-US" sz="3200" b="1" i="0" u="none" strike="noStrike" cap="none" normalizeH="0" baseline="0" dirty="0">
                <a:ln>
                  <a:noFill/>
                </a:ln>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「保険証 返してよ」</a:t>
            </a:r>
          </a:p>
        </p:txBody>
      </p:sp>
    </p:spTree>
    <p:extLst>
      <p:ext uri="{BB962C8B-B14F-4D97-AF65-F5344CB8AC3E}">
        <p14:creationId xmlns:p14="http://schemas.microsoft.com/office/powerpoint/2010/main" val="1941976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661739" y="4804813"/>
            <a:ext cx="5709042" cy="1437930"/>
          </a:xfrm>
          <a:prstGeom prst="rect">
            <a:avLst/>
          </a:prstGeom>
          <a:solidFill>
            <a:schemeClr val="accent1">
              <a:lumMod val="50000"/>
            </a:schemeClr>
          </a:solidFill>
          <a:ln>
            <a:noFill/>
          </a:ln>
        </p:spPr>
        <p:txBody>
          <a:bodyPr wrap="square" lIns="82904" tIns="41452" rIns="82904" bIns="41452" anchor="t" anchorCtr="0">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2600" b="1" dirty="0">
                <a:solidFill>
                  <a:schemeClr val="bg1"/>
                </a:solidFill>
                <a:latin typeface="Meiryo UI" pitchFamily="50" charset="-128"/>
                <a:ea typeface="Meiryo UI" pitchFamily="50" charset="-128"/>
                <a:cs typeface="Meiryo UI" pitchFamily="50" charset="-128"/>
              </a:rPr>
              <a:t>認知症と診断されていないが、</a:t>
            </a:r>
            <a:endParaRPr lang="en-US" altLang="ja-JP" sz="2600" b="1" dirty="0">
              <a:solidFill>
                <a:schemeClr val="bg1"/>
              </a:solidFill>
              <a:latin typeface="Meiryo UI" pitchFamily="50" charset="-128"/>
              <a:ea typeface="Meiryo UI" pitchFamily="50" charset="-128"/>
              <a:cs typeface="Meiryo UI" pitchFamily="50" charset="-128"/>
            </a:endParaRPr>
          </a:p>
          <a:p>
            <a:pPr algn="ctr" eaLnBrk="1" hangingPunct="1"/>
            <a:r>
              <a:rPr lang="ja-JP" altLang="en-US" sz="2600" b="1" dirty="0">
                <a:solidFill>
                  <a:schemeClr val="bg1"/>
                </a:solidFill>
                <a:latin typeface="Meiryo UI" pitchFamily="50" charset="-128"/>
                <a:ea typeface="Meiryo UI" pitchFamily="50" charset="-128"/>
                <a:cs typeface="Meiryo UI" pitchFamily="50" charset="-128"/>
              </a:rPr>
              <a:t>認知機能が低下している人</a:t>
            </a:r>
            <a:endParaRPr lang="en-US" altLang="ja-JP" sz="2600" b="1" dirty="0">
              <a:solidFill>
                <a:schemeClr val="bg1"/>
              </a:solidFill>
              <a:latin typeface="Meiryo UI" pitchFamily="50" charset="-128"/>
              <a:ea typeface="Meiryo UI" pitchFamily="50" charset="-128"/>
              <a:cs typeface="Meiryo UI" pitchFamily="50" charset="-128"/>
            </a:endParaRPr>
          </a:p>
          <a:p>
            <a:pPr algn="ctr" eaLnBrk="1" hangingPunct="1">
              <a:spcBef>
                <a:spcPts val="1200"/>
              </a:spcBef>
            </a:pPr>
            <a:r>
              <a:rPr lang="ja-JP" altLang="en-US" sz="2600" b="1" dirty="0">
                <a:solidFill>
                  <a:schemeClr val="bg1"/>
                </a:solidFill>
                <a:latin typeface="Meiryo UI" pitchFamily="50" charset="-128"/>
                <a:ea typeface="Meiryo UI" pitchFamily="50" charset="-128"/>
                <a:cs typeface="Meiryo UI" pitchFamily="50" charset="-128"/>
              </a:rPr>
              <a:t>に対する対応の基本知識と総論</a:t>
            </a:r>
            <a:endParaRPr lang="en-US" altLang="ja-JP" sz="2600" b="1" dirty="0">
              <a:solidFill>
                <a:schemeClr val="bg1"/>
              </a:solidFill>
              <a:latin typeface="Meiryo UI" pitchFamily="50" charset="-128"/>
              <a:ea typeface="Meiryo UI" pitchFamily="50" charset="-128"/>
              <a:cs typeface="Meiryo UI" pitchFamily="50" charset="-128"/>
            </a:endParaRPr>
          </a:p>
        </p:txBody>
      </p:sp>
      <p:sp>
        <p:nvSpPr>
          <p:cNvPr id="6" name="Rectangle 2"/>
          <p:cNvSpPr>
            <a:spLocks noChangeArrowheads="1"/>
          </p:cNvSpPr>
          <p:nvPr/>
        </p:nvSpPr>
        <p:spPr bwMode="auto">
          <a:xfrm>
            <a:off x="324077" y="239506"/>
            <a:ext cx="8499475" cy="60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認知症が疑われる人への対応</a:t>
            </a:r>
          </a:p>
        </p:txBody>
      </p:sp>
      <p:sp>
        <p:nvSpPr>
          <p:cNvPr id="8" name="Rectangle 3"/>
          <p:cNvSpPr>
            <a:spLocks noChangeArrowheads="1"/>
          </p:cNvSpPr>
          <p:nvPr/>
        </p:nvSpPr>
        <p:spPr bwMode="auto">
          <a:xfrm>
            <a:off x="188684" y="871023"/>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9"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10</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0" name="角丸四角形 9"/>
          <p:cNvSpPr/>
          <p:nvPr/>
        </p:nvSpPr>
        <p:spPr bwMode="auto">
          <a:xfrm>
            <a:off x="1661739" y="3923366"/>
            <a:ext cx="2228381" cy="730654"/>
          </a:xfrm>
          <a:prstGeom prst="roundRect">
            <a:avLst>
              <a:gd name="adj" fmla="val 22271"/>
            </a:avLst>
          </a:prstGeom>
          <a:noFill/>
          <a:ln w="444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CASE</a:t>
            </a:r>
            <a:r>
              <a:rPr kumimoji="1" lang="ja-JP" altLang="en-US"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938816" y="1071968"/>
            <a:ext cx="2994731" cy="492443"/>
          </a:xfrm>
          <a:prstGeom prst="rect">
            <a:avLst/>
          </a:prstGeom>
          <a:noFill/>
          <a:ln w="25400">
            <a:noFill/>
          </a:ln>
        </p:spPr>
        <p:txBody>
          <a:bodyPr wrap="none" rtlCol="0">
            <a:spAutoFit/>
          </a:bodyPr>
          <a:lstStyle/>
          <a:p>
            <a:pPr algn="ctr"/>
            <a:r>
              <a:rPr kumimoji="1" lang="ja-JP" altLang="en-US" sz="2600" b="1" dirty="0">
                <a:latin typeface="Meiryo UI" pitchFamily="50" charset="-128"/>
                <a:ea typeface="Meiryo UI" pitchFamily="50" charset="-128"/>
                <a:cs typeface="Meiryo UI" pitchFamily="50" charset="-128"/>
              </a:rPr>
              <a:t>認知症が疑われる人</a:t>
            </a:r>
          </a:p>
        </p:txBody>
      </p:sp>
      <p:sp>
        <p:nvSpPr>
          <p:cNvPr id="11" name="テキスト ボックス 10"/>
          <p:cNvSpPr txBox="1"/>
          <p:nvPr/>
        </p:nvSpPr>
        <p:spPr>
          <a:xfrm>
            <a:off x="4745875" y="1071968"/>
            <a:ext cx="3789820" cy="492443"/>
          </a:xfrm>
          <a:prstGeom prst="rect">
            <a:avLst/>
          </a:prstGeom>
          <a:noFill/>
          <a:ln w="25400">
            <a:noFill/>
          </a:ln>
        </p:spPr>
        <p:txBody>
          <a:bodyPr wrap="none" rtlCol="0">
            <a:spAutoFit/>
          </a:bodyPr>
          <a:lstStyle/>
          <a:p>
            <a:pPr algn="ctr"/>
            <a:r>
              <a:rPr kumimoji="1" lang="ja-JP" altLang="en-US" sz="2600" b="1" dirty="0">
                <a:solidFill>
                  <a:schemeClr val="bg1">
                    <a:lumMod val="75000"/>
                  </a:schemeClr>
                </a:solidFill>
                <a:latin typeface="Meiryo UI" pitchFamily="50" charset="-128"/>
                <a:ea typeface="Meiryo UI" pitchFamily="50" charset="-128"/>
                <a:cs typeface="Meiryo UI" pitchFamily="50" charset="-128"/>
              </a:rPr>
              <a:t>認知症と診断されている人</a:t>
            </a:r>
          </a:p>
        </p:txBody>
      </p:sp>
      <p:sp>
        <p:nvSpPr>
          <p:cNvPr id="12" name="テキスト ボックス 11"/>
          <p:cNvSpPr txBox="1"/>
          <p:nvPr/>
        </p:nvSpPr>
        <p:spPr>
          <a:xfrm>
            <a:off x="771303" y="1950869"/>
            <a:ext cx="3358944" cy="1403120"/>
          </a:xfrm>
          <a:prstGeom prst="rect">
            <a:avLst/>
          </a:prstGeom>
          <a:solidFill>
            <a:schemeClr val="accent1">
              <a:lumMod val="50000"/>
            </a:schemeClr>
          </a:solidFill>
          <a:ln w="25400">
            <a:noFill/>
          </a:ln>
        </p:spPr>
        <p:txBody>
          <a:bodyPr wrap="square" rtlCol="0" anchor="ctr" anchorCtr="0">
            <a:noAutofit/>
          </a:bodyPr>
          <a:lstStyle/>
          <a:p>
            <a:pPr algn="ctr"/>
            <a:r>
              <a:rPr lang="ja-JP" altLang="en-US" sz="2400" b="1" dirty="0">
                <a:solidFill>
                  <a:schemeClr val="bg1"/>
                </a:solidFill>
                <a:latin typeface="Meiryo UI" pitchFamily="50" charset="-128"/>
                <a:ea typeface="Meiryo UI" pitchFamily="50" charset="-128"/>
                <a:cs typeface="Meiryo UI" pitchFamily="50" charset="-128"/>
              </a:rPr>
              <a:t>いきなり認知症扱い</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をすると家族ごと</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患者を失う可能性</a:t>
            </a:r>
            <a:endParaRPr kumimoji="1" lang="ja-JP" altLang="en-US" sz="2400" b="1" dirty="0">
              <a:solidFill>
                <a:schemeClr val="bg1"/>
              </a:solidFill>
              <a:latin typeface="Meiryo UI" pitchFamily="50" charset="-128"/>
              <a:ea typeface="Meiryo UI" pitchFamily="50" charset="-128"/>
              <a:cs typeface="Meiryo UI" pitchFamily="50" charset="-128"/>
            </a:endParaRPr>
          </a:p>
        </p:txBody>
      </p:sp>
      <p:sp>
        <p:nvSpPr>
          <p:cNvPr id="13" name="テキスト ボックス 12"/>
          <p:cNvSpPr txBox="1"/>
          <p:nvPr/>
        </p:nvSpPr>
        <p:spPr>
          <a:xfrm>
            <a:off x="4981665" y="1950869"/>
            <a:ext cx="3358944" cy="1405718"/>
          </a:xfrm>
          <a:prstGeom prst="rect">
            <a:avLst/>
          </a:prstGeom>
          <a:solidFill>
            <a:schemeClr val="accent1"/>
          </a:solidFill>
          <a:ln w="25400">
            <a:noFill/>
          </a:ln>
        </p:spPr>
        <p:txBody>
          <a:bodyPr wrap="square" rtlCol="0" anchor="ctr" anchorCtr="0">
            <a:noAutofit/>
          </a:bodyPr>
          <a:lstStyle/>
          <a:p>
            <a:pPr algn="ctr"/>
            <a:r>
              <a:rPr lang="ja-JP" altLang="en-US" sz="2400" b="1" dirty="0">
                <a:solidFill>
                  <a:schemeClr val="bg1"/>
                </a:solidFill>
                <a:latin typeface="Meiryo UI" pitchFamily="50" charset="-128"/>
                <a:ea typeface="Meiryo UI" pitchFamily="50" charset="-128"/>
                <a:cs typeface="Meiryo UI" pitchFamily="50" charset="-128"/>
              </a:rPr>
              <a:t>認知症対応を</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しないと混乱を</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引き起こす可能性</a:t>
            </a:r>
            <a:endParaRPr lang="en-US" altLang="ja-JP" sz="2400" b="1" dirty="0">
              <a:solidFill>
                <a:schemeClr val="bg1"/>
              </a:solidFill>
              <a:latin typeface="Meiryo UI" pitchFamily="50" charset="-128"/>
              <a:ea typeface="Meiryo UI" pitchFamily="50" charset="-128"/>
              <a:cs typeface="Meiryo UI" pitchFamily="50" charset="-128"/>
            </a:endParaRPr>
          </a:p>
        </p:txBody>
      </p:sp>
      <p:sp>
        <p:nvSpPr>
          <p:cNvPr id="14" name="AutoShape 17"/>
          <p:cNvSpPr>
            <a:spLocks noChangeArrowheads="1"/>
          </p:cNvSpPr>
          <p:nvPr/>
        </p:nvSpPr>
        <p:spPr bwMode="auto">
          <a:xfrm flipV="1">
            <a:off x="1726538" y="1692666"/>
            <a:ext cx="1419287" cy="367278"/>
          </a:xfrm>
          <a:prstGeom prst="triangle">
            <a:avLst>
              <a:gd name="adj" fmla="val 50000"/>
            </a:avLst>
          </a:prstGeom>
          <a:gradFill rotWithShape="1">
            <a:gsLst>
              <a:gs pos="0">
                <a:srgbClr val="317277"/>
              </a:gs>
              <a:gs pos="100000">
                <a:srgbClr val="FFFFFF"/>
              </a:gs>
            </a:gsLst>
            <a:lin ang="5400000" scaled="1"/>
          </a:gradFill>
          <a:ln w="47625">
            <a:solidFill>
              <a:schemeClr val="bg1"/>
            </a:solidFill>
          </a:ln>
          <a:effectLst/>
        </p:spPr>
        <p:txBody>
          <a:bodyPr rot="10800000" wrap="none" anchor="ctr"/>
          <a:lstStyle/>
          <a:p>
            <a:endParaRPr lang="ja-JP" altLang="en-US" sz="3200" b="1">
              <a:ea typeface="HGPｺﾞｼｯｸM" pitchFamily="50" charset="-128"/>
            </a:endParaRPr>
          </a:p>
        </p:txBody>
      </p:sp>
      <p:sp>
        <p:nvSpPr>
          <p:cNvPr id="16" name="AutoShape 17"/>
          <p:cNvSpPr>
            <a:spLocks noChangeArrowheads="1"/>
          </p:cNvSpPr>
          <p:nvPr/>
        </p:nvSpPr>
        <p:spPr bwMode="auto">
          <a:xfrm flipV="1">
            <a:off x="5951494" y="1702800"/>
            <a:ext cx="1419287" cy="367278"/>
          </a:xfrm>
          <a:prstGeom prst="triangle">
            <a:avLst>
              <a:gd name="adj" fmla="val 50000"/>
            </a:avLst>
          </a:prstGeom>
          <a:gradFill rotWithShape="1">
            <a:gsLst>
              <a:gs pos="0">
                <a:srgbClr val="317277"/>
              </a:gs>
              <a:gs pos="100000">
                <a:srgbClr val="FFFFFF"/>
              </a:gs>
            </a:gsLst>
            <a:lin ang="5400000" scaled="1"/>
          </a:gradFill>
          <a:ln w="47625">
            <a:solidFill>
              <a:schemeClr val="bg1"/>
            </a:solidFill>
          </a:ln>
          <a:effectLst/>
        </p:spPr>
        <p:txBody>
          <a:bodyPr rot="10800000" wrap="none" anchor="ctr"/>
          <a:lstStyle/>
          <a:p>
            <a:endParaRPr lang="ja-JP" altLang="en-US" sz="3200" b="1">
              <a:ea typeface="HGPｺﾞｼｯｸM" pitchFamily="50" charset="-128"/>
            </a:endParaRPr>
          </a:p>
        </p:txBody>
      </p:sp>
      <p:sp>
        <p:nvSpPr>
          <p:cNvPr id="18" name="角丸四角形 17"/>
          <p:cNvSpPr/>
          <p:nvPr/>
        </p:nvSpPr>
        <p:spPr bwMode="auto">
          <a:xfrm>
            <a:off x="675767" y="1468962"/>
            <a:ext cx="1175661" cy="475584"/>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CASE</a:t>
            </a:r>
            <a:r>
              <a:rPr kumimoji="1" lang="ja-JP" altLang="en-US"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4877687" y="1500513"/>
            <a:ext cx="1175661" cy="475584"/>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accent1">
                    <a:lumMod val="90000"/>
                  </a:schemeClr>
                </a:solidFill>
                <a:latin typeface="Meiryo UI" panose="020B0604030504040204" pitchFamily="50" charset="-128"/>
                <a:ea typeface="Meiryo UI" panose="020B0604030504040204" pitchFamily="50" charset="-128"/>
                <a:cs typeface="Meiryo UI" panose="020B0604030504040204" pitchFamily="50" charset="-128"/>
              </a:rPr>
              <a:t>CASE</a:t>
            </a:r>
            <a:r>
              <a:rPr kumimoji="1" lang="ja-JP" altLang="en-US" sz="2000" b="1" i="0" u="none" strike="noStrike" cap="none" normalizeH="0" baseline="0" dirty="0">
                <a:ln>
                  <a:noFill/>
                </a:ln>
                <a:solidFill>
                  <a:schemeClr val="accent1">
                    <a:lumMod val="90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1" i="0" u="none" strike="noStrike" cap="none" normalizeH="0" baseline="0" dirty="0">
                <a:ln>
                  <a:noFill/>
                </a:ln>
                <a:solidFill>
                  <a:schemeClr val="accent1">
                    <a:lumMod val="90000"/>
                  </a:schemeClr>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000" b="1" i="0" u="none" strike="noStrike" cap="none" normalizeH="0" baseline="0" dirty="0">
              <a:ln>
                <a:noFill/>
              </a:ln>
              <a:solidFill>
                <a:schemeClr val="accent1">
                  <a:lumMod val="9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AutoShape 17"/>
          <p:cNvSpPr>
            <a:spLocks noChangeArrowheads="1"/>
          </p:cNvSpPr>
          <p:nvPr/>
        </p:nvSpPr>
        <p:spPr bwMode="auto">
          <a:xfrm flipV="1">
            <a:off x="2516479" y="3456802"/>
            <a:ext cx="1419287" cy="367278"/>
          </a:xfrm>
          <a:prstGeom prst="triangle">
            <a:avLst>
              <a:gd name="adj" fmla="val 50000"/>
            </a:avLst>
          </a:prstGeom>
          <a:gradFill rotWithShape="1">
            <a:gsLst>
              <a:gs pos="0">
                <a:srgbClr val="317277"/>
              </a:gs>
              <a:gs pos="100000">
                <a:srgbClr val="FFFFFF"/>
              </a:gs>
            </a:gsLst>
            <a:lin ang="5400000" scaled="1"/>
          </a:gradFill>
          <a:ln w="47625">
            <a:solidFill>
              <a:schemeClr val="bg1"/>
            </a:solidFill>
          </a:ln>
          <a:effectLst/>
        </p:spPr>
        <p:txBody>
          <a:bodyPr rot="10800000" wrap="none" anchor="ctr"/>
          <a:lstStyle/>
          <a:p>
            <a:endParaRPr lang="ja-JP" altLang="en-US" sz="3200" b="1">
              <a:ea typeface="HGPｺﾞｼｯｸM" pitchFamily="50" charset="-128"/>
            </a:endParaRPr>
          </a:p>
        </p:txBody>
      </p:sp>
    </p:spTree>
    <p:extLst>
      <p:ext uri="{BB962C8B-B14F-4D97-AF65-F5344CB8AC3E}">
        <p14:creationId xmlns:p14="http://schemas.microsoft.com/office/powerpoint/2010/main" val="3198590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auto">
          <a:xfrm>
            <a:off x="1535589" y="2673833"/>
            <a:ext cx="6143254" cy="3669476"/>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lIns="87239" tIns="43620" rIns="87239" bIns="43620"/>
          <a:lstStyle/>
          <a:p>
            <a:pPr defTabSz="871538" eaLnBrk="1" hangingPunct="1">
              <a:spcBef>
                <a:spcPts val="1200"/>
              </a:spcBef>
            </a:pPr>
            <a:r>
              <a:rPr lang="ja-JP" altLang="en-US" sz="2800" b="1" dirty="0">
                <a:solidFill>
                  <a:schemeClr val="accent1">
                    <a:lumMod val="50000"/>
                  </a:schemeClr>
                </a:solidFill>
                <a:latin typeface="Meiryo UI" pitchFamily="50" charset="-128"/>
                <a:ea typeface="Meiryo UI" pitchFamily="50" charset="-128"/>
                <a:cs typeface="Meiryo UI" pitchFamily="50" charset="-128"/>
              </a:rPr>
              <a:t>●</a:t>
            </a:r>
            <a:r>
              <a:rPr lang="ja-JP" altLang="en-US" sz="800" b="1" dirty="0">
                <a:solidFill>
                  <a:schemeClr val="accent1">
                    <a:lumMod val="50000"/>
                  </a:schemeClr>
                </a:solidFill>
                <a:latin typeface="Meiryo UI" pitchFamily="50" charset="-128"/>
                <a:ea typeface="Meiryo UI" pitchFamily="50" charset="-128"/>
                <a:cs typeface="Meiryo UI" pitchFamily="50" charset="-128"/>
              </a:rPr>
              <a:t> </a:t>
            </a:r>
            <a:r>
              <a:rPr lang="ja-JP" altLang="en-US" sz="2800" b="1" dirty="0">
                <a:solidFill>
                  <a:schemeClr val="tx1"/>
                </a:solidFill>
                <a:latin typeface="Meiryo UI" pitchFamily="50" charset="-128"/>
                <a:ea typeface="Meiryo UI" pitchFamily="50" charset="-128"/>
                <a:cs typeface="Meiryo UI" pitchFamily="50" charset="-128"/>
              </a:rPr>
              <a:t>共感と傾聴をベースに観察に徹する</a:t>
            </a:r>
            <a:endParaRPr lang="en-US" altLang="ja-JP" sz="2800" b="1" dirty="0">
              <a:solidFill>
                <a:schemeClr val="tx1"/>
              </a:solidFill>
              <a:latin typeface="Meiryo UI" pitchFamily="50" charset="-128"/>
              <a:ea typeface="Meiryo UI" pitchFamily="50" charset="-128"/>
              <a:cs typeface="Meiryo UI" pitchFamily="50" charset="-128"/>
            </a:endParaRPr>
          </a:p>
          <a:p>
            <a:pPr defTabSz="871538" eaLnBrk="1" hangingPunct="1">
              <a:spcBef>
                <a:spcPts val="1200"/>
              </a:spcBef>
            </a:pPr>
            <a:r>
              <a:rPr lang="ja-JP" altLang="en-US" sz="2800" b="1" dirty="0">
                <a:solidFill>
                  <a:schemeClr val="accent1">
                    <a:lumMod val="50000"/>
                  </a:schemeClr>
                </a:solidFill>
                <a:latin typeface="Meiryo UI" pitchFamily="50" charset="-128"/>
                <a:ea typeface="Meiryo UI" pitchFamily="50" charset="-128"/>
                <a:cs typeface="Meiryo UI" pitchFamily="50" charset="-128"/>
              </a:rPr>
              <a:t>●</a:t>
            </a:r>
            <a:r>
              <a:rPr lang="ja-JP" altLang="en-US" sz="800" b="1" dirty="0">
                <a:solidFill>
                  <a:schemeClr val="accent1">
                    <a:lumMod val="50000"/>
                  </a:schemeClr>
                </a:solidFill>
                <a:latin typeface="Meiryo UI" pitchFamily="50" charset="-128"/>
                <a:ea typeface="Meiryo UI" pitchFamily="50" charset="-128"/>
                <a:cs typeface="Meiryo UI" pitchFamily="50" charset="-128"/>
              </a:rPr>
              <a:t> </a:t>
            </a:r>
            <a:r>
              <a:rPr lang="ja-JP" altLang="en-US" sz="2800" b="1" dirty="0">
                <a:solidFill>
                  <a:schemeClr val="tx1"/>
                </a:solidFill>
                <a:latin typeface="Meiryo UI" pitchFamily="50" charset="-128"/>
                <a:ea typeface="Meiryo UI" pitchFamily="50" charset="-128"/>
                <a:cs typeface="Meiryo UI" pitchFamily="50" charset="-128"/>
              </a:rPr>
              <a:t>ミスなど指摘することは避ける</a:t>
            </a:r>
            <a:endParaRPr lang="en-US" altLang="ja-JP" sz="2800" b="1" dirty="0">
              <a:solidFill>
                <a:schemeClr val="tx1"/>
              </a:solidFill>
              <a:latin typeface="Meiryo UI" pitchFamily="50" charset="-128"/>
              <a:ea typeface="Meiryo UI" pitchFamily="50" charset="-128"/>
              <a:cs typeface="Meiryo UI" pitchFamily="50" charset="-128"/>
            </a:endParaRPr>
          </a:p>
          <a:p>
            <a:pPr defTabSz="871538" eaLnBrk="1" hangingPunct="1">
              <a:spcBef>
                <a:spcPts val="1200"/>
              </a:spcBef>
            </a:pPr>
            <a:r>
              <a:rPr lang="ja-JP" altLang="en-US" sz="2800" b="1" dirty="0">
                <a:solidFill>
                  <a:schemeClr val="accent1">
                    <a:lumMod val="50000"/>
                  </a:schemeClr>
                </a:solidFill>
                <a:latin typeface="Meiryo UI" pitchFamily="50" charset="-128"/>
                <a:ea typeface="Meiryo UI" pitchFamily="50" charset="-128"/>
                <a:cs typeface="Meiryo UI" pitchFamily="50" charset="-128"/>
              </a:rPr>
              <a:t>●</a:t>
            </a:r>
            <a:r>
              <a:rPr lang="ja-JP" altLang="en-US" sz="800" b="1" dirty="0">
                <a:solidFill>
                  <a:schemeClr val="accent1">
                    <a:lumMod val="50000"/>
                  </a:schemeClr>
                </a:solidFill>
                <a:latin typeface="Meiryo UI" pitchFamily="50" charset="-128"/>
                <a:ea typeface="Meiryo UI" pitchFamily="50" charset="-128"/>
                <a:cs typeface="Meiryo UI" pitchFamily="50" charset="-128"/>
              </a:rPr>
              <a:t> </a:t>
            </a:r>
            <a:r>
              <a:rPr lang="ja-JP" altLang="en-US" sz="2800" b="1" dirty="0">
                <a:solidFill>
                  <a:schemeClr val="tx1"/>
                </a:solidFill>
                <a:latin typeface="Meiryo UI" pitchFamily="50" charset="-128"/>
                <a:ea typeface="Meiryo UI" pitchFamily="50" charset="-128"/>
                <a:cs typeface="Meiryo UI" pitchFamily="50" charset="-128"/>
              </a:rPr>
              <a:t>感情の高ぶりには穏やかに対応する</a:t>
            </a:r>
            <a:endParaRPr lang="en-US" altLang="ja-JP" sz="2800" b="1" dirty="0">
              <a:solidFill>
                <a:schemeClr val="tx1"/>
              </a:solidFill>
              <a:latin typeface="Meiryo UI" pitchFamily="50" charset="-128"/>
              <a:ea typeface="Meiryo UI" pitchFamily="50" charset="-128"/>
              <a:cs typeface="Meiryo UI" pitchFamily="50" charset="-128"/>
            </a:endParaRPr>
          </a:p>
          <a:p>
            <a:pPr defTabSz="871538" eaLnBrk="1" hangingPunct="1">
              <a:spcBef>
                <a:spcPts val="1200"/>
              </a:spcBef>
            </a:pPr>
            <a:r>
              <a:rPr lang="ja-JP" altLang="en-US" sz="2800" b="1" dirty="0">
                <a:solidFill>
                  <a:schemeClr val="accent1">
                    <a:lumMod val="50000"/>
                  </a:schemeClr>
                </a:solidFill>
                <a:latin typeface="Meiryo UI" pitchFamily="50" charset="-128"/>
                <a:ea typeface="Meiryo UI" pitchFamily="50" charset="-128"/>
                <a:cs typeface="Meiryo UI" pitchFamily="50" charset="-128"/>
              </a:rPr>
              <a:t>●</a:t>
            </a:r>
            <a:r>
              <a:rPr lang="ja-JP" altLang="en-US" sz="800" b="1" dirty="0">
                <a:solidFill>
                  <a:schemeClr val="accent1">
                    <a:lumMod val="50000"/>
                  </a:schemeClr>
                </a:solidFill>
                <a:latin typeface="Meiryo UI" pitchFamily="50" charset="-128"/>
                <a:ea typeface="Meiryo UI" pitchFamily="50" charset="-128"/>
                <a:cs typeface="Meiryo UI" pitchFamily="50" charset="-128"/>
              </a:rPr>
              <a:t> </a:t>
            </a:r>
            <a:r>
              <a:rPr lang="ja-JP" altLang="en-US" sz="2800" b="1" dirty="0">
                <a:solidFill>
                  <a:schemeClr val="tx1"/>
                </a:solidFill>
                <a:latin typeface="Meiryo UI" pitchFamily="50" charset="-128"/>
                <a:ea typeface="Meiryo UI" pitchFamily="50" charset="-128"/>
                <a:cs typeface="Meiryo UI" pitchFamily="50" charset="-128"/>
              </a:rPr>
              <a:t>病歴や投薬の聴取は頻繁に行う</a:t>
            </a:r>
            <a:endParaRPr lang="en-US" altLang="ja-JP" sz="2800" b="1" dirty="0">
              <a:solidFill>
                <a:schemeClr val="tx1"/>
              </a:solidFill>
              <a:latin typeface="Meiryo UI" pitchFamily="50" charset="-128"/>
              <a:ea typeface="Meiryo UI" pitchFamily="50" charset="-128"/>
              <a:cs typeface="Meiryo UI" pitchFamily="50" charset="-128"/>
            </a:endParaRPr>
          </a:p>
          <a:p>
            <a:pPr defTabSz="871538" eaLnBrk="1" hangingPunct="1">
              <a:spcBef>
                <a:spcPts val="1200"/>
              </a:spcBef>
            </a:pPr>
            <a:r>
              <a:rPr lang="ja-JP" altLang="en-US" sz="2800" b="1" dirty="0">
                <a:solidFill>
                  <a:schemeClr val="accent1">
                    <a:lumMod val="50000"/>
                  </a:schemeClr>
                </a:solidFill>
                <a:latin typeface="Meiryo UI" pitchFamily="50" charset="-128"/>
                <a:ea typeface="Meiryo UI" pitchFamily="50" charset="-128"/>
                <a:cs typeface="Meiryo UI" pitchFamily="50" charset="-128"/>
              </a:rPr>
              <a:t>●</a:t>
            </a:r>
            <a:r>
              <a:rPr lang="ja-JP" altLang="en-US" sz="800" b="1" dirty="0">
                <a:solidFill>
                  <a:schemeClr val="accent1">
                    <a:lumMod val="50000"/>
                  </a:schemeClr>
                </a:solidFill>
                <a:latin typeface="Meiryo UI" pitchFamily="50" charset="-128"/>
                <a:ea typeface="Meiryo UI" pitchFamily="50" charset="-128"/>
                <a:cs typeface="Meiryo UI" pitchFamily="50" charset="-128"/>
              </a:rPr>
              <a:t> </a:t>
            </a:r>
            <a:r>
              <a:rPr lang="ja-JP" altLang="en-US" sz="2800" b="1" dirty="0">
                <a:solidFill>
                  <a:schemeClr val="tx1"/>
                </a:solidFill>
                <a:latin typeface="Meiryo UI" pitchFamily="50" charset="-128"/>
                <a:ea typeface="Meiryo UI" pitchFamily="50" charset="-128"/>
                <a:cs typeface="Meiryo UI" pitchFamily="50" charset="-128"/>
              </a:rPr>
              <a:t>主治医や家族との連絡が重要</a:t>
            </a:r>
          </a:p>
        </p:txBody>
      </p:sp>
      <p:sp>
        <p:nvSpPr>
          <p:cNvPr id="17" name="Rectangle 2"/>
          <p:cNvSpPr>
            <a:spLocks noChangeArrowheads="1"/>
          </p:cNvSpPr>
          <p:nvPr/>
        </p:nvSpPr>
        <p:spPr bwMode="auto">
          <a:xfrm>
            <a:off x="357477" y="249380"/>
            <a:ext cx="8499475" cy="92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2800" b="1" dirty="0">
                <a:latin typeface="Meiryo UI" pitchFamily="50" charset="-128"/>
                <a:ea typeface="Meiryo UI" pitchFamily="50" charset="-128"/>
                <a:cs typeface="Meiryo UI" pitchFamily="50" charset="-128"/>
              </a:rPr>
              <a:t>認知症が疑われる人に対する</a:t>
            </a:r>
            <a:endParaRPr lang="en-US" altLang="ja-JP" sz="2800" b="1" dirty="0">
              <a:latin typeface="Meiryo UI" pitchFamily="50" charset="-128"/>
              <a:ea typeface="Meiryo UI" pitchFamily="50" charset="-128"/>
              <a:cs typeface="Meiryo UI" pitchFamily="50" charset="-128"/>
            </a:endParaRPr>
          </a:p>
          <a:p>
            <a:pPr algn="ctr" defTabSz="909638" eaLnBrk="1" hangingPunct="1"/>
            <a:r>
              <a:rPr lang="ja-JP" altLang="en-US" sz="2800" b="1" dirty="0">
                <a:latin typeface="Meiryo UI" pitchFamily="50" charset="-128"/>
                <a:ea typeface="Meiryo UI" pitchFamily="50" charset="-128"/>
                <a:cs typeface="Meiryo UI" pitchFamily="50" charset="-128"/>
              </a:rPr>
              <a:t>歯科医療職の対応</a:t>
            </a:r>
          </a:p>
        </p:txBody>
      </p:sp>
      <p:sp>
        <p:nvSpPr>
          <p:cNvPr id="19" name="Rectangle 3"/>
          <p:cNvSpPr>
            <a:spLocks noChangeArrowheads="1"/>
          </p:cNvSpPr>
          <p:nvPr/>
        </p:nvSpPr>
        <p:spPr bwMode="auto">
          <a:xfrm>
            <a:off x="188684" y="1274784"/>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20"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11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7" name="角丸四角形 6"/>
          <p:cNvSpPr/>
          <p:nvPr/>
        </p:nvSpPr>
        <p:spPr bwMode="auto">
          <a:xfrm>
            <a:off x="1535589" y="1887761"/>
            <a:ext cx="1734925" cy="546699"/>
          </a:xfrm>
          <a:prstGeom prst="roundRect">
            <a:avLst/>
          </a:prstGeom>
          <a:solidFill>
            <a:schemeClr val="accent5">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chemeClr val="bg1"/>
                </a:solidFill>
                <a:latin typeface="Trebuchet MS" panose="020B0603020202020204" pitchFamily="34" charset="0"/>
              </a:rPr>
              <a:t>Point</a:t>
            </a:r>
            <a:r>
              <a:rPr kumimoji="1" lang="ja-JP" altLang="en-US" sz="1400" b="1" i="0" u="none" strike="noStrike" cap="none" normalizeH="0" baseline="0" dirty="0">
                <a:ln>
                  <a:noFill/>
                </a:ln>
                <a:solidFill>
                  <a:schemeClr val="bg1"/>
                </a:solidFill>
                <a:latin typeface="Trebuchet MS" panose="020B0603020202020204" pitchFamily="34" charset="0"/>
              </a:rPr>
              <a:t> </a:t>
            </a:r>
            <a:r>
              <a:rPr kumimoji="1" lang="ja-JP" altLang="en-US" sz="3000" b="1" i="0" u="none" strike="noStrike" cap="none" normalizeH="0" baseline="0" dirty="0">
                <a:ln>
                  <a:noFill/>
                </a:ln>
                <a:solidFill>
                  <a:schemeClr val="bg1"/>
                </a:solidFill>
                <a:latin typeface="Trebuchet MS" panose="020B0603020202020204" pitchFamily="34" charset="0"/>
              </a:rPr>
              <a:t>①</a:t>
            </a:r>
            <a:endParaRPr kumimoji="1" lang="ja-JP" altLang="en-US" sz="3000" b="1" i="0" u="none" strike="noStrike" cap="none" normalizeH="0" baseline="0" dirty="0">
              <a:ln>
                <a:noFill/>
              </a:ln>
              <a:solidFill>
                <a:schemeClr val="bg1"/>
              </a:solidFill>
              <a:latin typeface="Trebuchet MS" panose="020B0603020202020204" pitchFamily="34" charset="0"/>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4744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subTitle" idx="4294967295"/>
          </p:nvPr>
        </p:nvSpPr>
        <p:spPr>
          <a:xfrm>
            <a:off x="1224500" y="2811385"/>
            <a:ext cx="7008400" cy="3507528"/>
          </a:xfrm>
        </p:spPr>
        <p:txBody>
          <a:bodyPr/>
          <a:lstStyle/>
          <a:p>
            <a:pPr marL="0" indent="0" eaLnBrk="1" hangingPunct="1">
              <a:spcBef>
                <a:spcPts val="0"/>
              </a:spcBef>
              <a:buNone/>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ja-JP" sz="2200" b="1" dirty="0">
                <a:latin typeface="Meiryo UI" pitchFamily="50" charset="-128"/>
                <a:ea typeface="Meiryo UI" pitchFamily="50" charset="-128"/>
                <a:cs typeface="Meiryo UI" pitchFamily="50" charset="-128"/>
              </a:rPr>
              <a:t>本人の</a:t>
            </a:r>
            <a:r>
              <a:rPr lang="ja-JP" altLang="en-US" sz="2200" b="1" dirty="0">
                <a:latin typeface="Meiryo UI" pitchFamily="50" charset="-128"/>
                <a:ea typeface="Meiryo UI" pitchFamily="50" charset="-128"/>
                <a:cs typeface="Meiryo UI" pitchFamily="50" charset="-128"/>
              </a:rPr>
              <a:t>身体的および精神的な</a:t>
            </a:r>
            <a:r>
              <a:rPr lang="ja-JP" altLang="ja-JP" sz="2200" b="1" dirty="0">
                <a:latin typeface="Meiryo UI" pitchFamily="50" charset="-128"/>
                <a:ea typeface="Meiryo UI" pitchFamily="50" charset="-128"/>
                <a:cs typeface="Meiryo UI" pitchFamily="50" charset="-128"/>
              </a:rPr>
              <a:t>訴えに耳を傾ける</a:t>
            </a:r>
            <a:endParaRPr lang="ja-JP" altLang="en-US" sz="2200" b="1" dirty="0">
              <a:latin typeface="Meiryo UI" pitchFamily="50" charset="-128"/>
              <a:ea typeface="Meiryo UI" pitchFamily="50" charset="-128"/>
              <a:cs typeface="Meiryo UI" pitchFamily="50" charset="-128"/>
            </a:endParaRPr>
          </a:p>
          <a:p>
            <a:pPr marL="0" indent="0" eaLnBrk="1" hangingPunct="1">
              <a:spcBef>
                <a:spcPts val="900"/>
              </a:spcBef>
              <a:buFontTx/>
              <a:buNone/>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ja-JP" sz="2200" b="1" dirty="0">
                <a:latin typeface="Meiryo UI" pitchFamily="50" charset="-128"/>
                <a:ea typeface="Meiryo UI" pitchFamily="50" charset="-128"/>
                <a:cs typeface="Meiryo UI" pitchFamily="50" charset="-128"/>
              </a:rPr>
              <a:t>身体合併症</a:t>
            </a:r>
            <a:r>
              <a:rPr lang="ja-JP" altLang="en-US" sz="2200" b="1" dirty="0">
                <a:latin typeface="Meiryo UI" pitchFamily="50" charset="-128"/>
                <a:ea typeface="Meiryo UI" pitchFamily="50" charset="-128"/>
                <a:cs typeface="Meiryo UI" pitchFamily="50" charset="-128"/>
              </a:rPr>
              <a:t>に関する問診には、</a:t>
            </a:r>
            <a:r>
              <a:rPr lang="ja-JP" altLang="ja-JP" sz="2200" b="1" dirty="0">
                <a:latin typeface="Meiryo UI" pitchFamily="50" charset="-128"/>
                <a:ea typeface="Meiryo UI" pitchFamily="50" charset="-128"/>
                <a:cs typeface="Meiryo UI" pitchFamily="50" charset="-128"/>
              </a:rPr>
              <a:t>認知機能</a:t>
            </a:r>
            <a:r>
              <a:rPr lang="ja-JP" altLang="en-US" sz="2200" b="1" dirty="0">
                <a:latin typeface="Meiryo UI" pitchFamily="50" charset="-128"/>
                <a:ea typeface="Meiryo UI" pitchFamily="50" charset="-128"/>
                <a:cs typeface="Meiryo UI" pitchFamily="50" charset="-128"/>
              </a:rPr>
              <a:t>障害の特徴</a:t>
            </a:r>
            <a:endParaRPr lang="en-US" altLang="ja-JP" sz="2200" b="1" dirty="0">
              <a:latin typeface="Meiryo UI" pitchFamily="50" charset="-128"/>
              <a:ea typeface="Meiryo UI" pitchFamily="50" charset="-128"/>
              <a:cs typeface="Meiryo UI" pitchFamily="50" charset="-128"/>
            </a:endParaRPr>
          </a:p>
          <a:p>
            <a:pPr marL="0" indent="0" eaLnBrk="1" hangingPunct="1">
              <a:spcBef>
                <a:spcPts val="0"/>
              </a:spcBef>
              <a:buFontTx/>
              <a:buNone/>
            </a:pPr>
            <a:r>
              <a:rPr lang="ja-JP" altLang="en-US" sz="2200" b="1" dirty="0">
                <a:latin typeface="Meiryo UI" pitchFamily="50" charset="-128"/>
                <a:ea typeface="Meiryo UI" pitchFamily="50" charset="-128"/>
                <a:cs typeface="Meiryo UI" pitchFamily="50" charset="-128"/>
              </a:rPr>
              <a:t>    </a:t>
            </a:r>
            <a:r>
              <a:rPr lang="ja-JP" altLang="ja-JP" sz="2200" b="1" dirty="0">
                <a:latin typeface="Meiryo UI" pitchFamily="50" charset="-128"/>
                <a:ea typeface="Meiryo UI" pitchFamily="50" charset="-128"/>
                <a:cs typeface="Meiryo UI" pitchFamily="50" charset="-128"/>
              </a:rPr>
              <a:t>を考慮</a:t>
            </a:r>
            <a:r>
              <a:rPr lang="ja-JP" altLang="en-US" sz="2200" b="1" dirty="0">
                <a:latin typeface="Meiryo UI" pitchFamily="50" charset="-128"/>
                <a:ea typeface="Meiryo UI" pitchFamily="50" charset="-128"/>
                <a:cs typeface="Meiryo UI" pitchFamily="50" charset="-128"/>
              </a:rPr>
              <a:t>する</a:t>
            </a:r>
          </a:p>
          <a:p>
            <a:pPr marL="0" indent="0" eaLnBrk="1" hangingPunct="1">
              <a:spcBef>
                <a:spcPts val="900"/>
              </a:spcBef>
              <a:buNone/>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現在の服薬内容について情報を収集する</a:t>
            </a:r>
          </a:p>
          <a:p>
            <a:pPr marL="0" indent="0" eaLnBrk="1" hangingPunct="1">
              <a:spcBef>
                <a:spcPts val="900"/>
              </a:spcBef>
              <a:buFontTx/>
              <a:buNone/>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必要に応じて家族への連絡や家族とともに来院すること</a:t>
            </a:r>
            <a:endParaRPr lang="en-US" altLang="ja-JP" sz="2200" b="1" dirty="0">
              <a:latin typeface="Meiryo UI" pitchFamily="50" charset="-128"/>
              <a:ea typeface="Meiryo UI" pitchFamily="50" charset="-128"/>
              <a:cs typeface="Meiryo UI" pitchFamily="50" charset="-128"/>
            </a:endParaRPr>
          </a:p>
          <a:p>
            <a:pPr marL="0" indent="0" eaLnBrk="1" hangingPunct="1">
              <a:spcBef>
                <a:spcPts val="0"/>
              </a:spcBef>
              <a:buFontTx/>
              <a:buNone/>
            </a:pPr>
            <a:r>
              <a:rPr lang="ja-JP" altLang="en-US" sz="2200" b="1" dirty="0">
                <a:latin typeface="Meiryo UI" pitchFamily="50" charset="-128"/>
                <a:ea typeface="Meiryo UI" pitchFamily="50" charset="-128"/>
                <a:cs typeface="Meiryo UI" pitchFamily="50" charset="-128"/>
              </a:rPr>
              <a:t>    が必要であることを説明する</a:t>
            </a:r>
            <a:endParaRPr lang="en-US" altLang="ja-JP" sz="2200" b="1" dirty="0">
              <a:latin typeface="Meiryo UI" pitchFamily="50" charset="-128"/>
              <a:ea typeface="Meiryo UI" pitchFamily="50" charset="-128"/>
              <a:cs typeface="Meiryo UI" pitchFamily="50" charset="-128"/>
            </a:endParaRPr>
          </a:p>
          <a:p>
            <a:pPr marL="0" indent="0" eaLnBrk="1" hangingPunct="1">
              <a:spcBef>
                <a:spcPts val="900"/>
              </a:spcBef>
              <a:buFontTx/>
              <a:buNone/>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家族に連絡し、本人とともに来院することを促す</a:t>
            </a:r>
            <a:endParaRPr lang="en-US" altLang="ja-JP" sz="2200" b="1" dirty="0">
              <a:latin typeface="Meiryo UI" pitchFamily="50" charset="-128"/>
              <a:ea typeface="Meiryo UI" pitchFamily="50" charset="-128"/>
              <a:cs typeface="Meiryo UI" pitchFamily="50" charset="-128"/>
            </a:endParaRPr>
          </a:p>
          <a:p>
            <a:pPr marL="0" indent="0" eaLnBrk="1" hangingPunct="1">
              <a:spcBef>
                <a:spcPts val="900"/>
              </a:spcBef>
              <a:buNone/>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本人の状況に配慮し、その日に可能な歯科診療を行う　　</a:t>
            </a:r>
          </a:p>
        </p:txBody>
      </p:sp>
      <p:sp>
        <p:nvSpPr>
          <p:cNvPr id="12" name="正方形/長方形 11"/>
          <p:cNvSpPr/>
          <p:nvPr/>
        </p:nvSpPr>
        <p:spPr>
          <a:xfrm>
            <a:off x="1224500" y="2321243"/>
            <a:ext cx="3198311" cy="461665"/>
          </a:xfrm>
          <a:prstGeom prst="rect">
            <a:avLst/>
          </a:prstGeom>
        </p:spPr>
        <p:txBody>
          <a:bodyPr wrap="none">
            <a:spAutoFit/>
          </a:bodyPr>
          <a:lstStyle/>
          <a:p>
            <a:pPr marL="447675" indent="-447675" eaLnBrk="1" hangingPunct="1">
              <a:spcBef>
                <a:spcPts val="0"/>
              </a:spcBef>
              <a:buClr>
                <a:srgbClr val="FF6699"/>
              </a:buClr>
              <a:buFont typeface="Wingdings" pitchFamily="2" charset="2"/>
              <a:buNone/>
            </a:pPr>
            <a:r>
              <a:rPr lang="ja-JP" altLang="en-US" sz="2400" b="1" dirty="0">
                <a:solidFill>
                  <a:schemeClr val="accent5">
                    <a:lumMod val="50000"/>
                  </a:schemeClr>
                </a:solidFill>
                <a:latin typeface="Meiryo UI" pitchFamily="50" charset="-128"/>
                <a:ea typeface="Meiryo UI" pitchFamily="50" charset="-128"/>
                <a:cs typeface="Meiryo UI" pitchFamily="50" charset="-128"/>
              </a:rPr>
              <a:t>① 一人で受診した場合</a:t>
            </a:r>
          </a:p>
        </p:txBody>
      </p:sp>
      <p:sp>
        <p:nvSpPr>
          <p:cNvPr id="17" name="Rectangle 2"/>
          <p:cNvSpPr>
            <a:spLocks noChangeArrowheads="1"/>
          </p:cNvSpPr>
          <p:nvPr/>
        </p:nvSpPr>
        <p:spPr bwMode="auto">
          <a:xfrm>
            <a:off x="324077" y="370131"/>
            <a:ext cx="8499475" cy="60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2800" b="1" dirty="0">
                <a:latin typeface="Meiryo UI" pitchFamily="50" charset="-128"/>
                <a:ea typeface="Meiryo UI" pitchFamily="50" charset="-128"/>
                <a:cs typeface="Meiryo UI" pitchFamily="50" charset="-128"/>
              </a:rPr>
              <a:t>認知症が疑われる人に対する</a:t>
            </a:r>
            <a:endParaRPr lang="en-US" altLang="ja-JP" sz="2800" b="1" dirty="0">
              <a:latin typeface="Meiryo UI" pitchFamily="50" charset="-128"/>
              <a:ea typeface="Meiryo UI" pitchFamily="50" charset="-128"/>
              <a:cs typeface="Meiryo UI" pitchFamily="50" charset="-128"/>
            </a:endParaRPr>
          </a:p>
          <a:p>
            <a:pPr algn="ctr" defTabSz="909638" eaLnBrk="1" hangingPunct="1"/>
            <a:r>
              <a:rPr lang="ja-JP" altLang="en-US" sz="2800" b="1" dirty="0">
                <a:latin typeface="Meiryo UI" pitchFamily="50" charset="-128"/>
                <a:ea typeface="Meiryo UI" pitchFamily="50" charset="-128"/>
                <a:cs typeface="Meiryo UI" pitchFamily="50" charset="-128"/>
              </a:rPr>
              <a:t>かかりつけ歯科医の対応の視点①</a:t>
            </a:r>
          </a:p>
        </p:txBody>
      </p:sp>
      <p:sp>
        <p:nvSpPr>
          <p:cNvPr id="19" name="Rectangle 3"/>
          <p:cNvSpPr>
            <a:spLocks noChangeArrowheads="1"/>
          </p:cNvSpPr>
          <p:nvPr/>
        </p:nvSpPr>
        <p:spPr bwMode="auto">
          <a:xfrm>
            <a:off x="147116" y="1130175"/>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20"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12</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9" name="角丸四角形 8"/>
          <p:cNvSpPr/>
          <p:nvPr/>
        </p:nvSpPr>
        <p:spPr bwMode="auto">
          <a:xfrm>
            <a:off x="1279092" y="1587510"/>
            <a:ext cx="1734925" cy="546699"/>
          </a:xfrm>
          <a:prstGeom prst="roundRect">
            <a:avLst/>
          </a:prstGeom>
          <a:solidFill>
            <a:schemeClr val="accent5">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chemeClr val="bg1"/>
                </a:solidFill>
                <a:latin typeface="Trebuchet MS" panose="020B0603020202020204" pitchFamily="34" charset="0"/>
              </a:rPr>
              <a:t>Point</a:t>
            </a:r>
            <a:r>
              <a:rPr kumimoji="1" lang="ja-JP" altLang="en-US" sz="1400" b="1" i="0" u="none" strike="noStrike" cap="none" normalizeH="0" baseline="0" dirty="0">
                <a:ln>
                  <a:noFill/>
                </a:ln>
                <a:solidFill>
                  <a:schemeClr val="bg1"/>
                </a:solidFill>
                <a:latin typeface="Trebuchet MS" panose="020B0603020202020204" pitchFamily="34" charset="0"/>
              </a:rPr>
              <a:t> </a:t>
            </a:r>
            <a:r>
              <a:rPr kumimoji="1" lang="ja-JP" altLang="en-US" sz="3000" b="1" i="0" u="none" strike="noStrike" cap="none" normalizeH="0" baseline="0" dirty="0">
                <a:ln>
                  <a:noFill/>
                </a:ln>
                <a:solidFill>
                  <a:schemeClr val="bg1"/>
                </a:solidFill>
                <a:latin typeface="Trebuchet MS" panose="020B0603020202020204" pitchFamily="34" charset="0"/>
              </a:rPr>
              <a:t>②</a:t>
            </a:r>
            <a:endParaRPr kumimoji="1" lang="ja-JP" altLang="en-US" sz="3000" b="1" i="0" u="none" strike="noStrike" cap="none" normalizeH="0" baseline="0" dirty="0">
              <a:ln>
                <a:noFill/>
              </a:ln>
              <a:solidFill>
                <a:schemeClr val="bg1"/>
              </a:solidFill>
              <a:latin typeface="Trebuchet MS" panose="020B0603020202020204" pitchFamily="34" charset="0"/>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71437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224500" y="2412843"/>
            <a:ext cx="4572001" cy="461665"/>
          </a:xfrm>
          <a:prstGeom prst="rect">
            <a:avLst/>
          </a:prstGeom>
        </p:spPr>
        <p:txBody>
          <a:bodyPr>
            <a:spAutoFit/>
          </a:bodyPr>
          <a:lstStyle/>
          <a:p>
            <a:pPr marL="447675" indent="-447675" eaLnBrk="1" hangingPunct="1">
              <a:spcBef>
                <a:spcPts val="0"/>
              </a:spcBef>
              <a:buFontTx/>
              <a:buNone/>
            </a:pPr>
            <a:r>
              <a:rPr lang="ja-JP" altLang="en-US" sz="2400" b="1" dirty="0">
                <a:solidFill>
                  <a:schemeClr val="accent5">
                    <a:lumMod val="50000"/>
                  </a:schemeClr>
                </a:solidFill>
                <a:latin typeface="Meiryo UI" pitchFamily="50" charset="-128"/>
                <a:ea typeface="Meiryo UI" pitchFamily="50" charset="-128"/>
                <a:cs typeface="Meiryo UI" pitchFamily="50" charset="-128"/>
              </a:rPr>
              <a:t>② 家族と一緒に受診した場合</a:t>
            </a:r>
          </a:p>
        </p:txBody>
      </p:sp>
      <p:sp>
        <p:nvSpPr>
          <p:cNvPr id="7" name="正方形/長方形 6"/>
          <p:cNvSpPr/>
          <p:nvPr/>
        </p:nvSpPr>
        <p:spPr>
          <a:xfrm>
            <a:off x="1217181" y="3020056"/>
            <a:ext cx="7551779" cy="2923877"/>
          </a:xfrm>
          <a:prstGeom prst="rect">
            <a:avLst/>
          </a:prstGeom>
        </p:spPr>
        <p:txBody>
          <a:bodyPr wrap="square">
            <a:spAutoFit/>
          </a:bodyPr>
          <a:lstStyle/>
          <a:p>
            <a:pPr eaLnBrk="1" hangingPunct="1"/>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ja-JP" sz="2200" b="1" dirty="0">
                <a:latin typeface="Meiryo UI" pitchFamily="50" charset="-128"/>
                <a:ea typeface="Meiryo UI" pitchFamily="50" charset="-128"/>
                <a:cs typeface="Meiryo UI" pitchFamily="50" charset="-128"/>
              </a:rPr>
              <a:t>本人と家族</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または</a:t>
            </a:r>
            <a:r>
              <a:rPr lang="ja-JP" altLang="ja-JP" sz="2200" b="1" dirty="0">
                <a:latin typeface="Meiryo UI" pitchFamily="50" charset="-128"/>
                <a:ea typeface="Meiryo UI" pitchFamily="50" charset="-128"/>
                <a:cs typeface="Meiryo UI" pitchFamily="50" charset="-128"/>
              </a:rPr>
              <a:t>付添人</a:t>
            </a:r>
            <a:r>
              <a:rPr lang="en-US" altLang="ja-JP" sz="2200" b="1" dirty="0">
                <a:latin typeface="Meiryo UI" pitchFamily="50" charset="-128"/>
                <a:ea typeface="Meiryo UI" pitchFamily="50" charset="-128"/>
                <a:cs typeface="Meiryo UI" pitchFamily="50" charset="-128"/>
              </a:rPr>
              <a:t>)</a:t>
            </a:r>
            <a:r>
              <a:rPr lang="ja-JP" altLang="ja-JP" sz="2200" b="1" dirty="0">
                <a:latin typeface="Meiryo UI" pitchFamily="50" charset="-128"/>
                <a:ea typeface="Meiryo UI" pitchFamily="50" charset="-128"/>
                <a:cs typeface="Meiryo UI" pitchFamily="50" charset="-128"/>
              </a:rPr>
              <a:t>それぞれから聴取する</a:t>
            </a:r>
            <a:endParaRPr lang="ja-JP" altLang="en-US" sz="2200" b="1" dirty="0">
              <a:latin typeface="Meiryo UI" pitchFamily="50" charset="-128"/>
              <a:ea typeface="Meiryo UI" pitchFamily="50" charset="-128"/>
              <a:cs typeface="Meiryo UI" pitchFamily="50" charset="-128"/>
            </a:endParaRPr>
          </a:p>
          <a:p>
            <a:pPr eaLnBrk="1" hangingPunct="1">
              <a:spcBef>
                <a:spcPts val="1200"/>
              </a:spcBef>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本人や</a:t>
            </a:r>
            <a:r>
              <a:rPr lang="ja-JP" altLang="ja-JP" sz="2200" b="1" dirty="0">
                <a:latin typeface="Meiryo UI" pitchFamily="50" charset="-128"/>
                <a:ea typeface="Meiryo UI" pitchFamily="50" charset="-128"/>
                <a:cs typeface="Meiryo UI" pitchFamily="50" charset="-128"/>
              </a:rPr>
              <a:t>家族の｢生活障害｣にも焦点をあて情報を収集する</a:t>
            </a:r>
            <a:endParaRPr lang="ja-JP" altLang="en-US" sz="2200" b="1" dirty="0">
              <a:latin typeface="Meiryo UI" pitchFamily="50" charset="-128"/>
              <a:ea typeface="Meiryo UI" pitchFamily="50" charset="-128"/>
              <a:cs typeface="Meiryo UI" pitchFamily="50" charset="-128"/>
            </a:endParaRPr>
          </a:p>
          <a:p>
            <a:pPr eaLnBrk="1" hangingPunct="1">
              <a:spcBef>
                <a:spcPts val="1200"/>
              </a:spcBef>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ja-JP" sz="2200" b="1" dirty="0">
                <a:latin typeface="Meiryo UI" pitchFamily="50" charset="-128"/>
                <a:ea typeface="Meiryo UI" pitchFamily="50" charset="-128"/>
                <a:cs typeface="Meiryo UI" pitchFamily="50" charset="-128"/>
              </a:rPr>
              <a:t>ケアマネジャーなどからも情報を収集する</a:t>
            </a:r>
            <a:endParaRPr lang="en-US" altLang="ja-JP" sz="2200" b="1" dirty="0">
              <a:latin typeface="Meiryo UI" pitchFamily="50" charset="-128"/>
              <a:ea typeface="Meiryo UI" pitchFamily="50" charset="-128"/>
              <a:cs typeface="Meiryo UI" pitchFamily="50" charset="-128"/>
            </a:endParaRPr>
          </a:p>
          <a:p>
            <a:pPr eaLnBrk="1" hangingPunct="1">
              <a:spcBef>
                <a:spcPts val="0"/>
              </a:spcBef>
            </a:pPr>
            <a:r>
              <a:rPr lang="ja-JP" altLang="en-US" sz="2200" b="1" dirty="0">
                <a:latin typeface="Meiryo UI" pitchFamily="50" charset="-128"/>
                <a:ea typeface="Meiryo UI" pitchFamily="50" charset="-128"/>
                <a:cs typeface="Meiryo UI" pitchFamily="50" charset="-128"/>
              </a:rPr>
              <a:t>   （介護保険利用時）</a:t>
            </a:r>
            <a:endParaRPr lang="en-US" altLang="ja-JP" sz="2200" b="1" dirty="0">
              <a:latin typeface="Meiryo UI" pitchFamily="50" charset="-128"/>
              <a:ea typeface="Meiryo UI" pitchFamily="50" charset="-128"/>
              <a:cs typeface="Meiryo UI" pitchFamily="50" charset="-128"/>
            </a:endParaRPr>
          </a:p>
          <a:p>
            <a:pPr eaLnBrk="1" hangingPunct="1">
              <a:spcBef>
                <a:spcPts val="1200"/>
              </a:spcBef>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認知症が疑われることを説明し、情報を集めて、本人と</a:t>
            </a:r>
            <a:endParaRPr lang="en-US" altLang="ja-JP" sz="2200" b="1" dirty="0">
              <a:latin typeface="Meiryo UI" pitchFamily="50" charset="-128"/>
              <a:ea typeface="Meiryo UI" pitchFamily="50" charset="-128"/>
              <a:cs typeface="Meiryo UI" pitchFamily="50" charset="-128"/>
            </a:endParaRPr>
          </a:p>
          <a:p>
            <a:pPr eaLnBrk="1" hangingPunct="1"/>
            <a:r>
              <a:rPr lang="ja-JP" altLang="en-US" sz="2200" b="1" dirty="0">
                <a:latin typeface="Meiryo UI" pitchFamily="50" charset="-128"/>
                <a:ea typeface="Meiryo UI" pitchFamily="50" charset="-128"/>
                <a:cs typeface="Meiryo UI" pitchFamily="50" charset="-128"/>
              </a:rPr>
              <a:t>    家族の了解を得た上で、かかりつけ医等に紹介する</a:t>
            </a:r>
            <a:endParaRPr lang="en-US" altLang="ja-JP" sz="2200" b="1" dirty="0">
              <a:latin typeface="Meiryo UI" pitchFamily="50" charset="-128"/>
              <a:ea typeface="Meiryo UI" pitchFamily="50" charset="-128"/>
              <a:cs typeface="Meiryo UI" pitchFamily="50" charset="-128"/>
            </a:endParaRPr>
          </a:p>
          <a:p>
            <a:pPr eaLnBrk="1" hangingPunct="1">
              <a:spcBef>
                <a:spcPts val="0"/>
              </a:spcBef>
            </a:pPr>
            <a:endParaRPr lang="ja-JP" altLang="en-US" sz="2200" b="1" dirty="0">
              <a:latin typeface="Meiryo UI" pitchFamily="50" charset="-128"/>
              <a:ea typeface="Meiryo UI" pitchFamily="50" charset="-128"/>
              <a:cs typeface="Meiryo UI" pitchFamily="50" charset="-128"/>
            </a:endParaRPr>
          </a:p>
        </p:txBody>
      </p:sp>
      <p:sp>
        <p:nvSpPr>
          <p:cNvPr id="17" name="Rectangle 2"/>
          <p:cNvSpPr>
            <a:spLocks noChangeArrowheads="1"/>
          </p:cNvSpPr>
          <p:nvPr/>
        </p:nvSpPr>
        <p:spPr bwMode="auto">
          <a:xfrm>
            <a:off x="324077" y="329187"/>
            <a:ext cx="8499475" cy="60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2800" b="1" dirty="0">
                <a:latin typeface="Meiryo UI" pitchFamily="50" charset="-128"/>
                <a:ea typeface="Meiryo UI" pitchFamily="50" charset="-128"/>
                <a:cs typeface="Meiryo UI" pitchFamily="50" charset="-128"/>
              </a:rPr>
              <a:t>認知症が疑われる人に対する</a:t>
            </a:r>
            <a:endParaRPr lang="en-US" altLang="ja-JP" sz="2800" b="1" dirty="0">
              <a:latin typeface="Meiryo UI" pitchFamily="50" charset="-128"/>
              <a:ea typeface="Meiryo UI" pitchFamily="50" charset="-128"/>
              <a:cs typeface="Meiryo UI" pitchFamily="50" charset="-128"/>
            </a:endParaRPr>
          </a:p>
          <a:p>
            <a:pPr algn="ctr" defTabSz="909638" eaLnBrk="1" hangingPunct="1"/>
            <a:r>
              <a:rPr lang="ja-JP" altLang="en-US" sz="2800" b="1" dirty="0">
                <a:latin typeface="Meiryo UI" pitchFamily="50" charset="-128"/>
                <a:ea typeface="Meiryo UI" pitchFamily="50" charset="-128"/>
                <a:cs typeface="Meiryo UI" pitchFamily="50" charset="-128"/>
              </a:rPr>
              <a:t>かかりつけ歯科医の対応の視点②</a:t>
            </a:r>
          </a:p>
        </p:txBody>
      </p:sp>
      <p:sp>
        <p:nvSpPr>
          <p:cNvPr id="19" name="Rectangle 3"/>
          <p:cNvSpPr>
            <a:spLocks noChangeArrowheads="1"/>
          </p:cNvSpPr>
          <p:nvPr/>
        </p:nvSpPr>
        <p:spPr bwMode="auto">
          <a:xfrm>
            <a:off x="147116" y="1130175"/>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20"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13</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9" name="角丸四角形 8"/>
          <p:cNvSpPr/>
          <p:nvPr/>
        </p:nvSpPr>
        <p:spPr bwMode="auto">
          <a:xfrm>
            <a:off x="1224500" y="1683833"/>
            <a:ext cx="1734925" cy="546699"/>
          </a:xfrm>
          <a:prstGeom prst="roundRect">
            <a:avLst/>
          </a:prstGeom>
          <a:solidFill>
            <a:schemeClr val="accent5">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chemeClr val="bg1"/>
                </a:solidFill>
                <a:latin typeface="Trebuchet MS" panose="020B0603020202020204" pitchFamily="34" charset="0"/>
              </a:rPr>
              <a:t>Point</a:t>
            </a:r>
            <a:r>
              <a:rPr kumimoji="1" lang="ja-JP" altLang="en-US" sz="1400" b="1" i="0" u="none" strike="noStrike" cap="none" normalizeH="0" baseline="0" dirty="0">
                <a:ln>
                  <a:noFill/>
                </a:ln>
                <a:solidFill>
                  <a:schemeClr val="bg1"/>
                </a:solidFill>
                <a:latin typeface="Trebuchet MS" panose="020B0603020202020204" pitchFamily="34" charset="0"/>
              </a:rPr>
              <a:t> </a:t>
            </a:r>
            <a:r>
              <a:rPr kumimoji="1" lang="ja-JP" altLang="en-US" sz="3000" b="1" i="0" u="none" strike="noStrike" cap="none" normalizeH="0" baseline="0" dirty="0">
                <a:ln>
                  <a:noFill/>
                </a:ln>
                <a:solidFill>
                  <a:schemeClr val="bg1"/>
                </a:solidFill>
                <a:latin typeface="Trebuchet MS" panose="020B0603020202020204" pitchFamily="34" charset="0"/>
              </a:rPr>
              <a:t>③</a:t>
            </a:r>
            <a:endParaRPr kumimoji="1" lang="ja-JP" altLang="en-US" sz="3000" b="1" i="0" u="none" strike="noStrike" cap="none" normalizeH="0" baseline="0" dirty="0">
              <a:ln>
                <a:noFill/>
              </a:ln>
              <a:solidFill>
                <a:schemeClr val="bg1"/>
              </a:solidFill>
              <a:latin typeface="Trebuchet MS" panose="020B0603020202020204" pitchFamily="34" charset="0"/>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1341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368299" y="3851277"/>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角丸四角形 11"/>
          <p:cNvSpPr/>
          <p:nvPr/>
        </p:nvSpPr>
        <p:spPr>
          <a:xfrm>
            <a:off x="1368299" y="3229816"/>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 name="角丸四角形 13"/>
          <p:cNvSpPr/>
          <p:nvPr/>
        </p:nvSpPr>
        <p:spPr>
          <a:xfrm>
            <a:off x="1368299" y="5795557"/>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角丸四角形 14"/>
          <p:cNvSpPr/>
          <p:nvPr/>
        </p:nvSpPr>
        <p:spPr>
          <a:xfrm>
            <a:off x="1362701" y="4902226"/>
            <a:ext cx="6660579" cy="729140"/>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角丸四角形 10"/>
          <p:cNvSpPr/>
          <p:nvPr/>
        </p:nvSpPr>
        <p:spPr>
          <a:xfrm>
            <a:off x="1368299" y="2642750"/>
            <a:ext cx="6660579" cy="434666"/>
          </a:xfrm>
          <a:prstGeom prst="roundRect">
            <a:avLst>
              <a:gd name="adj" fmla="val 50000"/>
            </a:avLst>
          </a:prstGeom>
          <a:solidFill>
            <a:srgbClr val="924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 name="テキスト ボックス 3"/>
          <p:cNvSpPr txBox="1"/>
          <p:nvPr/>
        </p:nvSpPr>
        <p:spPr>
          <a:xfrm>
            <a:off x="59246" y="268873"/>
            <a:ext cx="9030956" cy="913070"/>
          </a:xfrm>
          <a:prstGeom prst="rect">
            <a:avLst/>
          </a:prstGeom>
          <a:noFill/>
          <a:ln cmpd="dbl">
            <a:noFill/>
          </a:ln>
        </p:spPr>
        <p:txBody>
          <a:bodyPr wrap="square" rtlCol="0">
            <a:spAutoFit/>
          </a:bodyPr>
          <a:lstStyle/>
          <a:p>
            <a:pPr algn="ctr">
              <a:lnSpc>
                <a:spcPts val="3200"/>
              </a:lnSpc>
            </a:pPr>
            <a:r>
              <a:rPr lang="ja-JP" altLang="en-US" sz="2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認知症施策推進大綱の概要</a:t>
            </a:r>
          </a:p>
          <a:p>
            <a:pPr algn="ctr">
              <a:lnSpc>
                <a:spcPts val="3200"/>
              </a:lnSpc>
            </a:pP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－令和元年</a:t>
            </a:r>
            <a:r>
              <a:rPr lang="en-US" altLang="ja-JP"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6</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18</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日認知症施策推進関係閣僚会議決定－</a:t>
            </a:r>
          </a:p>
        </p:txBody>
      </p:sp>
      <p:sp>
        <p:nvSpPr>
          <p:cNvPr id="43" name="AutoShape 9" descr="50%"/>
          <p:cNvSpPr>
            <a:spLocks noChangeArrowheads="1"/>
          </p:cNvSpPr>
          <p:nvPr/>
        </p:nvSpPr>
        <p:spPr bwMode="auto">
          <a:xfrm>
            <a:off x="802886" y="2258910"/>
            <a:ext cx="401667" cy="4229843"/>
          </a:xfrm>
          <a:prstGeom prst="roundRect">
            <a:avLst>
              <a:gd name="adj" fmla="val 50000"/>
            </a:avLst>
          </a:prstGeom>
          <a:noFill/>
          <a:ln w="9525">
            <a:noFill/>
            <a:round/>
            <a:headEnd/>
            <a:tailEnd/>
          </a:ln>
        </p:spPr>
        <p:txBody>
          <a:bodyPr vert="eaVert" lIns="91334" tIns="45666" rIns="91334" bIns="45666" anchor="ctr"/>
          <a:lstStyle/>
          <a:p>
            <a:pPr algn="ctr" fontAlgn="auto">
              <a:spcBef>
                <a:spcPct val="20000"/>
              </a:spcBef>
              <a:spcAft>
                <a:spcPts val="0"/>
              </a:spcAft>
            </a:pPr>
            <a:r>
              <a:rPr lang="ja-JP" altLang="en-US" sz="18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具体的な施策の５つの柱　</a:t>
            </a:r>
          </a:p>
        </p:txBody>
      </p:sp>
      <p:sp>
        <p:nvSpPr>
          <p:cNvPr id="10" name="テキスト ボックス 9"/>
          <p:cNvSpPr txBox="1"/>
          <p:nvPr/>
        </p:nvSpPr>
        <p:spPr>
          <a:xfrm>
            <a:off x="1427355" y="2655327"/>
            <a:ext cx="6919577" cy="3708708"/>
          </a:xfrm>
          <a:prstGeom prst="rect">
            <a:avLst/>
          </a:prstGeom>
          <a:noFill/>
          <a:ln cmpd="dbl">
            <a:noFill/>
          </a:ln>
        </p:spPr>
        <p:txBody>
          <a:bodyPr wrap="square" rtlCol="0">
            <a:spAutoFit/>
          </a:bodyPr>
          <a:lstStyle/>
          <a:p>
            <a:pPr marL="263525" indent="-263525" algn="l">
              <a:lnSpc>
                <a:spcPts val="2400"/>
              </a:lnSpc>
              <a:spcBef>
                <a:spcPts val="6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① 普及啓発・本人発信支援</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② 予防</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③ 医療・ケア・介護サービス・介護者への支援</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1200"/>
              </a:spcBef>
            </a:pPr>
            <a:r>
              <a:rPr lang="ja-JP" altLang="en-US" sz="17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     ▶▶ 医療従事者等の認知症対応力向上の促進</a:t>
            </a:r>
            <a:endParaRPr lang="en-US" altLang="ja-JP" sz="17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④ 認知症バリアフリーの推進・若年性認知症の人</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100"/>
              </a:lnSpc>
              <a:spcBef>
                <a:spcPts val="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800" b="1" dirty="0" err="1">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への</a:t>
            </a: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支援・社会参加支援</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3525" indent="-263525" algn="l">
              <a:lnSpc>
                <a:spcPts val="2400"/>
              </a:lnSpc>
              <a:spcBef>
                <a:spcPts val="24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⑤ 研究開発・産業促進・国際展開</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角丸四角形 6"/>
          <p:cNvSpPr/>
          <p:nvPr/>
        </p:nvSpPr>
        <p:spPr>
          <a:xfrm>
            <a:off x="713678" y="1745397"/>
            <a:ext cx="7817005" cy="74060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lvl="0">
              <a:lnSpc>
                <a:spcPts val="2000"/>
              </a:lnSpc>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認知症の発症を遅らせ、認知症になっても希望をもって日常生活を過ごせる社会を目指し認知症の人や家族の視点を重視しながら「共生」と「予防」を車の両輪として施策を推進</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4" name="AutoShape 9" descr="50%"/>
          <p:cNvSpPr>
            <a:spLocks noChangeArrowheads="1"/>
          </p:cNvSpPr>
          <p:nvPr/>
        </p:nvSpPr>
        <p:spPr bwMode="auto">
          <a:xfrm>
            <a:off x="903248" y="1395718"/>
            <a:ext cx="4324093" cy="360040"/>
          </a:xfrm>
          <a:prstGeom prst="roundRect">
            <a:avLst>
              <a:gd name="adj" fmla="val 12528"/>
            </a:avLst>
          </a:prstGeom>
          <a:noFill/>
          <a:ln w="9525">
            <a:noFill/>
            <a:round/>
            <a:headEnd/>
            <a:tailEnd/>
          </a:ln>
        </p:spPr>
        <p:txBody>
          <a:bodyPr lIns="91334" tIns="45666" rIns="91334" bIns="45666" anchor="ctr"/>
          <a:lstStyle/>
          <a:p>
            <a:pPr algn="l" fontAlgn="auto">
              <a:spcBef>
                <a:spcPct val="20000"/>
              </a:spcBef>
              <a:spcAft>
                <a:spcPts val="0"/>
              </a:spcAft>
            </a:pPr>
            <a:r>
              <a:rPr lang="ja-JP" altLang="en-US" sz="1600" b="1" dirty="0">
                <a:solidFill>
                  <a:srgbClr val="92403E"/>
                </a:solidFill>
                <a:latin typeface="BIZ UDPゴシック" panose="020B0400000000000000" pitchFamily="50" charset="-128"/>
                <a:ea typeface="BIZ UDPゴシック" panose="020B0400000000000000" pitchFamily="50" charset="-128"/>
                <a:cs typeface="Meiryo UI" panose="020B0604030504040204" pitchFamily="50" charset="-128"/>
              </a:rPr>
              <a:t>基本的考え方</a:t>
            </a:r>
          </a:p>
        </p:txBody>
      </p:sp>
      <p:sp>
        <p:nvSpPr>
          <p:cNvPr id="18" name="AutoShape 9" descr="50%"/>
          <p:cNvSpPr>
            <a:spLocks noChangeArrowheads="1"/>
          </p:cNvSpPr>
          <p:nvPr/>
        </p:nvSpPr>
        <p:spPr bwMode="auto">
          <a:xfrm>
            <a:off x="7199973" y="2543186"/>
            <a:ext cx="371705" cy="3820849"/>
          </a:xfrm>
          <a:prstGeom prst="roundRect">
            <a:avLst>
              <a:gd name="adj" fmla="val 50000"/>
            </a:avLst>
          </a:prstGeom>
          <a:solidFill>
            <a:schemeClr val="accent1">
              <a:lumMod val="50000"/>
            </a:schemeClr>
          </a:solidFill>
          <a:ln w="9525">
            <a:noFill/>
            <a:round/>
            <a:headEnd/>
            <a:tailEnd/>
          </a:ln>
        </p:spPr>
        <p:txBody>
          <a:bodyPr vert="eaVert" lIns="91334" tIns="45666" rIns="91334" bIns="45666" anchor="ctr"/>
          <a:lstStyle/>
          <a:p>
            <a:pPr algn="ctr" fontAlgn="auto">
              <a:spcBef>
                <a:spcPct val="20000"/>
              </a:spcBef>
              <a:spcAft>
                <a:spcPts val="0"/>
              </a:spcAft>
            </a:pP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認知症の人や家族の視点の重視　</a:t>
            </a:r>
          </a:p>
        </p:txBody>
      </p:sp>
      <p:sp>
        <p:nvSpPr>
          <p:cNvPr id="21"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6191" y="119033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7"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2</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9"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665494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897413" y="5051234"/>
            <a:ext cx="5353959" cy="1140413"/>
          </a:xfrm>
          <a:prstGeom prst="rect">
            <a:avLst/>
          </a:prstGeom>
          <a:solidFill>
            <a:schemeClr val="accent1">
              <a:lumMod val="50000"/>
            </a:schemeClr>
          </a:solidFill>
          <a:ln>
            <a:noFill/>
          </a:ln>
        </p:spPr>
        <p:txBody>
          <a:bodyPr wrap="square" lIns="82904" tIns="41452" rIns="82904" bIns="41452" anchor="t" anchorCtr="0">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ts val="1000"/>
              </a:lnSpc>
            </a:pPr>
            <a:endParaRPr lang="en-US" altLang="ja-JP" sz="2600" b="1" dirty="0">
              <a:solidFill>
                <a:schemeClr val="bg1"/>
              </a:solidFill>
              <a:latin typeface="Meiryo UI" pitchFamily="50" charset="-128"/>
              <a:ea typeface="Meiryo UI" pitchFamily="50" charset="-128"/>
              <a:cs typeface="Meiryo UI" pitchFamily="50" charset="-128"/>
            </a:endParaRPr>
          </a:p>
          <a:p>
            <a:pPr algn="ctr" eaLnBrk="1" hangingPunct="1"/>
            <a:r>
              <a:rPr lang="ja-JP" altLang="en-US" sz="2600" b="1" dirty="0">
                <a:solidFill>
                  <a:schemeClr val="bg1"/>
                </a:solidFill>
                <a:latin typeface="Meiryo UI" pitchFamily="50" charset="-128"/>
                <a:ea typeface="Meiryo UI" pitchFamily="50" charset="-128"/>
                <a:cs typeface="Meiryo UI" pitchFamily="50" charset="-128"/>
              </a:rPr>
              <a:t>認知症と診断されている人</a:t>
            </a:r>
            <a:endParaRPr lang="en-US" altLang="ja-JP" sz="2600" b="1" dirty="0">
              <a:solidFill>
                <a:schemeClr val="bg1"/>
              </a:solidFill>
              <a:latin typeface="Meiryo UI" pitchFamily="50" charset="-128"/>
              <a:ea typeface="Meiryo UI" pitchFamily="50" charset="-128"/>
              <a:cs typeface="Meiryo UI" pitchFamily="50" charset="-128"/>
            </a:endParaRPr>
          </a:p>
          <a:p>
            <a:pPr algn="ctr" eaLnBrk="1" hangingPunct="1"/>
            <a:r>
              <a:rPr lang="ja-JP" altLang="en-US" sz="2600" b="1" dirty="0">
                <a:solidFill>
                  <a:schemeClr val="bg1"/>
                </a:solidFill>
                <a:latin typeface="Meiryo UI" pitchFamily="50" charset="-128"/>
                <a:ea typeface="Meiryo UI" pitchFamily="50" charset="-128"/>
                <a:cs typeface="Meiryo UI" pitchFamily="50" charset="-128"/>
              </a:rPr>
              <a:t>に対する対応の基本知識と総論</a:t>
            </a:r>
            <a:endParaRPr lang="en-US" altLang="ja-JP" sz="2600" b="1" dirty="0">
              <a:solidFill>
                <a:schemeClr val="bg1"/>
              </a:solidFill>
              <a:latin typeface="Meiryo UI" pitchFamily="50" charset="-128"/>
              <a:ea typeface="Meiryo UI" pitchFamily="50" charset="-128"/>
              <a:cs typeface="Meiryo UI" pitchFamily="50" charset="-128"/>
            </a:endParaRPr>
          </a:p>
          <a:p>
            <a:pPr algn="ctr" eaLnBrk="1" hangingPunct="1">
              <a:lnSpc>
                <a:spcPts val="1000"/>
              </a:lnSpc>
            </a:pPr>
            <a:endParaRPr lang="ja-JP" altLang="en-US" sz="2800" b="1" dirty="0">
              <a:solidFill>
                <a:schemeClr val="bg1"/>
              </a:solidFill>
              <a:latin typeface="Meiryo UI" pitchFamily="50" charset="-128"/>
              <a:ea typeface="Meiryo UI" pitchFamily="50" charset="-128"/>
              <a:cs typeface="Meiryo UI" pitchFamily="50" charset="-128"/>
            </a:endParaRPr>
          </a:p>
        </p:txBody>
      </p:sp>
      <p:sp>
        <p:nvSpPr>
          <p:cNvPr id="6" name="Rectangle 2"/>
          <p:cNvSpPr>
            <a:spLocks noChangeArrowheads="1"/>
          </p:cNvSpPr>
          <p:nvPr/>
        </p:nvSpPr>
        <p:spPr bwMode="auto">
          <a:xfrm>
            <a:off x="324077" y="203881"/>
            <a:ext cx="8499475" cy="60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3000" b="1" dirty="0">
                <a:latin typeface="Meiryo UI" pitchFamily="50" charset="-128"/>
                <a:ea typeface="Meiryo UI" pitchFamily="50" charset="-128"/>
                <a:cs typeface="Meiryo UI" pitchFamily="50" charset="-128"/>
              </a:rPr>
              <a:t>認知症と診断されている人への対応</a:t>
            </a:r>
          </a:p>
        </p:txBody>
      </p:sp>
      <p:sp>
        <p:nvSpPr>
          <p:cNvPr id="7" name="Rectangle 3"/>
          <p:cNvSpPr>
            <a:spLocks noChangeArrowheads="1"/>
          </p:cNvSpPr>
          <p:nvPr/>
        </p:nvSpPr>
        <p:spPr bwMode="auto">
          <a:xfrm>
            <a:off x="188684" y="835398"/>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8"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14</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0" name="角丸四角形 9"/>
          <p:cNvSpPr/>
          <p:nvPr/>
        </p:nvSpPr>
        <p:spPr bwMode="auto">
          <a:xfrm>
            <a:off x="4985859" y="4175678"/>
            <a:ext cx="2228381" cy="730654"/>
          </a:xfrm>
          <a:prstGeom prst="roundRect">
            <a:avLst>
              <a:gd name="adj" fmla="val 22271"/>
            </a:avLst>
          </a:prstGeom>
          <a:noFill/>
          <a:ln w="444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CASE</a:t>
            </a:r>
            <a:r>
              <a:rPr kumimoji="1" lang="ja-JP" altLang="en-US"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38816" y="1071968"/>
            <a:ext cx="2994731" cy="492443"/>
          </a:xfrm>
          <a:prstGeom prst="rect">
            <a:avLst/>
          </a:prstGeom>
          <a:noFill/>
          <a:ln w="25400">
            <a:noFill/>
          </a:ln>
        </p:spPr>
        <p:txBody>
          <a:bodyPr wrap="none" rtlCol="0">
            <a:spAutoFit/>
          </a:bodyPr>
          <a:lstStyle/>
          <a:p>
            <a:pPr algn="ctr"/>
            <a:r>
              <a:rPr kumimoji="1" lang="ja-JP" altLang="en-US" sz="2600" b="1" dirty="0">
                <a:solidFill>
                  <a:schemeClr val="bg1">
                    <a:lumMod val="75000"/>
                  </a:schemeClr>
                </a:solidFill>
                <a:latin typeface="Meiryo UI" pitchFamily="50" charset="-128"/>
                <a:ea typeface="Meiryo UI" pitchFamily="50" charset="-128"/>
                <a:cs typeface="Meiryo UI" pitchFamily="50" charset="-128"/>
              </a:rPr>
              <a:t>認知症が疑われる人</a:t>
            </a:r>
          </a:p>
        </p:txBody>
      </p:sp>
      <p:sp>
        <p:nvSpPr>
          <p:cNvPr id="11" name="テキスト ボックス 10"/>
          <p:cNvSpPr txBox="1"/>
          <p:nvPr/>
        </p:nvSpPr>
        <p:spPr>
          <a:xfrm>
            <a:off x="4745875" y="1071968"/>
            <a:ext cx="3789820" cy="492443"/>
          </a:xfrm>
          <a:prstGeom prst="rect">
            <a:avLst/>
          </a:prstGeom>
          <a:noFill/>
          <a:ln w="25400">
            <a:noFill/>
          </a:ln>
        </p:spPr>
        <p:txBody>
          <a:bodyPr wrap="none" rtlCol="0">
            <a:spAutoFit/>
          </a:bodyPr>
          <a:lstStyle/>
          <a:p>
            <a:pPr algn="ctr"/>
            <a:r>
              <a:rPr kumimoji="1" lang="ja-JP" altLang="en-US" sz="2600" b="1" dirty="0">
                <a:latin typeface="Meiryo UI" pitchFamily="50" charset="-128"/>
                <a:ea typeface="Meiryo UI" pitchFamily="50" charset="-128"/>
                <a:cs typeface="Meiryo UI" pitchFamily="50" charset="-128"/>
              </a:rPr>
              <a:t>認知症と診断されている人</a:t>
            </a:r>
          </a:p>
        </p:txBody>
      </p:sp>
      <p:sp>
        <p:nvSpPr>
          <p:cNvPr id="12" name="テキスト ボックス 11"/>
          <p:cNvSpPr txBox="1"/>
          <p:nvPr/>
        </p:nvSpPr>
        <p:spPr>
          <a:xfrm>
            <a:off x="771303" y="1950869"/>
            <a:ext cx="3358944" cy="1403120"/>
          </a:xfrm>
          <a:prstGeom prst="rect">
            <a:avLst/>
          </a:prstGeom>
          <a:solidFill>
            <a:schemeClr val="accent1"/>
          </a:solidFill>
          <a:ln w="25400">
            <a:noFill/>
          </a:ln>
        </p:spPr>
        <p:txBody>
          <a:bodyPr wrap="square" rtlCol="0" anchor="ctr" anchorCtr="0">
            <a:noAutofit/>
          </a:bodyPr>
          <a:lstStyle/>
          <a:p>
            <a:pPr algn="ctr"/>
            <a:r>
              <a:rPr lang="ja-JP" altLang="en-US" sz="2400" b="1" dirty="0">
                <a:solidFill>
                  <a:schemeClr val="bg1"/>
                </a:solidFill>
                <a:latin typeface="Meiryo UI" pitchFamily="50" charset="-128"/>
                <a:ea typeface="Meiryo UI" pitchFamily="50" charset="-128"/>
                <a:cs typeface="Meiryo UI" pitchFamily="50" charset="-128"/>
              </a:rPr>
              <a:t>いきなり認知症扱い</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をすると家族ごと</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患者を失う可能性</a:t>
            </a:r>
            <a:endParaRPr kumimoji="1" lang="ja-JP" altLang="en-US" sz="2400" b="1" dirty="0">
              <a:solidFill>
                <a:schemeClr val="bg1"/>
              </a:solidFill>
              <a:latin typeface="Meiryo UI" pitchFamily="50" charset="-128"/>
              <a:ea typeface="Meiryo UI" pitchFamily="50" charset="-128"/>
              <a:cs typeface="Meiryo UI" pitchFamily="50" charset="-128"/>
            </a:endParaRPr>
          </a:p>
        </p:txBody>
      </p:sp>
      <p:sp>
        <p:nvSpPr>
          <p:cNvPr id="13" name="テキスト ボックス 12"/>
          <p:cNvSpPr txBox="1"/>
          <p:nvPr/>
        </p:nvSpPr>
        <p:spPr>
          <a:xfrm>
            <a:off x="4981665" y="1950869"/>
            <a:ext cx="3358944" cy="1405718"/>
          </a:xfrm>
          <a:prstGeom prst="rect">
            <a:avLst/>
          </a:prstGeom>
          <a:solidFill>
            <a:schemeClr val="accent1">
              <a:lumMod val="50000"/>
            </a:schemeClr>
          </a:solidFill>
          <a:ln w="25400">
            <a:noFill/>
          </a:ln>
        </p:spPr>
        <p:txBody>
          <a:bodyPr wrap="square" rtlCol="0" anchor="ctr" anchorCtr="0">
            <a:noAutofit/>
          </a:bodyPr>
          <a:lstStyle/>
          <a:p>
            <a:pPr algn="ctr"/>
            <a:r>
              <a:rPr lang="ja-JP" altLang="en-US" sz="2400" b="1" dirty="0">
                <a:solidFill>
                  <a:schemeClr val="bg1"/>
                </a:solidFill>
                <a:latin typeface="Meiryo UI" pitchFamily="50" charset="-128"/>
                <a:ea typeface="Meiryo UI" pitchFamily="50" charset="-128"/>
                <a:cs typeface="Meiryo UI" pitchFamily="50" charset="-128"/>
              </a:rPr>
              <a:t>認知症対応を</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しないと混乱を</a:t>
            </a:r>
            <a:endParaRPr lang="en-US" altLang="ja-JP" sz="2400" b="1" dirty="0">
              <a:solidFill>
                <a:schemeClr val="bg1"/>
              </a:solidFill>
              <a:latin typeface="Meiryo UI" pitchFamily="50" charset="-128"/>
              <a:ea typeface="Meiryo UI" pitchFamily="50" charset="-128"/>
              <a:cs typeface="Meiryo UI" pitchFamily="50" charset="-128"/>
            </a:endParaRPr>
          </a:p>
          <a:p>
            <a:pPr algn="ctr"/>
            <a:r>
              <a:rPr lang="ja-JP" altLang="en-US" sz="2400" b="1" dirty="0">
                <a:solidFill>
                  <a:schemeClr val="bg1"/>
                </a:solidFill>
                <a:latin typeface="Meiryo UI" pitchFamily="50" charset="-128"/>
                <a:ea typeface="Meiryo UI" pitchFamily="50" charset="-128"/>
                <a:cs typeface="Meiryo UI" pitchFamily="50" charset="-128"/>
              </a:rPr>
              <a:t>引き起こす可能性</a:t>
            </a:r>
            <a:endParaRPr lang="en-US" altLang="ja-JP" sz="2400" b="1" dirty="0">
              <a:solidFill>
                <a:schemeClr val="bg1"/>
              </a:solidFill>
              <a:latin typeface="Meiryo UI" pitchFamily="50" charset="-128"/>
              <a:ea typeface="Meiryo UI" pitchFamily="50" charset="-128"/>
              <a:cs typeface="Meiryo UI" pitchFamily="50" charset="-128"/>
            </a:endParaRPr>
          </a:p>
        </p:txBody>
      </p:sp>
      <p:sp>
        <p:nvSpPr>
          <p:cNvPr id="14" name="AutoShape 17"/>
          <p:cNvSpPr>
            <a:spLocks noChangeArrowheads="1"/>
          </p:cNvSpPr>
          <p:nvPr/>
        </p:nvSpPr>
        <p:spPr bwMode="auto">
          <a:xfrm flipV="1">
            <a:off x="1726538" y="1692666"/>
            <a:ext cx="1419287" cy="367278"/>
          </a:xfrm>
          <a:prstGeom prst="triangle">
            <a:avLst>
              <a:gd name="adj" fmla="val 50000"/>
            </a:avLst>
          </a:prstGeom>
          <a:gradFill rotWithShape="1">
            <a:gsLst>
              <a:gs pos="0">
                <a:srgbClr val="317277"/>
              </a:gs>
              <a:gs pos="100000">
                <a:srgbClr val="FFFFFF"/>
              </a:gs>
            </a:gsLst>
            <a:lin ang="5400000" scaled="1"/>
          </a:gradFill>
          <a:ln w="47625">
            <a:solidFill>
              <a:schemeClr val="bg1"/>
            </a:solidFill>
          </a:ln>
          <a:effectLst/>
        </p:spPr>
        <p:txBody>
          <a:bodyPr rot="10800000" wrap="none" anchor="ctr"/>
          <a:lstStyle/>
          <a:p>
            <a:endParaRPr lang="ja-JP" altLang="en-US" sz="3200" b="1">
              <a:ea typeface="HGPｺﾞｼｯｸM" pitchFamily="50" charset="-128"/>
            </a:endParaRPr>
          </a:p>
        </p:txBody>
      </p:sp>
      <p:sp>
        <p:nvSpPr>
          <p:cNvPr id="16" name="AutoShape 17"/>
          <p:cNvSpPr>
            <a:spLocks noChangeArrowheads="1"/>
          </p:cNvSpPr>
          <p:nvPr/>
        </p:nvSpPr>
        <p:spPr bwMode="auto">
          <a:xfrm flipV="1">
            <a:off x="5951494" y="1702800"/>
            <a:ext cx="1419287" cy="367278"/>
          </a:xfrm>
          <a:prstGeom prst="triangle">
            <a:avLst>
              <a:gd name="adj" fmla="val 50000"/>
            </a:avLst>
          </a:prstGeom>
          <a:gradFill rotWithShape="1">
            <a:gsLst>
              <a:gs pos="0">
                <a:srgbClr val="317277"/>
              </a:gs>
              <a:gs pos="100000">
                <a:srgbClr val="FFFFFF"/>
              </a:gs>
            </a:gsLst>
            <a:lin ang="5400000" scaled="1"/>
          </a:gradFill>
          <a:ln w="47625">
            <a:solidFill>
              <a:schemeClr val="bg1"/>
            </a:solidFill>
          </a:ln>
          <a:effectLst/>
        </p:spPr>
        <p:txBody>
          <a:bodyPr rot="10800000" wrap="none" anchor="ctr"/>
          <a:lstStyle/>
          <a:p>
            <a:endParaRPr lang="ja-JP" altLang="en-US" sz="3200" b="1">
              <a:ea typeface="HGPｺﾞｼｯｸM" pitchFamily="50" charset="-128"/>
            </a:endParaRPr>
          </a:p>
        </p:txBody>
      </p:sp>
      <p:sp>
        <p:nvSpPr>
          <p:cNvPr id="18" name="角丸四角形 17"/>
          <p:cNvSpPr/>
          <p:nvPr/>
        </p:nvSpPr>
        <p:spPr bwMode="auto">
          <a:xfrm>
            <a:off x="675767" y="1468962"/>
            <a:ext cx="1175661" cy="475584"/>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accent1">
                    <a:lumMod val="90000"/>
                  </a:schemeClr>
                </a:solidFill>
                <a:latin typeface="Meiryo UI" panose="020B0604030504040204" pitchFamily="50" charset="-128"/>
                <a:ea typeface="Meiryo UI" panose="020B0604030504040204" pitchFamily="50" charset="-128"/>
                <a:cs typeface="Meiryo UI" panose="020B0604030504040204" pitchFamily="50" charset="-128"/>
              </a:rPr>
              <a:t>CASE</a:t>
            </a:r>
            <a:r>
              <a:rPr kumimoji="1" lang="ja-JP" altLang="en-US" sz="2000" b="1" i="0" u="none" strike="noStrike" cap="none" normalizeH="0" baseline="0" dirty="0">
                <a:ln>
                  <a:noFill/>
                </a:ln>
                <a:solidFill>
                  <a:schemeClr val="accent1">
                    <a:lumMod val="90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1" i="0" u="none" strike="noStrike" cap="none" normalizeH="0" baseline="0" dirty="0">
                <a:ln>
                  <a:noFill/>
                </a:ln>
                <a:solidFill>
                  <a:schemeClr val="accent1">
                    <a:lumMod val="90000"/>
                  </a:schemeClr>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2000" b="1" i="0" u="none" strike="noStrike" cap="none" normalizeH="0" baseline="0" dirty="0">
              <a:ln>
                <a:noFill/>
              </a:ln>
              <a:solidFill>
                <a:schemeClr val="accent1">
                  <a:lumMod val="9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4877687" y="1500513"/>
            <a:ext cx="1175661" cy="475584"/>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CASE</a:t>
            </a:r>
            <a:r>
              <a:rPr kumimoji="1" lang="ja-JP" altLang="en-US"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20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AutoShape 17"/>
          <p:cNvSpPr>
            <a:spLocks noChangeArrowheads="1"/>
          </p:cNvSpPr>
          <p:nvPr/>
        </p:nvSpPr>
        <p:spPr bwMode="auto">
          <a:xfrm flipV="1">
            <a:off x="4981665" y="3559406"/>
            <a:ext cx="1419287" cy="367278"/>
          </a:xfrm>
          <a:prstGeom prst="triangle">
            <a:avLst>
              <a:gd name="adj" fmla="val 50000"/>
            </a:avLst>
          </a:prstGeom>
          <a:gradFill rotWithShape="1">
            <a:gsLst>
              <a:gs pos="0">
                <a:srgbClr val="317277"/>
              </a:gs>
              <a:gs pos="100000">
                <a:srgbClr val="FFFFFF"/>
              </a:gs>
            </a:gsLst>
            <a:lin ang="5400000" scaled="1"/>
          </a:gradFill>
          <a:ln w="47625">
            <a:solidFill>
              <a:schemeClr val="bg1"/>
            </a:solidFill>
          </a:ln>
          <a:effectLst/>
        </p:spPr>
        <p:txBody>
          <a:bodyPr rot="10800000" wrap="none" anchor="ctr"/>
          <a:lstStyle/>
          <a:p>
            <a:endParaRPr lang="ja-JP" altLang="en-US" sz="3200" b="1">
              <a:ea typeface="HGPｺﾞｼｯｸM" pitchFamily="50" charset="-128"/>
            </a:endParaRPr>
          </a:p>
        </p:txBody>
      </p:sp>
    </p:spTree>
    <p:extLst>
      <p:ext uri="{BB962C8B-B14F-4D97-AF65-F5344CB8AC3E}">
        <p14:creationId xmlns:p14="http://schemas.microsoft.com/office/powerpoint/2010/main" val="123873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214436" y="230084"/>
            <a:ext cx="6713537" cy="94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2800" b="1" dirty="0">
                <a:latin typeface="Meiryo UI" pitchFamily="50" charset="-128"/>
                <a:ea typeface="Meiryo UI" pitchFamily="50" charset="-128"/>
                <a:cs typeface="Meiryo UI" pitchFamily="50" charset="-128"/>
              </a:rPr>
              <a:t>認知症の人の歯科治療を</a:t>
            </a:r>
            <a:endParaRPr lang="en-US" altLang="ja-JP" sz="2800" b="1" dirty="0">
              <a:latin typeface="Meiryo UI" pitchFamily="50" charset="-128"/>
              <a:ea typeface="Meiryo UI" pitchFamily="50" charset="-128"/>
              <a:cs typeface="Meiryo UI" pitchFamily="50" charset="-128"/>
            </a:endParaRPr>
          </a:p>
          <a:p>
            <a:pPr algn="ctr" eaLnBrk="1" hangingPunct="1"/>
            <a:r>
              <a:rPr lang="ja-JP" altLang="en-US" sz="2800" b="1" dirty="0">
                <a:latin typeface="Meiryo UI" pitchFamily="50" charset="-128"/>
                <a:ea typeface="Meiryo UI" pitchFamily="50" charset="-128"/>
                <a:cs typeface="Meiryo UI" pitchFamily="50" charset="-128"/>
              </a:rPr>
              <a:t>スムーズに進めるための４つの視点の整理</a:t>
            </a:r>
          </a:p>
        </p:txBody>
      </p:sp>
      <p:sp>
        <p:nvSpPr>
          <p:cNvPr id="35845" name="正方形/長方形 45"/>
          <p:cNvSpPr>
            <a:spLocks noChangeArrowheads="1"/>
          </p:cNvSpPr>
          <p:nvPr/>
        </p:nvSpPr>
        <p:spPr bwMode="auto">
          <a:xfrm>
            <a:off x="1384741" y="3285461"/>
            <a:ext cx="6372925"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49263" indent="-449263"/>
            <a:r>
              <a:rPr lang="ja-JP" altLang="en-US" sz="2300" b="1" dirty="0">
                <a:latin typeface="Meiryo UI" pitchFamily="50" charset="-128"/>
                <a:ea typeface="Meiryo UI" pitchFamily="50" charset="-128"/>
                <a:cs typeface="Meiryo UI" pitchFamily="50" charset="-128"/>
              </a:rPr>
              <a:t>そのために、以下の４点が重要</a:t>
            </a:r>
            <a:endParaRPr lang="en-US" altLang="ja-JP" sz="2300" b="1" dirty="0">
              <a:latin typeface="Meiryo UI" pitchFamily="50" charset="-128"/>
              <a:ea typeface="Meiryo UI" pitchFamily="50" charset="-128"/>
              <a:cs typeface="Meiryo UI" pitchFamily="50" charset="-128"/>
            </a:endParaRPr>
          </a:p>
          <a:p>
            <a:pPr>
              <a:spcBef>
                <a:spcPts val="1800"/>
              </a:spcBef>
            </a:pPr>
            <a:r>
              <a:rPr lang="ja-JP" altLang="en-US" sz="2300" b="1" dirty="0">
                <a:latin typeface="Meiryo UI" pitchFamily="50" charset="-128"/>
                <a:ea typeface="Meiryo UI" pitchFamily="50" charset="-128"/>
                <a:cs typeface="Meiryo UI" pitchFamily="50" charset="-128"/>
              </a:rPr>
              <a:t>① 認知症の人がたどる経過を理解すること</a:t>
            </a:r>
            <a:endParaRPr lang="en-US" altLang="ja-JP" sz="2300" b="1" dirty="0">
              <a:latin typeface="Meiryo UI" pitchFamily="50" charset="-128"/>
              <a:ea typeface="Meiryo UI" pitchFamily="50" charset="-128"/>
              <a:cs typeface="Meiryo UI" pitchFamily="50" charset="-128"/>
            </a:endParaRPr>
          </a:p>
          <a:p>
            <a:pPr>
              <a:spcBef>
                <a:spcPts val="1200"/>
              </a:spcBef>
            </a:pPr>
            <a:r>
              <a:rPr lang="en-US" altLang="ja-JP" sz="2300" b="1" dirty="0">
                <a:latin typeface="Meiryo UI" pitchFamily="50" charset="-128"/>
                <a:ea typeface="Meiryo UI" pitchFamily="50" charset="-128"/>
                <a:cs typeface="Meiryo UI" pitchFamily="50" charset="-128"/>
              </a:rPr>
              <a:t>②</a:t>
            </a:r>
            <a:r>
              <a:rPr lang="ja-JP" altLang="en-US" sz="2300" b="1" dirty="0">
                <a:latin typeface="Meiryo UI" pitchFamily="50" charset="-128"/>
                <a:ea typeface="Meiryo UI" pitchFamily="50" charset="-128"/>
                <a:cs typeface="Meiryo UI" pitchFamily="50" charset="-128"/>
              </a:rPr>
              <a:t> 歯科治療の際に留意が必要な認知症の症状と</a:t>
            </a:r>
            <a:endParaRPr lang="en-US" altLang="ja-JP" sz="2300" b="1" dirty="0">
              <a:latin typeface="Meiryo UI" pitchFamily="50" charset="-128"/>
              <a:ea typeface="Meiryo UI" pitchFamily="50" charset="-128"/>
              <a:cs typeface="Meiryo UI" pitchFamily="50" charset="-128"/>
            </a:endParaRPr>
          </a:p>
          <a:p>
            <a:pPr>
              <a:spcBef>
                <a:spcPts val="0"/>
              </a:spcBef>
            </a:pPr>
            <a:r>
              <a:rPr lang="ja-JP" altLang="en-US" sz="2300" b="1" dirty="0">
                <a:latin typeface="Meiryo UI" pitchFamily="50" charset="-128"/>
                <a:ea typeface="Meiryo UI" pitchFamily="50" charset="-128"/>
                <a:cs typeface="Meiryo UI" pitchFamily="50" charset="-128"/>
              </a:rPr>
              <a:t>    要因</a:t>
            </a:r>
            <a:r>
              <a:rPr lang="en-US" altLang="ja-JP" sz="2300" b="1" dirty="0">
                <a:latin typeface="Meiryo UI" pitchFamily="50" charset="-128"/>
                <a:ea typeface="Meiryo UI" pitchFamily="50" charset="-128"/>
                <a:cs typeface="Meiryo UI" pitchFamily="50" charset="-128"/>
              </a:rPr>
              <a:t>･</a:t>
            </a:r>
            <a:r>
              <a:rPr lang="ja-JP" altLang="en-US" sz="2300" b="1" dirty="0">
                <a:latin typeface="Meiryo UI" pitchFamily="50" charset="-128"/>
                <a:ea typeface="Meiryo UI" pitchFamily="50" charset="-128"/>
                <a:cs typeface="Meiryo UI" pitchFamily="50" charset="-128"/>
              </a:rPr>
              <a:t>誘因を知ること</a:t>
            </a:r>
            <a:endParaRPr lang="en-US" altLang="ja-JP" sz="2300" b="1" dirty="0">
              <a:latin typeface="Meiryo UI" pitchFamily="50" charset="-128"/>
              <a:ea typeface="Meiryo UI" pitchFamily="50" charset="-128"/>
              <a:cs typeface="Meiryo UI" pitchFamily="50" charset="-128"/>
            </a:endParaRPr>
          </a:p>
          <a:p>
            <a:pPr marL="449263" indent="-449263">
              <a:spcBef>
                <a:spcPts val="1200"/>
              </a:spcBef>
            </a:pPr>
            <a:r>
              <a:rPr lang="en-US" altLang="ja-JP" sz="2300" b="1" dirty="0">
                <a:latin typeface="Meiryo UI" pitchFamily="50" charset="-128"/>
                <a:ea typeface="Meiryo UI" pitchFamily="50" charset="-128"/>
                <a:cs typeface="Meiryo UI" pitchFamily="50" charset="-128"/>
              </a:rPr>
              <a:t>③</a:t>
            </a:r>
            <a:r>
              <a:rPr lang="ja-JP" altLang="en-US" sz="2300" b="1" dirty="0">
                <a:latin typeface="Meiryo UI" pitchFamily="50" charset="-128"/>
                <a:ea typeface="Meiryo UI" pitchFamily="50" charset="-128"/>
                <a:cs typeface="Meiryo UI" pitchFamily="50" charset="-128"/>
              </a:rPr>
              <a:t> 本人が体験している世界を知ろうと努めること</a:t>
            </a:r>
            <a:endParaRPr lang="en-US" altLang="ja-JP" sz="2300" b="1" dirty="0">
              <a:latin typeface="Meiryo UI" pitchFamily="50" charset="-128"/>
              <a:ea typeface="Meiryo UI" pitchFamily="50" charset="-128"/>
              <a:cs typeface="Meiryo UI" pitchFamily="50" charset="-128"/>
            </a:endParaRPr>
          </a:p>
          <a:p>
            <a:pPr marL="449263" indent="-449263">
              <a:spcBef>
                <a:spcPts val="1200"/>
              </a:spcBef>
            </a:pPr>
            <a:r>
              <a:rPr lang="en-US" altLang="ja-JP" sz="2300" b="1" dirty="0">
                <a:latin typeface="Meiryo UI" pitchFamily="50" charset="-128"/>
                <a:ea typeface="Meiryo UI" pitchFamily="50" charset="-128"/>
                <a:cs typeface="Meiryo UI" pitchFamily="50" charset="-128"/>
              </a:rPr>
              <a:t>④</a:t>
            </a:r>
            <a:r>
              <a:rPr lang="ja-JP" altLang="en-US" sz="2300" b="1" dirty="0">
                <a:latin typeface="Meiryo UI" pitchFamily="50" charset="-128"/>
                <a:ea typeface="Meiryo UI" pitchFamily="50" charset="-128"/>
                <a:cs typeface="Meiryo UI" pitchFamily="50" charset="-128"/>
              </a:rPr>
              <a:t> 認知症の人の尊厳を保持すること</a:t>
            </a:r>
            <a:endParaRPr lang="en-US" altLang="ja-JP" sz="2300" b="1" dirty="0">
              <a:latin typeface="Meiryo UI" pitchFamily="50" charset="-128"/>
              <a:ea typeface="Meiryo UI" pitchFamily="50" charset="-128"/>
              <a:cs typeface="Meiryo UI" pitchFamily="50" charset="-128"/>
            </a:endParaRPr>
          </a:p>
        </p:txBody>
      </p:sp>
      <p:sp>
        <p:nvSpPr>
          <p:cNvPr id="35846" name="正方形/長方形 3"/>
          <p:cNvSpPr>
            <a:spLocks noChangeArrowheads="1"/>
          </p:cNvSpPr>
          <p:nvPr/>
        </p:nvSpPr>
        <p:spPr bwMode="auto">
          <a:xfrm>
            <a:off x="1037012" y="2078716"/>
            <a:ext cx="7670256" cy="1256733"/>
          </a:xfrm>
          <a:prstGeom prst="rect">
            <a:avLst/>
          </a:prstGeom>
          <a:noFill/>
          <a:ln>
            <a:noFill/>
          </a:ln>
        </p:spPr>
        <p:txBody>
          <a:bodyPr lIns="180000" tIns="108000" rIns="180000" bIns="108000" anchor="ctr"/>
          <a:lstStyle/>
          <a:p>
            <a:r>
              <a:rPr lang="ja-JP" altLang="en-US" sz="2500" b="1" dirty="0">
                <a:solidFill>
                  <a:schemeClr val="accent1">
                    <a:lumMod val="50000"/>
                  </a:schemeClr>
                </a:solidFill>
                <a:latin typeface="Meiryo UI" pitchFamily="50" charset="-128"/>
                <a:ea typeface="Meiryo UI" pitchFamily="50" charset="-128"/>
                <a:cs typeface="Meiryo UI" pitchFamily="50" charset="-128"/>
              </a:rPr>
              <a:t>認知症の人は、一般の人以上に、身体的、環境的、</a:t>
            </a:r>
            <a:endParaRPr lang="en-US" altLang="ja-JP" sz="2500" b="1" dirty="0">
              <a:solidFill>
                <a:schemeClr val="accent1">
                  <a:lumMod val="50000"/>
                </a:schemeClr>
              </a:solidFill>
              <a:latin typeface="Meiryo UI" pitchFamily="50" charset="-128"/>
              <a:ea typeface="Meiryo UI" pitchFamily="50" charset="-128"/>
              <a:cs typeface="Meiryo UI" pitchFamily="50" charset="-128"/>
            </a:endParaRPr>
          </a:p>
          <a:p>
            <a:r>
              <a:rPr lang="ja-JP" altLang="en-US" sz="2500" b="1" dirty="0">
                <a:solidFill>
                  <a:schemeClr val="accent1">
                    <a:lumMod val="50000"/>
                  </a:schemeClr>
                </a:solidFill>
                <a:latin typeface="Meiryo UI" pitchFamily="50" charset="-128"/>
                <a:ea typeface="Meiryo UI" pitchFamily="50" charset="-128"/>
                <a:cs typeface="Meiryo UI" pitchFamily="50" charset="-128"/>
              </a:rPr>
              <a:t>心理・社会的な要因による影響を受けやすい特徴がある</a:t>
            </a:r>
            <a:endParaRPr lang="en-US" altLang="ja-JP" sz="2500" b="1" dirty="0">
              <a:solidFill>
                <a:schemeClr val="accent1">
                  <a:lumMod val="50000"/>
                </a:schemeClr>
              </a:solidFill>
              <a:latin typeface="Meiryo UI" pitchFamily="50" charset="-128"/>
              <a:ea typeface="Meiryo UI" pitchFamily="50" charset="-128"/>
              <a:cs typeface="Meiryo UI" pitchFamily="50" charset="-128"/>
            </a:endParaRPr>
          </a:p>
        </p:txBody>
      </p:sp>
      <p:sp>
        <p:nvSpPr>
          <p:cNvPr id="11" name="Rectangle 3"/>
          <p:cNvSpPr>
            <a:spLocks noChangeArrowheads="1"/>
          </p:cNvSpPr>
          <p:nvPr/>
        </p:nvSpPr>
        <p:spPr bwMode="auto">
          <a:xfrm>
            <a:off x="188684" y="1223544"/>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2"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15</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9" name="角丸四角形 8"/>
          <p:cNvSpPr/>
          <p:nvPr/>
        </p:nvSpPr>
        <p:spPr bwMode="auto">
          <a:xfrm>
            <a:off x="1214436" y="1638892"/>
            <a:ext cx="1734925" cy="546699"/>
          </a:xfrm>
          <a:prstGeom prst="roundRect">
            <a:avLst/>
          </a:prstGeom>
          <a:solidFill>
            <a:schemeClr val="accent5">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chemeClr val="bg1"/>
                </a:solidFill>
                <a:latin typeface="Trebuchet MS" panose="020B0603020202020204" pitchFamily="34" charset="0"/>
              </a:rPr>
              <a:t>Point</a:t>
            </a:r>
            <a:r>
              <a:rPr kumimoji="1" lang="ja-JP" altLang="en-US" sz="1400" b="1" i="0" u="none" strike="noStrike" cap="none" normalizeH="0" baseline="0" dirty="0">
                <a:ln>
                  <a:noFill/>
                </a:ln>
                <a:solidFill>
                  <a:schemeClr val="bg1"/>
                </a:solidFill>
                <a:latin typeface="Trebuchet MS" panose="020B0603020202020204" pitchFamily="34" charset="0"/>
              </a:rPr>
              <a:t> </a:t>
            </a:r>
            <a:r>
              <a:rPr kumimoji="1" lang="ja-JP" altLang="en-US" sz="3000" b="1" i="0" u="none" strike="noStrike" cap="none" normalizeH="0" baseline="0" dirty="0">
                <a:ln>
                  <a:noFill/>
                </a:ln>
                <a:solidFill>
                  <a:schemeClr val="bg1"/>
                </a:solidFill>
                <a:latin typeface="Trebuchet MS" panose="020B0603020202020204" pitchFamily="34" charset="0"/>
              </a:rPr>
              <a:t>①</a:t>
            </a:r>
            <a:endParaRPr kumimoji="1" lang="ja-JP" altLang="en-US" sz="3000" b="1" i="0" u="none" strike="noStrike" cap="none" normalizeH="0" baseline="0" dirty="0">
              <a:ln>
                <a:noFill/>
              </a:ln>
              <a:solidFill>
                <a:schemeClr val="bg1"/>
              </a:solidFill>
              <a:latin typeface="Trebuchet MS" panose="020B0603020202020204" pitchFamily="34" charset="0"/>
              <a:ea typeface="Meiryo UI" panose="020B0604030504040204" pitchFamily="50" charset="-128"/>
              <a:cs typeface="Meiryo UI" panose="020B0604030504040204" pitchFamily="50" charset="-128"/>
            </a:endParaRPr>
          </a:p>
        </p:txBody>
      </p:sp>
      <p:sp>
        <p:nvSpPr>
          <p:cNvPr id="13" name="正方形/長方形 12"/>
          <p:cNvSpPr/>
          <p:nvPr/>
        </p:nvSpPr>
        <p:spPr>
          <a:xfrm>
            <a:off x="3810000" y="6245002"/>
            <a:ext cx="5234754" cy="492443"/>
          </a:xfrm>
          <a:prstGeom prst="rect">
            <a:avLst/>
          </a:prstGeom>
        </p:spPr>
        <p:txBody>
          <a:bodyPr wrap="square">
            <a:spAutoFit/>
          </a:bodyPr>
          <a:lstStyle/>
          <a:p>
            <a:r>
              <a:rPr lang="ja-JP" altLang="en-US" sz="1250" b="1" dirty="0">
                <a:latin typeface="Trebuchet MS" panose="020B0603020202020204" pitchFamily="34" charset="0"/>
                <a:ea typeface="Meiryo UI" panose="020B0604030504040204" pitchFamily="50" charset="-128"/>
              </a:rPr>
              <a:t>永田久美子  「</a:t>
            </a:r>
            <a:r>
              <a:rPr lang="en-US" altLang="ja-JP" sz="1250" b="1" dirty="0">
                <a:latin typeface="Trebuchet MS" panose="020B0603020202020204" pitchFamily="34" charset="0"/>
                <a:ea typeface="Meiryo UI" panose="020B0604030504040204" pitchFamily="50" charset="-128"/>
              </a:rPr>
              <a:t>11</a:t>
            </a:r>
            <a:r>
              <a:rPr lang="ja-JP" altLang="en-US" sz="1250" b="1" dirty="0">
                <a:latin typeface="Trebuchet MS" panose="020B0603020202020204" pitchFamily="34" charset="0"/>
                <a:ea typeface="Meiryo UI" panose="020B0604030504040204" pitchFamily="50" charset="-128"/>
              </a:rPr>
              <a:t> 認知症高齢者の理解とケアの変遷」</a:t>
            </a:r>
            <a:endParaRPr lang="en-US" altLang="ja-JP" sz="1250" b="1" dirty="0">
              <a:latin typeface="Trebuchet MS" panose="020B0603020202020204" pitchFamily="34" charset="0"/>
              <a:ea typeface="Meiryo UI" panose="020B0604030504040204" pitchFamily="50" charset="-128"/>
            </a:endParaRPr>
          </a:p>
          <a:p>
            <a:r>
              <a:rPr lang="ja-JP" altLang="en-US" sz="1250" b="1" dirty="0">
                <a:latin typeface="Trebuchet MS" panose="020B0603020202020204" pitchFamily="34" charset="0"/>
                <a:ea typeface="Meiryo UI" panose="020B0604030504040204" pitchFamily="50" charset="-128"/>
              </a:rPr>
              <a:t>正木治恵 監修  「改訂版老年看護学」日本放送出版協会 　</a:t>
            </a:r>
            <a:r>
              <a:rPr lang="en-US" altLang="ja-JP" sz="1250" b="1" dirty="0">
                <a:latin typeface="Trebuchet MS" panose="020B0603020202020204" pitchFamily="34" charset="0"/>
                <a:ea typeface="Meiryo UI" panose="020B0604030504040204" pitchFamily="50" charset="-128"/>
              </a:rPr>
              <a:t>P196.2011</a:t>
            </a:r>
          </a:p>
        </p:txBody>
      </p:sp>
    </p:spTree>
    <p:extLst>
      <p:ext uri="{BB962C8B-B14F-4D97-AF65-F5344CB8AC3E}">
        <p14:creationId xmlns:p14="http://schemas.microsoft.com/office/powerpoint/2010/main" val="3490930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784752" y="1974679"/>
            <a:ext cx="7608625" cy="3962984"/>
          </a:xfrm>
          <a:prstGeom prst="roundRect">
            <a:avLst>
              <a:gd name="adj" fmla="val 47902"/>
            </a:avLst>
          </a:prstGeom>
          <a:solidFill>
            <a:srgbClr val="DF9613">
              <a:alpha val="65098"/>
            </a:srgbClr>
          </a:solidFill>
          <a:ln>
            <a:noFill/>
          </a:ln>
        </p:spPr>
        <p:txBody>
          <a:bodyPr wrap="none" anchor="ctr"/>
          <a:lstStyle/>
          <a:p>
            <a:pPr algn="r" eaLnBrk="1" hangingPunct="1"/>
            <a:endParaRPr lang="ja-JP" altLang="ja-JP"/>
          </a:p>
        </p:txBody>
      </p:sp>
      <p:sp>
        <p:nvSpPr>
          <p:cNvPr id="38915" name="Oval 3"/>
          <p:cNvSpPr>
            <a:spLocks noChangeArrowheads="1"/>
          </p:cNvSpPr>
          <p:nvPr/>
        </p:nvSpPr>
        <p:spPr bwMode="auto">
          <a:xfrm>
            <a:off x="1076951" y="2177546"/>
            <a:ext cx="3512113" cy="3534485"/>
          </a:xfrm>
          <a:prstGeom prst="ellipse">
            <a:avLst/>
          </a:prstGeom>
          <a:solidFill>
            <a:schemeClr val="accent5">
              <a:lumMod val="50000"/>
            </a:schemeClr>
          </a:solidFill>
          <a:ln>
            <a:noFill/>
          </a:ln>
        </p:spPr>
        <p:txBody>
          <a:bodyPr wrap="none" anchor="ctr"/>
          <a:lstStyle/>
          <a:p>
            <a:pPr algn="r" eaLnBrk="1" hangingPunct="1"/>
            <a:endParaRPr lang="ja-JP" altLang="ja-JP"/>
          </a:p>
        </p:txBody>
      </p:sp>
      <p:sp>
        <p:nvSpPr>
          <p:cNvPr id="38916" name="Text Box 5"/>
          <p:cNvSpPr txBox="1">
            <a:spLocks noChangeArrowheads="1"/>
          </p:cNvSpPr>
          <p:nvPr/>
        </p:nvSpPr>
        <p:spPr bwMode="auto">
          <a:xfrm>
            <a:off x="5385865" y="3364283"/>
            <a:ext cx="2344738" cy="225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239" tIns="43620" rIns="87239" bIns="43620">
            <a:spAutoFit/>
          </a:bodyPr>
          <a:lstStyle>
            <a:lvl1pPr defTabSz="871538">
              <a:defRPr kumimoji="1" sz="3200">
                <a:solidFill>
                  <a:schemeClr val="tx1"/>
                </a:solidFill>
                <a:latin typeface="Arial" pitchFamily="34" charset="0"/>
                <a:ea typeface="ＭＳ Ｐゴシック" pitchFamily="50" charset="-128"/>
              </a:defRPr>
            </a:lvl1pPr>
            <a:lvl2pPr defTabSz="871538">
              <a:defRPr kumimoji="1" sz="2800">
                <a:solidFill>
                  <a:schemeClr val="tx1"/>
                </a:solidFill>
                <a:latin typeface="Arial" pitchFamily="34" charset="0"/>
                <a:ea typeface="ＭＳ Ｐゴシック" pitchFamily="50" charset="-128"/>
              </a:defRPr>
            </a:lvl2pPr>
            <a:lvl3pPr defTabSz="871538">
              <a:defRPr kumimoji="1" sz="2400">
                <a:solidFill>
                  <a:schemeClr val="tx1"/>
                </a:solidFill>
                <a:latin typeface="Arial" pitchFamily="34" charset="0"/>
                <a:ea typeface="ＭＳ Ｐゴシック" pitchFamily="50" charset="-128"/>
              </a:defRPr>
            </a:lvl3pPr>
            <a:lvl4pPr defTabSz="871538">
              <a:defRPr kumimoji="1" sz="2000">
                <a:solidFill>
                  <a:schemeClr val="tx1"/>
                </a:solidFill>
                <a:latin typeface="Arial" pitchFamily="34" charset="0"/>
                <a:ea typeface="ＭＳ Ｐゴシック" pitchFamily="50" charset="-128"/>
              </a:defRPr>
            </a:lvl4pPr>
            <a:lvl5pPr defTabSz="871538">
              <a:defRPr kumimoji="1" sz="2000">
                <a:solidFill>
                  <a:schemeClr val="tx1"/>
                </a:solidFill>
                <a:latin typeface="Arial" pitchFamily="34" charset="0"/>
                <a:ea typeface="ＭＳ Ｐゴシック" pitchFamily="50" charset="-128"/>
              </a:defRPr>
            </a:lvl5pPr>
            <a:lvl6pPr defTabSz="871538" eaLnBrk="0" hangingPunct="0">
              <a:defRPr kumimoji="1" sz="2000">
                <a:solidFill>
                  <a:schemeClr val="tx1"/>
                </a:solidFill>
                <a:latin typeface="Arial" pitchFamily="34" charset="0"/>
                <a:ea typeface="ＭＳ Ｐゴシック" pitchFamily="50" charset="-128"/>
              </a:defRPr>
            </a:lvl6pPr>
            <a:lvl7pPr defTabSz="871538" eaLnBrk="0" hangingPunct="0">
              <a:defRPr kumimoji="1" sz="2000">
                <a:solidFill>
                  <a:schemeClr val="tx1"/>
                </a:solidFill>
                <a:latin typeface="Arial" pitchFamily="34" charset="0"/>
                <a:ea typeface="ＭＳ Ｐゴシック" pitchFamily="50" charset="-128"/>
              </a:defRPr>
            </a:lvl7pPr>
            <a:lvl8pPr defTabSz="871538" eaLnBrk="0" hangingPunct="0">
              <a:defRPr kumimoji="1" sz="2000">
                <a:solidFill>
                  <a:schemeClr val="tx1"/>
                </a:solidFill>
                <a:latin typeface="Arial" pitchFamily="34" charset="0"/>
                <a:ea typeface="ＭＳ Ｐゴシック" pitchFamily="50" charset="-128"/>
              </a:defRPr>
            </a:lvl8pPr>
            <a:lvl9pPr defTabSz="871538" eaLnBrk="0" hangingPunct="0">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000" b="1" dirty="0">
                <a:latin typeface="Meiryo UI" pitchFamily="50" charset="-128"/>
                <a:ea typeface="Meiryo UI" pitchFamily="50" charset="-128"/>
                <a:cs typeface="Meiryo UI" pitchFamily="50" charset="-128"/>
              </a:rPr>
              <a:t>･ 抑うつ</a:t>
            </a:r>
          </a:p>
          <a:p>
            <a:pPr eaLnBrk="1" hangingPunct="1">
              <a:spcBef>
                <a:spcPts val="600"/>
              </a:spcBef>
            </a:pPr>
            <a:r>
              <a:rPr lang="ja-JP" altLang="en-US" sz="2000" b="1" dirty="0">
                <a:latin typeface="Meiryo UI" pitchFamily="50" charset="-128"/>
                <a:ea typeface="Meiryo UI" pitchFamily="50" charset="-128"/>
                <a:cs typeface="Meiryo UI" pitchFamily="50" charset="-128"/>
              </a:rPr>
              <a:t>･ 興奮</a:t>
            </a:r>
          </a:p>
          <a:p>
            <a:pPr eaLnBrk="1" hangingPunct="1">
              <a:spcBef>
                <a:spcPts val="600"/>
              </a:spcBef>
            </a:pPr>
            <a:r>
              <a:rPr lang="ja-JP" altLang="en-US" sz="2000" b="1" dirty="0">
                <a:latin typeface="Meiryo UI" pitchFamily="50" charset="-128"/>
                <a:ea typeface="Meiryo UI" pitchFamily="50" charset="-128"/>
                <a:cs typeface="Meiryo UI" pitchFamily="50" charset="-128"/>
              </a:rPr>
              <a:t>･ 徘徊</a:t>
            </a:r>
          </a:p>
          <a:p>
            <a:pPr eaLnBrk="1" hangingPunct="1">
              <a:spcBef>
                <a:spcPts val="600"/>
              </a:spcBef>
            </a:pPr>
            <a:r>
              <a:rPr lang="ja-JP" altLang="en-US" sz="2000" b="1" dirty="0">
                <a:latin typeface="Meiryo UI" pitchFamily="50" charset="-128"/>
                <a:ea typeface="Meiryo UI" pitchFamily="50" charset="-128"/>
                <a:cs typeface="Meiryo UI" pitchFamily="50" charset="-128"/>
              </a:rPr>
              <a:t>･ 睡眠障害</a:t>
            </a:r>
          </a:p>
          <a:p>
            <a:pPr eaLnBrk="1" hangingPunct="1">
              <a:spcBef>
                <a:spcPts val="600"/>
              </a:spcBef>
            </a:pPr>
            <a:r>
              <a:rPr lang="ja-JP" altLang="en-US" sz="2000" b="1" dirty="0">
                <a:latin typeface="Meiryo UI" pitchFamily="50" charset="-128"/>
                <a:ea typeface="Meiryo UI" pitchFamily="50" charset="-128"/>
                <a:cs typeface="Meiryo UI" pitchFamily="50" charset="-128"/>
              </a:rPr>
              <a:t>･ 妄想</a:t>
            </a:r>
          </a:p>
          <a:p>
            <a:pPr eaLnBrk="1" hangingPunct="1">
              <a:lnSpc>
                <a:spcPct val="110000"/>
              </a:lnSpc>
            </a:pPr>
            <a:r>
              <a:rPr lang="ja-JP" altLang="en-US" sz="1900" b="1" dirty="0">
                <a:latin typeface="Meiryo UI" pitchFamily="50" charset="-128"/>
                <a:ea typeface="Meiryo UI" pitchFamily="50" charset="-128"/>
                <a:cs typeface="Meiryo UI" pitchFamily="50" charset="-128"/>
              </a:rPr>
              <a:t>　　　            　</a:t>
            </a:r>
            <a:r>
              <a:rPr lang="ja-JP" altLang="en-US" sz="1600" b="1" dirty="0">
                <a:latin typeface="Meiryo UI" pitchFamily="50" charset="-128"/>
                <a:ea typeface="Meiryo UI" pitchFamily="50" charset="-128"/>
                <a:cs typeface="Meiryo UI" pitchFamily="50" charset="-128"/>
              </a:rPr>
              <a:t>ほか</a:t>
            </a:r>
          </a:p>
        </p:txBody>
      </p:sp>
      <p:sp>
        <p:nvSpPr>
          <p:cNvPr id="38918" name="AutoShape 7"/>
          <p:cNvSpPr>
            <a:spLocks noChangeArrowheads="1"/>
          </p:cNvSpPr>
          <p:nvPr/>
        </p:nvSpPr>
        <p:spPr bwMode="auto">
          <a:xfrm>
            <a:off x="1652214" y="2715820"/>
            <a:ext cx="2444750"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000" b="1" dirty="0">
                <a:latin typeface="Meiryo UI" pitchFamily="50" charset="-128"/>
                <a:ea typeface="Meiryo UI" pitchFamily="50" charset="-128"/>
                <a:cs typeface="Meiryo UI" pitchFamily="50" charset="-128"/>
              </a:rPr>
              <a:t>認知機能障害</a:t>
            </a:r>
          </a:p>
        </p:txBody>
      </p:sp>
      <p:sp>
        <p:nvSpPr>
          <p:cNvPr id="38919" name="AutoShape 8"/>
          <p:cNvSpPr>
            <a:spLocks noChangeArrowheads="1"/>
          </p:cNvSpPr>
          <p:nvPr/>
        </p:nvSpPr>
        <p:spPr bwMode="auto">
          <a:xfrm>
            <a:off x="4665665" y="2728025"/>
            <a:ext cx="3064938" cy="431800"/>
          </a:xfrm>
          <a:prstGeom prst="roundRect">
            <a:avLst>
              <a:gd name="adj" fmla="val 50000"/>
            </a:avLst>
          </a:prstGeom>
          <a:solidFill>
            <a:schemeClr val="bg1"/>
          </a:solidFill>
          <a:ln w="38100">
            <a:solidFill>
              <a:schemeClr val="bg1"/>
            </a:solidFill>
            <a:round/>
            <a:headEnd/>
            <a:tailEnd/>
          </a:ln>
        </p:spPr>
        <p:txBody>
          <a:bodyPr lIns="87239" tIns="43620" rIns="87239" bIns="43620" anchor="ctr"/>
          <a:lstStyle/>
          <a:p>
            <a:pPr algn="ctr" defTabSz="871538" eaLnBrk="1" hangingPunct="1">
              <a:lnSpc>
                <a:spcPct val="120000"/>
              </a:lnSpc>
            </a:pPr>
            <a:r>
              <a:rPr lang="ja-JP" altLang="en-US" sz="2000" b="1" dirty="0">
                <a:latin typeface="Meiryo UI" pitchFamily="50" charset="-128"/>
                <a:ea typeface="Meiryo UI" pitchFamily="50" charset="-128"/>
                <a:cs typeface="Meiryo UI" pitchFamily="50" charset="-128"/>
              </a:rPr>
              <a:t>行動・心理症状</a:t>
            </a:r>
            <a:r>
              <a:rPr lang="en-US" altLang="ja-JP" sz="2000" b="1" dirty="0">
                <a:latin typeface="Meiryo UI" pitchFamily="50" charset="-128"/>
                <a:ea typeface="Meiryo UI" pitchFamily="50" charset="-128"/>
                <a:cs typeface="Meiryo UI" pitchFamily="50" charset="-128"/>
              </a:rPr>
              <a:t>(BPSD)</a:t>
            </a:r>
            <a:endParaRPr lang="ja-JP" altLang="en-US" sz="2000" b="1" dirty="0">
              <a:latin typeface="Meiryo UI" pitchFamily="50" charset="-128"/>
              <a:ea typeface="Meiryo UI" pitchFamily="50" charset="-128"/>
              <a:cs typeface="Meiryo UI" pitchFamily="50" charset="-128"/>
            </a:endParaRPr>
          </a:p>
        </p:txBody>
      </p:sp>
      <p:sp>
        <p:nvSpPr>
          <p:cNvPr id="38922" name="Rectangle 15"/>
          <p:cNvSpPr>
            <a:spLocks noChangeArrowheads="1"/>
          </p:cNvSpPr>
          <p:nvPr/>
        </p:nvSpPr>
        <p:spPr bwMode="auto">
          <a:xfrm>
            <a:off x="0" y="321647"/>
            <a:ext cx="8997950" cy="57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39" tIns="43620" rIns="87239" bIns="43620"/>
          <a:lstStyle/>
          <a:p>
            <a:pPr algn="ctr" defTabSz="871538" eaLnBrk="1" hangingPunct="1"/>
            <a:r>
              <a:rPr lang="ja-JP" altLang="en-US" sz="2800" b="1" dirty="0">
                <a:latin typeface="Meiryo UI" pitchFamily="50" charset="-128"/>
                <a:ea typeface="Meiryo UI" pitchFamily="50" charset="-128"/>
                <a:cs typeface="Meiryo UI" pitchFamily="50" charset="-128"/>
              </a:rPr>
              <a:t>認知機能障害と行動</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心理症状</a:t>
            </a:r>
            <a:r>
              <a:rPr lang="en-US" altLang="ja-JP" sz="2800" b="1" dirty="0">
                <a:latin typeface="Meiryo UI" pitchFamily="50" charset="-128"/>
                <a:ea typeface="Meiryo UI" pitchFamily="50" charset="-128"/>
                <a:cs typeface="Meiryo UI" pitchFamily="50" charset="-128"/>
              </a:rPr>
              <a:t>(BPSD)</a:t>
            </a:r>
            <a:endParaRPr lang="ja-JP" altLang="en-US" sz="2800" b="1" dirty="0">
              <a:latin typeface="Meiryo UI" pitchFamily="50" charset="-128"/>
              <a:ea typeface="Meiryo UI" pitchFamily="50" charset="-128"/>
              <a:cs typeface="Meiryo UI" pitchFamily="50" charset="-128"/>
            </a:endParaRPr>
          </a:p>
        </p:txBody>
      </p:sp>
      <p:sp>
        <p:nvSpPr>
          <p:cNvPr id="24" name="Rectangle 3"/>
          <p:cNvSpPr>
            <a:spLocks noChangeArrowheads="1"/>
          </p:cNvSpPr>
          <p:nvPr/>
        </p:nvSpPr>
        <p:spPr bwMode="auto">
          <a:xfrm>
            <a:off x="159817" y="920959"/>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25" name="Text Box 9"/>
          <p:cNvSpPr txBox="1">
            <a:spLocks noChangeArrowheads="1"/>
          </p:cNvSpPr>
          <p:nvPr/>
        </p:nvSpPr>
        <p:spPr bwMode="auto">
          <a:xfrm>
            <a:off x="1811279" y="3234489"/>
            <a:ext cx="2339187" cy="22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239" tIns="43620" rIns="87239" bIns="43620">
            <a:spAutoFit/>
          </a:bodyPr>
          <a:lstStyle>
            <a:lvl1pPr defTabSz="871538">
              <a:tabLst>
                <a:tab pos="171450" algn="l"/>
              </a:tabLst>
              <a:defRPr kumimoji="1" sz="3200">
                <a:solidFill>
                  <a:schemeClr val="tx1"/>
                </a:solidFill>
                <a:latin typeface="Arial" pitchFamily="34" charset="0"/>
                <a:ea typeface="ＭＳ Ｐゴシック" pitchFamily="50" charset="-128"/>
              </a:defRPr>
            </a:lvl1pPr>
            <a:lvl2pPr defTabSz="871538">
              <a:tabLst>
                <a:tab pos="171450" algn="l"/>
              </a:tabLst>
              <a:defRPr kumimoji="1" sz="2800">
                <a:solidFill>
                  <a:schemeClr val="tx1"/>
                </a:solidFill>
                <a:latin typeface="Arial" pitchFamily="34" charset="0"/>
                <a:ea typeface="ＭＳ Ｐゴシック" pitchFamily="50" charset="-128"/>
              </a:defRPr>
            </a:lvl2pPr>
            <a:lvl3pPr defTabSz="871538">
              <a:tabLst>
                <a:tab pos="171450" algn="l"/>
              </a:tabLst>
              <a:defRPr kumimoji="1" sz="2400">
                <a:solidFill>
                  <a:schemeClr val="tx1"/>
                </a:solidFill>
                <a:latin typeface="Arial" pitchFamily="34" charset="0"/>
                <a:ea typeface="ＭＳ Ｐゴシック" pitchFamily="50" charset="-128"/>
              </a:defRPr>
            </a:lvl3pPr>
            <a:lvl4pPr defTabSz="871538">
              <a:tabLst>
                <a:tab pos="171450" algn="l"/>
              </a:tabLst>
              <a:defRPr kumimoji="1" sz="2000">
                <a:solidFill>
                  <a:schemeClr val="tx1"/>
                </a:solidFill>
                <a:latin typeface="Arial" pitchFamily="34" charset="0"/>
                <a:ea typeface="ＭＳ Ｐゴシック" pitchFamily="50" charset="-128"/>
              </a:defRPr>
            </a:lvl4pPr>
            <a:lvl5pPr defTabSz="871538">
              <a:tabLst>
                <a:tab pos="171450" algn="l"/>
              </a:tabLst>
              <a:defRPr kumimoji="1" sz="2000">
                <a:solidFill>
                  <a:schemeClr val="tx1"/>
                </a:solidFill>
                <a:latin typeface="Arial" pitchFamily="34" charset="0"/>
                <a:ea typeface="ＭＳ Ｐゴシック" pitchFamily="50" charset="-128"/>
              </a:defRPr>
            </a:lvl5pPr>
            <a:lvl6pPr defTabSz="871538" eaLnBrk="0" hangingPunct="0">
              <a:tabLst>
                <a:tab pos="171450" algn="l"/>
              </a:tabLst>
              <a:defRPr kumimoji="1" sz="2000">
                <a:solidFill>
                  <a:schemeClr val="tx1"/>
                </a:solidFill>
                <a:latin typeface="Arial" pitchFamily="34" charset="0"/>
                <a:ea typeface="ＭＳ Ｐゴシック" pitchFamily="50" charset="-128"/>
              </a:defRPr>
            </a:lvl6pPr>
            <a:lvl7pPr defTabSz="871538" eaLnBrk="0" hangingPunct="0">
              <a:tabLst>
                <a:tab pos="171450" algn="l"/>
              </a:tabLst>
              <a:defRPr kumimoji="1" sz="2000">
                <a:solidFill>
                  <a:schemeClr val="tx1"/>
                </a:solidFill>
                <a:latin typeface="Arial" pitchFamily="34" charset="0"/>
                <a:ea typeface="ＭＳ Ｐゴシック" pitchFamily="50" charset="-128"/>
              </a:defRPr>
            </a:lvl7pPr>
            <a:lvl8pPr defTabSz="871538" eaLnBrk="0" hangingPunct="0">
              <a:tabLst>
                <a:tab pos="171450" algn="l"/>
              </a:tabLst>
              <a:defRPr kumimoji="1" sz="2000">
                <a:solidFill>
                  <a:schemeClr val="tx1"/>
                </a:solidFill>
                <a:latin typeface="Arial" pitchFamily="34" charset="0"/>
                <a:ea typeface="ＭＳ Ｐゴシック" pitchFamily="50" charset="-128"/>
              </a:defRPr>
            </a:lvl8pPr>
            <a:lvl9pPr defTabSz="871538" eaLnBrk="0" hangingPunct="0">
              <a:tabLst>
                <a:tab pos="171450" algn="l"/>
              </a:tabLst>
              <a:defRPr kumimoji="1" sz="2000">
                <a:solidFill>
                  <a:schemeClr val="tx1"/>
                </a:solidFill>
                <a:latin typeface="Arial" pitchFamily="34" charset="0"/>
                <a:ea typeface="ＭＳ Ｐゴシック" pitchFamily="50" charset="-128"/>
              </a:defRPr>
            </a:lvl9pPr>
          </a:lstStyle>
          <a:p>
            <a:pPr eaLnBrk="1" hangingPunct="1">
              <a:spcBef>
                <a:spcPts val="300"/>
              </a:spcBef>
            </a:pPr>
            <a:r>
              <a:rPr lang="ja-JP" altLang="en-US" sz="2100" b="1" dirty="0">
                <a:solidFill>
                  <a:schemeClr val="bg1"/>
                </a:solidFill>
                <a:latin typeface="Meiryo UI" pitchFamily="50" charset="-128"/>
                <a:ea typeface="Meiryo UI" pitchFamily="50" charset="-128"/>
                <a:cs typeface="Meiryo UI" pitchFamily="50" charset="-128"/>
              </a:rPr>
              <a:t>● 複雑性注意</a:t>
            </a:r>
            <a:endParaRPr lang="en-US" altLang="ja-JP" sz="2100" b="1" dirty="0">
              <a:solidFill>
                <a:schemeClr val="bg1"/>
              </a:solidFill>
              <a:latin typeface="Meiryo UI" pitchFamily="50" charset="-128"/>
              <a:ea typeface="Meiryo UI" pitchFamily="50" charset="-128"/>
              <a:cs typeface="Meiryo UI" pitchFamily="50" charset="-128"/>
            </a:endParaRPr>
          </a:p>
          <a:p>
            <a:pPr eaLnBrk="1" hangingPunct="1">
              <a:spcBef>
                <a:spcPts val="300"/>
              </a:spcBef>
            </a:pPr>
            <a:r>
              <a:rPr lang="ja-JP" altLang="en-US" sz="2100" b="1" dirty="0">
                <a:solidFill>
                  <a:schemeClr val="bg1"/>
                </a:solidFill>
                <a:latin typeface="Meiryo UI" pitchFamily="50" charset="-128"/>
                <a:ea typeface="Meiryo UI" pitchFamily="50" charset="-128"/>
                <a:cs typeface="Meiryo UI" pitchFamily="50" charset="-128"/>
              </a:rPr>
              <a:t>● 実行機能</a:t>
            </a:r>
            <a:endParaRPr lang="en-US" altLang="ja-JP" sz="2100" b="1" dirty="0">
              <a:solidFill>
                <a:schemeClr val="bg1"/>
              </a:solidFill>
              <a:latin typeface="Meiryo UI" pitchFamily="50" charset="-128"/>
              <a:ea typeface="Meiryo UI" pitchFamily="50" charset="-128"/>
              <a:cs typeface="Meiryo UI" pitchFamily="50" charset="-128"/>
            </a:endParaRPr>
          </a:p>
          <a:p>
            <a:pPr eaLnBrk="1" hangingPunct="1">
              <a:spcBef>
                <a:spcPts val="300"/>
              </a:spcBef>
            </a:pPr>
            <a:r>
              <a:rPr lang="ja-JP" altLang="en-US" sz="2100" b="1" dirty="0">
                <a:solidFill>
                  <a:schemeClr val="bg1"/>
                </a:solidFill>
                <a:latin typeface="Meiryo UI" pitchFamily="50" charset="-128"/>
                <a:ea typeface="Meiryo UI" pitchFamily="50" charset="-128"/>
                <a:cs typeface="Meiryo UI" pitchFamily="50" charset="-128"/>
              </a:rPr>
              <a:t>● 学習と記憶</a:t>
            </a:r>
            <a:endParaRPr lang="en-US" altLang="ja-JP" sz="2100" b="1" dirty="0">
              <a:solidFill>
                <a:schemeClr val="bg1"/>
              </a:solidFill>
              <a:latin typeface="Meiryo UI" pitchFamily="50" charset="-128"/>
              <a:ea typeface="Meiryo UI" pitchFamily="50" charset="-128"/>
              <a:cs typeface="Meiryo UI" pitchFamily="50" charset="-128"/>
            </a:endParaRPr>
          </a:p>
          <a:p>
            <a:pPr eaLnBrk="1" hangingPunct="1">
              <a:spcBef>
                <a:spcPts val="300"/>
              </a:spcBef>
            </a:pPr>
            <a:r>
              <a:rPr lang="ja-JP" altLang="en-US" sz="2100" b="1" dirty="0">
                <a:solidFill>
                  <a:schemeClr val="bg1"/>
                </a:solidFill>
                <a:latin typeface="Meiryo UI" pitchFamily="50" charset="-128"/>
                <a:ea typeface="Meiryo UI" pitchFamily="50" charset="-128"/>
                <a:cs typeface="Meiryo UI" pitchFamily="50" charset="-128"/>
              </a:rPr>
              <a:t>● 言語</a:t>
            </a:r>
            <a:endParaRPr lang="en-US" altLang="ja-JP" sz="2100" b="1" dirty="0">
              <a:solidFill>
                <a:schemeClr val="bg1"/>
              </a:solidFill>
              <a:latin typeface="Meiryo UI" pitchFamily="50" charset="-128"/>
              <a:ea typeface="Meiryo UI" pitchFamily="50" charset="-128"/>
              <a:cs typeface="Meiryo UI" pitchFamily="50" charset="-128"/>
            </a:endParaRPr>
          </a:p>
          <a:p>
            <a:pPr eaLnBrk="1" hangingPunct="1">
              <a:spcBef>
                <a:spcPts val="300"/>
              </a:spcBef>
            </a:pPr>
            <a:r>
              <a:rPr lang="ja-JP" altLang="en-US" sz="2100" b="1" dirty="0">
                <a:solidFill>
                  <a:schemeClr val="bg1"/>
                </a:solidFill>
                <a:latin typeface="Meiryo UI" pitchFamily="50" charset="-128"/>
                <a:ea typeface="Meiryo UI" pitchFamily="50" charset="-128"/>
                <a:cs typeface="Meiryo UI" pitchFamily="50" charset="-128"/>
              </a:rPr>
              <a:t>● 知覚・運動</a:t>
            </a:r>
            <a:endParaRPr lang="en-US" altLang="ja-JP" sz="2100" b="1" dirty="0">
              <a:solidFill>
                <a:schemeClr val="bg1"/>
              </a:solidFill>
              <a:latin typeface="Meiryo UI" pitchFamily="50" charset="-128"/>
              <a:ea typeface="Meiryo UI" pitchFamily="50" charset="-128"/>
              <a:cs typeface="Meiryo UI" pitchFamily="50" charset="-128"/>
            </a:endParaRPr>
          </a:p>
          <a:p>
            <a:pPr eaLnBrk="1" hangingPunct="1">
              <a:spcBef>
                <a:spcPts val="300"/>
              </a:spcBef>
            </a:pPr>
            <a:r>
              <a:rPr lang="ja-JP" altLang="en-US" sz="2100" b="1" dirty="0">
                <a:solidFill>
                  <a:schemeClr val="bg1"/>
                </a:solidFill>
                <a:latin typeface="Meiryo UI" pitchFamily="50" charset="-128"/>
                <a:ea typeface="Meiryo UI" pitchFamily="50" charset="-128"/>
                <a:cs typeface="Meiryo UI" pitchFamily="50" charset="-128"/>
              </a:rPr>
              <a:t>● 社会的認知</a:t>
            </a:r>
            <a:endParaRPr lang="en-US" altLang="ja-JP" sz="2100" b="1" dirty="0">
              <a:solidFill>
                <a:schemeClr val="bg1"/>
              </a:solidFill>
              <a:latin typeface="Meiryo UI" pitchFamily="50" charset="-128"/>
              <a:ea typeface="Meiryo UI" pitchFamily="50" charset="-128"/>
              <a:cs typeface="Meiryo UI" pitchFamily="50" charset="-128"/>
            </a:endParaRPr>
          </a:p>
        </p:txBody>
      </p:sp>
      <p:sp>
        <p:nvSpPr>
          <p:cNvPr id="26"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16</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2" name="角丸四角形 11"/>
          <p:cNvSpPr/>
          <p:nvPr/>
        </p:nvSpPr>
        <p:spPr bwMode="auto">
          <a:xfrm>
            <a:off x="784752" y="1314555"/>
            <a:ext cx="1734925" cy="546699"/>
          </a:xfrm>
          <a:prstGeom prst="roundRect">
            <a:avLst/>
          </a:prstGeom>
          <a:solidFill>
            <a:schemeClr val="accent5">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chemeClr val="bg1"/>
                </a:solidFill>
                <a:latin typeface="Trebuchet MS" panose="020B0603020202020204" pitchFamily="34" charset="0"/>
              </a:rPr>
              <a:t>Point</a:t>
            </a:r>
            <a:r>
              <a:rPr kumimoji="1" lang="ja-JP" altLang="en-US" sz="1400" b="1" i="0" u="none" strike="noStrike" cap="none" normalizeH="0" baseline="0" dirty="0">
                <a:ln>
                  <a:noFill/>
                </a:ln>
                <a:solidFill>
                  <a:schemeClr val="bg1"/>
                </a:solidFill>
                <a:latin typeface="Trebuchet MS" panose="020B0603020202020204" pitchFamily="34" charset="0"/>
              </a:rPr>
              <a:t> </a:t>
            </a:r>
            <a:r>
              <a:rPr kumimoji="1" lang="ja-JP" altLang="en-US" sz="3000" b="1" i="0" u="none" strike="noStrike" cap="none" normalizeH="0" baseline="0" dirty="0">
                <a:ln>
                  <a:noFill/>
                </a:ln>
                <a:solidFill>
                  <a:schemeClr val="bg1"/>
                </a:solidFill>
                <a:latin typeface="Trebuchet MS" panose="020B0603020202020204" pitchFamily="34" charset="0"/>
              </a:rPr>
              <a:t>②</a:t>
            </a:r>
            <a:endParaRPr kumimoji="1" lang="ja-JP" altLang="en-US" sz="3000" b="1" i="0" u="none" strike="noStrike" cap="none" normalizeH="0" baseline="0" dirty="0">
              <a:ln>
                <a:noFill/>
              </a:ln>
              <a:solidFill>
                <a:schemeClr val="bg1"/>
              </a:solidFill>
              <a:latin typeface="Trebuchet MS" panose="020B0603020202020204" pitchFamily="34" charset="0"/>
              <a:ea typeface="Meiryo UI" panose="020B0604030504040204" pitchFamily="50" charset="-128"/>
              <a:cs typeface="Meiryo UI" panose="020B0604030504040204" pitchFamily="50" charset="-128"/>
            </a:endParaRPr>
          </a:p>
        </p:txBody>
      </p:sp>
      <p:sp>
        <p:nvSpPr>
          <p:cNvPr id="13" name="Text Box 5"/>
          <p:cNvSpPr txBox="1">
            <a:spLocks noChangeArrowheads="1"/>
          </p:cNvSpPr>
          <p:nvPr/>
        </p:nvSpPr>
        <p:spPr bwMode="auto">
          <a:xfrm>
            <a:off x="306987" y="6030933"/>
            <a:ext cx="8542724" cy="584775"/>
          </a:xfrm>
          <a:prstGeom prst="rect">
            <a:avLst/>
          </a:prstGeom>
          <a:noFill/>
          <a:ln w="9525">
            <a:noFill/>
            <a:miter lim="800000"/>
            <a:headEnd/>
            <a:tailEnd/>
          </a:ln>
          <a:effectLst>
            <a:prstShdw prst="shdw18" dist="17961" dir="13500000">
              <a:schemeClr val="accent1">
                <a:gamma/>
                <a:shade val="60000"/>
                <a:invGamma/>
                <a:alpha val="50000"/>
              </a:schemeClr>
            </a:prstShdw>
          </a:effectLst>
        </p:spPr>
        <p:txBody>
          <a:bodyPr wrap="none">
            <a:spAutoFit/>
          </a:bodyPr>
          <a:lstStyle/>
          <a:p>
            <a:pPr algn="ctr">
              <a:defRPr/>
            </a:pPr>
            <a:r>
              <a:rPr lang="en-US" altLang="ja-JP" sz="3200" b="1" dirty="0">
                <a:solidFill>
                  <a:schemeClr val="accent1">
                    <a:lumMod val="50000"/>
                  </a:schemeClr>
                </a:solidFill>
                <a:latin typeface="Meiryo UI" panose="020B0604030504040204" pitchFamily="50" charset="-128"/>
                <a:ea typeface="Meiryo UI" panose="020B0604030504040204" pitchFamily="50" charset="-128"/>
              </a:rPr>
              <a:t>BPSD:</a:t>
            </a:r>
            <a:r>
              <a:rPr lang="en-US" altLang="ja-JP" sz="3200" b="1" dirty="0">
                <a:solidFill>
                  <a:srgbClr val="FF0000"/>
                </a:solidFill>
                <a:latin typeface="Meiryo UI" panose="020B0604030504040204" pitchFamily="50" charset="-128"/>
                <a:ea typeface="Meiryo UI" panose="020B0604030504040204" pitchFamily="50" charset="-128"/>
              </a:rPr>
              <a:t> </a:t>
            </a:r>
            <a:r>
              <a:rPr lang="en-US" altLang="ja-JP" sz="2000" b="1" dirty="0">
                <a:solidFill>
                  <a:schemeClr val="accent1">
                    <a:lumMod val="50000"/>
                  </a:schemeClr>
                </a:solidFill>
                <a:latin typeface="Meiryo UI" panose="020B0604030504040204" pitchFamily="50" charset="-128"/>
                <a:ea typeface="Meiryo UI" panose="020B0604030504040204" pitchFamily="50" charset="-128"/>
              </a:rPr>
              <a:t>B</a:t>
            </a:r>
            <a:r>
              <a:rPr lang="en-US" altLang="ja-JP" sz="2000" b="0" dirty="0">
                <a:latin typeface="Meiryo UI" panose="020B0604030504040204" pitchFamily="50" charset="-128"/>
                <a:ea typeface="Meiryo UI" panose="020B0604030504040204" pitchFamily="50" charset="-128"/>
              </a:rPr>
              <a:t>ehavioral and </a:t>
            </a:r>
            <a:r>
              <a:rPr lang="en-US" altLang="ja-JP" sz="2000" b="1" dirty="0">
                <a:solidFill>
                  <a:schemeClr val="accent1">
                    <a:lumMod val="50000"/>
                  </a:schemeClr>
                </a:solidFill>
                <a:latin typeface="Meiryo UI" panose="020B0604030504040204" pitchFamily="50" charset="-128"/>
                <a:ea typeface="Meiryo UI" panose="020B0604030504040204" pitchFamily="50" charset="-128"/>
              </a:rPr>
              <a:t>P</a:t>
            </a:r>
            <a:r>
              <a:rPr lang="en-US" altLang="ja-JP" sz="2000" b="0" dirty="0">
                <a:latin typeface="Meiryo UI" panose="020B0604030504040204" pitchFamily="50" charset="-128"/>
                <a:ea typeface="Meiryo UI" panose="020B0604030504040204" pitchFamily="50" charset="-128"/>
              </a:rPr>
              <a:t>sychological </a:t>
            </a:r>
            <a:r>
              <a:rPr lang="en-US" altLang="ja-JP" sz="2000" b="1" dirty="0">
                <a:solidFill>
                  <a:schemeClr val="accent1">
                    <a:lumMod val="50000"/>
                  </a:schemeClr>
                </a:solidFill>
                <a:latin typeface="Meiryo UI" panose="020B0604030504040204" pitchFamily="50" charset="-128"/>
                <a:ea typeface="Meiryo UI" panose="020B0604030504040204" pitchFamily="50" charset="-128"/>
              </a:rPr>
              <a:t>S</a:t>
            </a:r>
            <a:r>
              <a:rPr lang="en-US" altLang="ja-JP" sz="2000" b="0" dirty="0">
                <a:latin typeface="Meiryo UI" panose="020B0604030504040204" pitchFamily="50" charset="-128"/>
                <a:ea typeface="Meiryo UI" panose="020B0604030504040204" pitchFamily="50" charset="-128"/>
              </a:rPr>
              <a:t>ymptoms of </a:t>
            </a:r>
            <a:r>
              <a:rPr lang="en-US" altLang="ja-JP" sz="2000" b="1" dirty="0">
                <a:solidFill>
                  <a:schemeClr val="accent1">
                    <a:lumMod val="50000"/>
                  </a:schemeClr>
                </a:solidFill>
                <a:latin typeface="Meiryo UI" panose="020B0604030504040204" pitchFamily="50" charset="-128"/>
                <a:ea typeface="Meiryo UI" panose="020B0604030504040204" pitchFamily="50" charset="-128"/>
              </a:rPr>
              <a:t>D</a:t>
            </a:r>
            <a:r>
              <a:rPr lang="en-US" altLang="ja-JP" sz="2000" b="0" dirty="0">
                <a:latin typeface="Meiryo UI" panose="020B0604030504040204" pitchFamily="50" charset="-128"/>
                <a:ea typeface="Meiryo UI" panose="020B0604030504040204" pitchFamily="50" charset="-128"/>
              </a:rPr>
              <a:t>ementia</a:t>
            </a:r>
            <a:endParaRPr lang="ja-JP" altLang="en-US" sz="20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4305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2"/>
          <p:cNvSpPr>
            <a:spLocks noChangeArrowheads="1"/>
          </p:cNvSpPr>
          <p:nvPr/>
        </p:nvSpPr>
        <p:spPr bwMode="auto">
          <a:xfrm>
            <a:off x="3846513" y="3240329"/>
            <a:ext cx="381000" cy="1233487"/>
          </a:xfrm>
          <a:prstGeom prst="upArrow">
            <a:avLst>
              <a:gd name="adj1" fmla="val 50000"/>
              <a:gd name="adj2" fmla="val 7999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a:lnSpc>
                <a:spcPct val="110000"/>
              </a:lnSpc>
            </a:pPr>
            <a:r>
              <a:rPr lang="ja-JP" altLang="en-US" sz="1200" b="1" dirty="0">
                <a:solidFill>
                  <a:schemeClr val="bg1"/>
                </a:solidFill>
                <a:latin typeface="Meiryo UI" pitchFamily="50" charset="-128"/>
                <a:ea typeface="Meiryo UI" pitchFamily="50" charset="-128"/>
                <a:cs typeface="Meiryo UI" pitchFamily="50" charset="-128"/>
              </a:rPr>
              <a:t>   要因・誘因</a:t>
            </a:r>
          </a:p>
        </p:txBody>
      </p:sp>
      <p:sp>
        <p:nvSpPr>
          <p:cNvPr id="24580" name="AutoShape 4"/>
          <p:cNvSpPr>
            <a:spLocks noChangeArrowheads="1"/>
          </p:cNvSpPr>
          <p:nvPr/>
        </p:nvSpPr>
        <p:spPr bwMode="auto">
          <a:xfrm>
            <a:off x="4545013" y="1998841"/>
            <a:ext cx="4284662" cy="2127250"/>
          </a:xfrm>
          <a:prstGeom prst="roundRect">
            <a:avLst>
              <a:gd name="adj" fmla="val 9181"/>
            </a:avLst>
          </a:prstGeom>
          <a:solidFill>
            <a:schemeClr val="bg1"/>
          </a:solidFill>
          <a:ln w="41275">
            <a:solidFill>
              <a:srgbClr val="DF9613"/>
            </a:solidFill>
            <a:prstDash val="sysDot"/>
            <a:round/>
            <a:headEnd/>
            <a:tailEnd/>
          </a:ln>
        </p:spPr>
        <p:txBody>
          <a:bodyPr wrap="none" anchor="ctr"/>
          <a:lstStyle/>
          <a:p>
            <a:pPr algn="ctr"/>
            <a:endParaRPr lang="ja-JP" altLang="en-US">
              <a:solidFill>
                <a:srgbClr val="000000"/>
              </a:solidFill>
              <a:ea typeface="HGP創英角ｺﾞｼｯｸUB" pitchFamily="50" charset="-128"/>
            </a:endParaRPr>
          </a:p>
        </p:txBody>
      </p:sp>
      <p:sp>
        <p:nvSpPr>
          <p:cNvPr id="24581" name="Text Box 6"/>
          <p:cNvSpPr txBox="1">
            <a:spLocks noChangeArrowheads="1"/>
          </p:cNvSpPr>
          <p:nvPr/>
        </p:nvSpPr>
        <p:spPr bwMode="auto">
          <a:xfrm>
            <a:off x="1441589" y="1811825"/>
            <a:ext cx="204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dirty="0">
                <a:solidFill>
                  <a:schemeClr val="accent1">
                    <a:lumMod val="50000"/>
                  </a:schemeClr>
                </a:solidFill>
                <a:latin typeface="Meiryo UI" pitchFamily="50" charset="-128"/>
                <a:ea typeface="Meiryo UI" pitchFamily="50" charset="-128"/>
                <a:cs typeface="Meiryo UI" pitchFamily="50" charset="-128"/>
              </a:rPr>
              <a:t>認知機能障害</a:t>
            </a:r>
          </a:p>
        </p:txBody>
      </p:sp>
      <p:sp>
        <p:nvSpPr>
          <p:cNvPr id="24582" name="Text Box 7"/>
          <p:cNvSpPr txBox="1">
            <a:spLocks noChangeArrowheads="1"/>
          </p:cNvSpPr>
          <p:nvPr/>
        </p:nvSpPr>
        <p:spPr bwMode="auto">
          <a:xfrm>
            <a:off x="4510088" y="1574650"/>
            <a:ext cx="434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2000" b="1" dirty="0">
                <a:solidFill>
                  <a:srgbClr val="DF9613"/>
                </a:solidFill>
                <a:latin typeface="Meiryo UI" pitchFamily="50" charset="-128"/>
                <a:ea typeface="Meiryo UI" pitchFamily="50" charset="-128"/>
                <a:cs typeface="Meiryo UI" pitchFamily="50" charset="-128"/>
              </a:rPr>
              <a:t>BPSD</a:t>
            </a:r>
            <a:r>
              <a:rPr lang="ja-JP" altLang="en-US" sz="2000" b="1" dirty="0">
                <a:solidFill>
                  <a:srgbClr val="DF9613"/>
                </a:solidFill>
                <a:latin typeface="Meiryo UI" pitchFamily="50" charset="-128"/>
                <a:ea typeface="Meiryo UI" pitchFamily="50" charset="-128"/>
                <a:cs typeface="Meiryo UI" pitchFamily="50" charset="-128"/>
              </a:rPr>
              <a:t>（認知症の行動・心理症状）</a:t>
            </a:r>
          </a:p>
        </p:txBody>
      </p:sp>
      <p:sp>
        <p:nvSpPr>
          <p:cNvPr id="24583" name="AutoShape 8"/>
          <p:cNvSpPr>
            <a:spLocks noChangeArrowheads="1"/>
          </p:cNvSpPr>
          <p:nvPr/>
        </p:nvSpPr>
        <p:spPr bwMode="auto">
          <a:xfrm>
            <a:off x="1279092" y="2190135"/>
            <a:ext cx="2337565" cy="1935956"/>
          </a:xfrm>
          <a:prstGeom prst="roundRect">
            <a:avLst>
              <a:gd name="adj" fmla="val 11333"/>
            </a:avLst>
          </a:prstGeom>
          <a:solidFill>
            <a:schemeClr val="bg1"/>
          </a:solidFill>
          <a:ln w="38100">
            <a:solidFill>
              <a:schemeClr val="accent1">
                <a:lumMod val="50000"/>
              </a:schemeClr>
            </a:solidFill>
            <a:round/>
            <a:headEnd/>
            <a:tailEnd/>
          </a:ln>
        </p:spPr>
        <p:txBody>
          <a:bodyPr wrap="none" lIns="18000" tIns="10800" bIns="10800" anchor="ctr"/>
          <a:lstStyle/>
          <a:p>
            <a:pPr marL="266700" indent="-266700">
              <a:tabLst>
                <a:tab pos="622300" algn="l"/>
              </a:tabLst>
            </a:pPr>
            <a:endParaRPr lang="ja-JP" altLang="en-US" sz="1400">
              <a:solidFill>
                <a:srgbClr val="619428"/>
              </a:solidFill>
              <a:latin typeface="HGPｺﾞｼｯｸE" pitchFamily="50" charset="-128"/>
              <a:ea typeface="HGPｺﾞｼｯｸE" pitchFamily="50" charset="-128"/>
            </a:endParaRPr>
          </a:p>
        </p:txBody>
      </p:sp>
      <p:sp>
        <p:nvSpPr>
          <p:cNvPr id="24584" name="AutoShape 9"/>
          <p:cNvSpPr>
            <a:spLocks noChangeArrowheads="1"/>
          </p:cNvSpPr>
          <p:nvPr/>
        </p:nvSpPr>
        <p:spPr bwMode="auto">
          <a:xfrm>
            <a:off x="4687888" y="2111554"/>
            <a:ext cx="1828800" cy="1866900"/>
          </a:xfrm>
          <a:prstGeom prst="roundRect">
            <a:avLst>
              <a:gd name="adj" fmla="val 11366"/>
            </a:avLst>
          </a:prstGeom>
          <a:solidFill>
            <a:schemeClr val="bg1"/>
          </a:solidFill>
          <a:ln w="38100">
            <a:solidFill>
              <a:srgbClr val="DF9613"/>
            </a:solidFill>
            <a:round/>
            <a:headEnd/>
            <a:tailEnd/>
          </a:ln>
        </p:spPr>
        <p:txBody>
          <a:bodyPr wrap="none" lIns="0" rIns="0" anchor="ctr"/>
          <a:lstStyle/>
          <a:p>
            <a:pPr marL="85725">
              <a:spcBef>
                <a:spcPts val="300"/>
              </a:spcBef>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不安、焦燥、</a:t>
            </a:r>
            <a:endParaRPr lang="en-US" altLang="ja-JP" sz="1700" b="1" dirty="0">
              <a:solidFill>
                <a:srgbClr val="DF9613"/>
              </a:solidFill>
              <a:latin typeface="Meiryo UI" pitchFamily="50" charset="-128"/>
              <a:ea typeface="Meiryo UI" pitchFamily="50" charset="-128"/>
              <a:cs typeface="Meiryo UI" pitchFamily="50" charset="-128"/>
            </a:endParaRPr>
          </a:p>
          <a:p>
            <a:pPr marL="85725">
              <a:spcBef>
                <a:spcPts val="300"/>
              </a:spcBef>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興奮、攻撃的、</a:t>
            </a:r>
            <a:endParaRPr lang="en-US" altLang="ja-JP" sz="1700" b="1" dirty="0">
              <a:solidFill>
                <a:srgbClr val="DF9613"/>
              </a:solidFill>
              <a:latin typeface="Meiryo UI" pitchFamily="50" charset="-128"/>
              <a:ea typeface="Meiryo UI" pitchFamily="50" charset="-128"/>
              <a:cs typeface="Meiryo UI" pitchFamily="50" charset="-128"/>
            </a:endParaRPr>
          </a:p>
          <a:p>
            <a:pPr marL="85725">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幻覚、妄想、</a:t>
            </a:r>
          </a:p>
          <a:p>
            <a:pPr marL="85725">
              <a:spcBef>
                <a:spcPts val="300"/>
              </a:spcBef>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多動、繰り返し、</a:t>
            </a:r>
          </a:p>
          <a:p>
            <a:pPr marL="85725">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歩き回る</a:t>
            </a:r>
            <a:r>
              <a:rPr lang="ja-JP" altLang="en-US" sz="1600" b="1" dirty="0">
                <a:solidFill>
                  <a:srgbClr val="DF9613"/>
                </a:solidFill>
                <a:latin typeface="Meiryo UI" pitchFamily="50" charset="-128"/>
                <a:ea typeface="Meiryo UI" pitchFamily="50" charset="-128"/>
                <a:cs typeface="Meiryo UI" pitchFamily="50" charset="-128"/>
              </a:rPr>
              <a:t>（徘徊）</a:t>
            </a:r>
            <a:endParaRPr lang="ja-JP" altLang="en-US" sz="1700" b="1" dirty="0">
              <a:solidFill>
                <a:srgbClr val="DF9613"/>
              </a:solidFill>
              <a:latin typeface="Meiryo UI" pitchFamily="50" charset="-128"/>
              <a:ea typeface="Meiryo UI" pitchFamily="50" charset="-128"/>
              <a:cs typeface="Meiryo UI" pitchFamily="50" charset="-128"/>
            </a:endParaRPr>
          </a:p>
          <a:p>
            <a:pPr marL="85725">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              など </a:t>
            </a:r>
          </a:p>
        </p:txBody>
      </p:sp>
      <p:sp>
        <p:nvSpPr>
          <p:cNvPr id="24585" name="AutoShape 14"/>
          <p:cNvSpPr>
            <a:spLocks noChangeArrowheads="1"/>
          </p:cNvSpPr>
          <p:nvPr/>
        </p:nvSpPr>
        <p:spPr bwMode="auto">
          <a:xfrm>
            <a:off x="7138988" y="2089329"/>
            <a:ext cx="1627187" cy="2051050"/>
          </a:xfrm>
          <a:prstGeom prst="irregularSeal1">
            <a:avLst/>
          </a:prstGeom>
          <a:solidFill>
            <a:srgbClr val="FF5050"/>
          </a:solidFill>
          <a:ln>
            <a:noFill/>
          </a:ln>
        </p:spPr>
        <p:txBody>
          <a:bodyPr lIns="0" tIns="0" rIns="0" bIns="0" anchor="ctr"/>
          <a:lstStyle/>
          <a:p>
            <a:pPr algn="ctr"/>
            <a:r>
              <a:rPr lang="ja-JP" altLang="en-US" sz="1800" b="1" dirty="0">
                <a:solidFill>
                  <a:srgbClr val="FFFFFF"/>
                </a:solidFill>
                <a:latin typeface="Meiryo UI" pitchFamily="50" charset="-128"/>
                <a:ea typeface="Meiryo UI" pitchFamily="50" charset="-128"/>
                <a:cs typeface="Meiryo UI" pitchFamily="50" charset="-128"/>
              </a:rPr>
              <a:t>不穏</a:t>
            </a:r>
            <a:endParaRPr lang="en-US" altLang="ja-JP" sz="1800" b="1" dirty="0">
              <a:solidFill>
                <a:srgbClr val="FFFFFF"/>
              </a:solidFill>
              <a:latin typeface="Meiryo UI" pitchFamily="50" charset="-128"/>
              <a:ea typeface="Meiryo UI" pitchFamily="50" charset="-128"/>
              <a:cs typeface="Meiryo UI" pitchFamily="50" charset="-128"/>
            </a:endParaRPr>
          </a:p>
          <a:p>
            <a:pPr algn="ctr"/>
            <a:r>
              <a:rPr lang="ja-JP" altLang="en-US" sz="1800" b="1" dirty="0">
                <a:solidFill>
                  <a:srgbClr val="FFFFFF"/>
                </a:solidFill>
                <a:latin typeface="Meiryo UI" pitchFamily="50" charset="-128"/>
                <a:ea typeface="Meiryo UI" pitchFamily="50" charset="-128"/>
                <a:cs typeface="Meiryo UI" pitchFamily="50" charset="-128"/>
              </a:rPr>
              <a:t>大声</a:t>
            </a:r>
            <a:endParaRPr lang="en-US" altLang="ja-JP" sz="1800" b="1" dirty="0">
              <a:solidFill>
                <a:srgbClr val="FFFFFF"/>
              </a:solidFill>
              <a:latin typeface="Meiryo UI" pitchFamily="50" charset="-128"/>
              <a:ea typeface="Meiryo UI" pitchFamily="50" charset="-128"/>
              <a:cs typeface="Meiryo UI" pitchFamily="50" charset="-128"/>
            </a:endParaRPr>
          </a:p>
          <a:p>
            <a:pPr algn="ctr"/>
            <a:r>
              <a:rPr lang="ja-JP" altLang="en-US" sz="1800" b="1" dirty="0">
                <a:solidFill>
                  <a:srgbClr val="FFFFFF"/>
                </a:solidFill>
                <a:latin typeface="Meiryo UI" pitchFamily="50" charset="-128"/>
                <a:ea typeface="Meiryo UI" pitchFamily="50" charset="-128"/>
                <a:cs typeface="Meiryo UI" pitchFamily="50" charset="-128"/>
              </a:rPr>
              <a:t>乱暴</a:t>
            </a:r>
          </a:p>
        </p:txBody>
      </p:sp>
      <p:sp>
        <p:nvSpPr>
          <p:cNvPr id="24586" name="Text Box 15"/>
          <p:cNvSpPr txBox="1">
            <a:spLocks noChangeArrowheads="1"/>
          </p:cNvSpPr>
          <p:nvPr/>
        </p:nvSpPr>
        <p:spPr bwMode="auto">
          <a:xfrm>
            <a:off x="7099300" y="2021066"/>
            <a:ext cx="1209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b="1" dirty="0">
                <a:solidFill>
                  <a:srgbClr val="DF9613"/>
                </a:solidFill>
                <a:latin typeface="Times New Roman" pitchFamily="18" charset="0"/>
                <a:ea typeface="メイリオ" pitchFamily="50" charset="-128"/>
                <a:cs typeface="メイリオ" pitchFamily="50" charset="-128"/>
              </a:rPr>
              <a:t>パニック</a:t>
            </a:r>
          </a:p>
        </p:txBody>
      </p:sp>
      <p:sp>
        <p:nvSpPr>
          <p:cNvPr id="24587" name="AutoShape 16"/>
          <p:cNvSpPr>
            <a:spLocks noChangeArrowheads="1"/>
          </p:cNvSpPr>
          <p:nvPr/>
        </p:nvSpPr>
        <p:spPr bwMode="auto">
          <a:xfrm>
            <a:off x="6602413" y="2603679"/>
            <a:ext cx="482600" cy="809625"/>
          </a:xfrm>
          <a:prstGeom prst="rightArrow">
            <a:avLst>
              <a:gd name="adj1" fmla="val 50000"/>
              <a:gd name="adj2" fmla="val 43597"/>
            </a:avLst>
          </a:prstGeom>
          <a:solidFill>
            <a:srgbClr val="DF9613"/>
          </a:solidFill>
          <a:ln>
            <a:noFill/>
          </a:ln>
        </p:spPr>
        <p:txBody>
          <a:bodyPr wrap="none" anchor="ctr"/>
          <a:lstStyle/>
          <a:p>
            <a:pPr algn="ctr"/>
            <a:endParaRPr lang="ja-JP" altLang="en-US">
              <a:solidFill>
                <a:srgbClr val="000000"/>
              </a:solidFill>
              <a:ea typeface="HGP創英角ｺﾞｼｯｸUB" pitchFamily="50" charset="-128"/>
            </a:endParaRPr>
          </a:p>
        </p:txBody>
      </p:sp>
      <p:sp>
        <p:nvSpPr>
          <p:cNvPr id="24588" name="AutoShape 12"/>
          <p:cNvSpPr>
            <a:spLocks noChangeArrowheads="1"/>
          </p:cNvSpPr>
          <p:nvPr/>
        </p:nvSpPr>
        <p:spPr bwMode="auto">
          <a:xfrm>
            <a:off x="697211" y="3236329"/>
            <a:ext cx="381000" cy="1185862"/>
          </a:xfrm>
          <a:prstGeom prst="upArrow">
            <a:avLst>
              <a:gd name="adj1" fmla="val 50000"/>
              <a:gd name="adj2" fmla="val 8500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a:lnSpc>
                <a:spcPct val="110000"/>
              </a:lnSpc>
            </a:pPr>
            <a:r>
              <a:rPr lang="ja-JP" altLang="en-US" sz="1200" b="1" dirty="0">
                <a:solidFill>
                  <a:schemeClr val="bg1"/>
                </a:solidFill>
                <a:latin typeface="Meiryo UI" pitchFamily="50" charset="-128"/>
                <a:ea typeface="Meiryo UI" pitchFamily="50" charset="-128"/>
                <a:cs typeface="Meiryo UI" pitchFamily="50" charset="-128"/>
              </a:rPr>
              <a:t>   要因・誘因</a:t>
            </a:r>
          </a:p>
        </p:txBody>
      </p:sp>
      <p:sp>
        <p:nvSpPr>
          <p:cNvPr id="24589" name="AutoShape 16"/>
          <p:cNvSpPr>
            <a:spLocks noChangeArrowheads="1"/>
          </p:cNvSpPr>
          <p:nvPr/>
        </p:nvSpPr>
        <p:spPr bwMode="auto">
          <a:xfrm>
            <a:off x="3825247" y="2583041"/>
            <a:ext cx="657225" cy="838200"/>
          </a:xfrm>
          <a:prstGeom prst="rightArrow">
            <a:avLst>
              <a:gd name="adj1" fmla="val 50000"/>
              <a:gd name="adj2" fmla="val 40823"/>
            </a:avLst>
          </a:prstGeom>
          <a:gradFill rotWithShape="1">
            <a:gsLst>
              <a:gs pos="0">
                <a:schemeClr val="accent1">
                  <a:lumMod val="50000"/>
                </a:schemeClr>
              </a:gs>
              <a:gs pos="100000">
                <a:srgbClr val="EB9F15"/>
              </a:gs>
            </a:gsLst>
            <a:lin ang="0" scaled="1"/>
          </a:gradFill>
          <a:ln>
            <a:noFill/>
          </a:ln>
        </p:spPr>
        <p:txBody>
          <a:bodyPr wrap="none" anchor="ctr"/>
          <a:lstStyle/>
          <a:p>
            <a:pPr algn="ctr"/>
            <a:endParaRPr lang="ja-JP" altLang="en-US">
              <a:solidFill>
                <a:srgbClr val="000000"/>
              </a:solidFill>
              <a:ea typeface="HGP創英角ｺﾞｼｯｸUB" pitchFamily="50" charset="-128"/>
            </a:endParaRPr>
          </a:p>
        </p:txBody>
      </p:sp>
      <p:sp>
        <p:nvSpPr>
          <p:cNvPr id="24590" name="AutoShape 16"/>
          <p:cNvSpPr>
            <a:spLocks noChangeArrowheads="1"/>
          </p:cNvSpPr>
          <p:nvPr/>
        </p:nvSpPr>
        <p:spPr bwMode="auto">
          <a:xfrm>
            <a:off x="657224" y="2665857"/>
            <a:ext cx="570361" cy="698500"/>
          </a:xfrm>
          <a:prstGeom prst="rightArrow">
            <a:avLst>
              <a:gd name="adj1" fmla="val 50000"/>
              <a:gd name="adj2" fmla="val 40241"/>
            </a:avLst>
          </a:prstGeom>
          <a:solidFill>
            <a:schemeClr val="tx1">
              <a:lumMod val="50000"/>
              <a:lumOff val="50000"/>
            </a:schemeClr>
          </a:solidFill>
          <a:ln>
            <a:noFill/>
          </a:ln>
        </p:spPr>
        <p:txBody>
          <a:bodyPr wrap="none" anchor="ctr"/>
          <a:lstStyle/>
          <a:p>
            <a:pPr algn="ctr"/>
            <a:endParaRPr lang="ja-JP" altLang="en-US">
              <a:solidFill>
                <a:srgbClr val="000000"/>
              </a:solidFill>
              <a:ea typeface="HGP創英角ｺﾞｼｯｸUB" pitchFamily="50" charset="-128"/>
            </a:endParaRPr>
          </a:p>
        </p:txBody>
      </p:sp>
      <p:sp>
        <p:nvSpPr>
          <p:cNvPr id="24591" name="角丸四角形 21"/>
          <p:cNvSpPr>
            <a:spLocks noChangeArrowheads="1"/>
          </p:cNvSpPr>
          <p:nvPr/>
        </p:nvSpPr>
        <p:spPr bwMode="auto">
          <a:xfrm>
            <a:off x="233363" y="1803579"/>
            <a:ext cx="428625" cy="2330450"/>
          </a:xfrm>
          <a:prstGeom prst="roundRect">
            <a:avLst>
              <a:gd name="adj" fmla="val 31301"/>
            </a:avLst>
          </a:prstGeom>
          <a:noFill/>
          <a:ln>
            <a:noFill/>
          </a:ln>
        </p:spPr>
        <p:txBody>
          <a:bodyPr vert="eaVert" anchor="ctr"/>
          <a:lstStyle/>
          <a:p>
            <a:pPr algn="ctr"/>
            <a:r>
              <a:rPr lang="ja-JP" altLang="en-US" sz="1800" b="1" dirty="0">
                <a:solidFill>
                  <a:schemeClr val="tx1">
                    <a:lumMod val="65000"/>
                    <a:lumOff val="35000"/>
                  </a:schemeClr>
                </a:solidFill>
                <a:latin typeface="Meiryo UI" pitchFamily="50" charset="-128"/>
                <a:ea typeface="Meiryo UI" pitchFamily="50" charset="-128"/>
                <a:cs typeface="Meiryo UI" pitchFamily="50" charset="-128"/>
              </a:rPr>
              <a:t>脳の器質的変化</a:t>
            </a:r>
          </a:p>
        </p:txBody>
      </p:sp>
      <p:sp>
        <p:nvSpPr>
          <p:cNvPr id="24592" name="Text Box 2"/>
          <p:cNvSpPr txBox="1">
            <a:spLocks noChangeArrowheads="1"/>
          </p:cNvSpPr>
          <p:nvPr/>
        </p:nvSpPr>
        <p:spPr bwMode="auto">
          <a:xfrm>
            <a:off x="-17463" y="361843"/>
            <a:ext cx="9144000" cy="49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2700" b="1" dirty="0">
                <a:latin typeface="Meiryo UI" pitchFamily="50" charset="-128"/>
                <a:ea typeface="Meiryo UI" pitchFamily="50" charset="-128"/>
                <a:cs typeface="Meiryo UI" pitchFamily="50" charset="-128"/>
              </a:rPr>
              <a:t>歯科診療の際に留意が必要な認知症の症状と要因・誘因</a:t>
            </a:r>
          </a:p>
        </p:txBody>
      </p:sp>
      <p:sp>
        <p:nvSpPr>
          <p:cNvPr id="24593" name="AutoShape 12"/>
          <p:cNvSpPr>
            <a:spLocks noChangeArrowheads="1"/>
          </p:cNvSpPr>
          <p:nvPr/>
        </p:nvSpPr>
        <p:spPr bwMode="auto">
          <a:xfrm>
            <a:off x="6551613" y="3255379"/>
            <a:ext cx="390525" cy="1217612"/>
          </a:xfrm>
          <a:prstGeom prst="upArrow">
            <a:avLst>
              <a:gd name="adj1" fmla="val 49593"/>
              <a:gd name="adj2" fmla="val 81296"/>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a:lnSpc>
                <a:spcPct val="110000"/>
              </a:lnSpc>
            </a:pPr>
            <a:r>
              <a:rPr lang="ja-JP" altLang="en-US" sz="1200" b="1" dirty="0">
                <a:solidFill>
                  <a:schemeClr val="bg1"/>
                </a:solidFill>
                <a:latin typeface="Meiryo UI" pitchFamily="50" charset="-128"/>
                <a:ea typeface="Meiryo UI" pitchFamily="50" charset="-128"/>
                <a:cs typeface="Meiryo UI" pitchFamily="50" charset="-128"/>
              </a:rPr>
              <a:t>   要因・誘因</a:t>
            </a:r>
          </a:p>
        </p:txBody>
      </p:sp>
      <p:sp>
        <p:nvSpPr>
          <p:cNvPr id="24596" name="正方形/長方形 22"/>
          <p:cNvSpPr>
            <a:spLocks noChangeArrowheads="1"/>
          </p:cNvSpPr>
          <p:nvPr/>
        </p:nvSpPr>
        <p:spPr bwMode="auto">
          <a:xfrm>
            <a:off x="1470450" y="2373138"/>
            <a:ext cx="1968787" cy="1587500"/>
          </a:xfrm>
          <a:prstGeom prst="rect">
            <a:avLst/>
          </a:prstGeom>
          <a:solidFill>
            <a:schemeClr val="accent1">
              <a:lumMod val="50000"/>
            </a:schemeClr>
          </a:solidFill>
          <a:ln>
            <a:noFill/>
          </a:ln>
        </p:spPr>
        <p:txBody>
          <a:bodyPr wrap="none" anchor="ctr"/>
          <a:lstStyle/>
          <a:p>
            <a:pPr algn="ctr"/>
            <a:r>
              <a:rPr lang="ja-JP" altLang="en-US" sz="1800" b="1" dirty="0">
                <a:solidFill>
                  <a:srgbClr val="FFFFFF"/>
                </a:solidFill>
                <a:latin typeface="Meiryo UI" pitchFamily="50" charset="-128"/>
                <a:ea typeface="Meiryo UI" pitchFamily="50" charset="-128"/>
                <a:cs typeface="Meiryo UI" pitchFamily="50" charset="-128"/>
              </a:rPr>
              <a:t>複雑性注意</a:t>
            </a:r>
            <a:endParaRPr lang="en-US" altLang="ja-JP" sz="1800" b="1" dirty="0">
              <a:solidFill>
                <a:srgbClr val="FFFFFF"/>
              </a:solidFill>
              <a:latin typeface="Meiryo UI" pitchFamily="50" charset="-128"/>
              <a:ea typeface="Meiryo UI" pitchFamily="50" charset="-128"/>
              <a:cs typeface="Meiryo UI" pitchFamily="50" charset="-128"/>
            </a:endParaRPr>
          </a:p>
          <a:p>
            <a:pPr algn="ctr">
              <a:spcBef>
                <a:spcPts val="600"/>
              </a:spcBef>
            </a:pPr>
            <a:r>
              <a:rPr lang="ja-JP" altLang="en-US" sz="1800" b="1" dirty="0">
                <a:solidFill>
                  <a:srgbClr val="FFFFFF"/>
                </a:solidFill>
                <a:latin typeface="Meiryo UI" pitchFamily="50" charset="-128"/>
                <a:ea typeface="Meiryo UI" pitchFamily="50" charset="-128"/>
                <a:cs typeface="Meiryo UI" pitchFamily="50" charset="-128"/>
              </a:rPr>
              <a:t>実行機能</a:t>
            </a:r>
            <a:endParaRPr lang="en-US" altLang="ja-JP" sz="1800" b="1" dirty="0">
              <a:solidFill>
                <a:srgbClr val="FFFFFF"/>
              </a:solidFill>
              <a:latin typeface="Meiryo UI" pitchFamily="50" charset="-128"/>
              <a:ea typeface="Meiryo UI" pitchFamily="50" charset="-128"/>
              <a:cs typeface="Meiryo UI" pitchFamily="50" charset="-128"/>
            </a:endParaRPr>
          </a:p>
          <a:p>
            <a:pPr algn="ctr">
              <a:spcBef>
                <a:spcPts val="600"/>
              </a:spcBef>
            </a:pPr>
            <a:r>
              <a:rPr lang="ja-JP" altLang="en-US" sz="1800" b="1" dirty="0">
                <a:solidFill>
                  <a:srgbClr val="FFFFFF"/>
                </a:solidFill>
                <a:latin typeface="Meiryo UI" pitchFamily="50" charset="-128"/>
                <a:ea typeface="Meiryo UI" pitchFamily="50" charset="-128"/>
                <a:cs typeface="Meiryo UI" pitchFamily="50" charset="-128"/>
              </a:rPr>
              <a:t>学習と記憶</a:t>
            </a:r>
            <a:endParaRPr lang="en-US" altLang="ja-JP" sz="1800" b="1" dirty="0">
              <a:solidFill>
                <a:srgbClr val="FFFFFF"/>
              </a:solidFill>
              <a:latin typeface="Meiryo UI" pitchFamily="50" charset="-128"/>
              <a:ea typeface="Meiryo UI" pitchFamily="50" charset="-128"/>
              <a:cs typeface="Meiryo UI" pitchFamily="50" charset="-128"/>
            </a:endParaRPr>
          </a:p>
          <a:p>
            <a:pPr algn="ctr">
              <a:spcBef>
                <a:spcPts val="600"/>
              </a:spcBef>
            </a:pPr>
            <a:r>
              <a:rPr lang="ja-JP" altLang="en-US" sz="1800" b="1" dirty="0">
                <a:solidFill>
                  <a:srgbClr val="FFFFFF"/>
                </a:solidFill>
                <a:latin typeface="Meiryo UI" pitchFamily="50" charset="-128"/>
                <a:ea typeface="Meiryo UI" pitchFamily="50" charset="-128"/>
                <a:cs typeface="Meiryo UI" pitchFamily="50" charset="-128"/>
              </a:rPr>
              <a:t>知覚・運動　他</a:t>
            </a:r>
            <a:endParaRPr lang="en-US" altLang="ja-JP" sz="1800" b="1" dirty="0">
              <a:solidFill>
                <a:srgbClr val="FFFFFF"/>
              </a:solidFill>
              <a:latin typeface="Meiryo UI" pitchFamily="50" charset="-128"/>
              <a:ea typeface="Meiryo UI" pitchFamily="50" charset="-128"/>
              <a:cs typeface="Meiryo UI" pitchFamily="50" charset="-128"/>
            </a:endParaRPr>
          </a:p>
        </p:txBody>
      </p:sp>
      <p:sp>
        <p:nvSpPr>
          <p:cNvPr id="24597" name="Text Box 11"/>
          <p:cNvSpPr txBox="1">
            <a:spLocks noChangeArrowheads="1"/>
          </p:cNvSpPr>
          <p:nvPr/>
        </p:nvSpPr>
        <p:spPr bwMode="auto">
          <a:xfrm>
            <a:off x="553844" y="4351516"/>
            <a:ext cx="8058371" cy="255721"/>
          </a:xfrm>
          <a:prstGeom prst="rect">
            <a:avLst/>
          </a:prstGeom>
          <a:solidFill>
            <a:srgbClr val="969696"/>
          </a:solidFill>
          <a:ln w="38100">
            <a:solidFill>
              <a:srgbClr val="969696"/>
            </a:solidFill>
            <a:miter lim="800000"/>
            <a:headEnd/>
            <a:tailEnd/>
          </a:ln>
        </p:spPr>
        <p:txBody>
          <a:bodyPr wrap="square" tIns="10800" bIns="1080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95000"/>
              </a:lnSpc>
            </a:pPr>
            <a:r>
              <a:rPr lang="ja-JP" altLang="en-US" sz="1600" b="1" dirty="0">
                <a:solidFill>
                  <a:srgbClr val="FFFFFF"/>
                </a:solidFill>
                <a:latin typeface="Meiryo UI" pitchFamily="50" charset="-128"/>
                <a:ea typeface="Meiryo UI" pitchFamily="50" charset="-128"/>
                <a:cs typeface="Meiryo UI" pitchFamily="50" charset="-128"/>
              </a:rPr>
              <a:t>要因・誘因（主なもの）</a:t>
            </a:r>
          </a:p>
        </p:txBody>
      </p:sp>
      <p:graphicFrame>
        <p:nvGraphicFramePr>
          <p:cNvPr id="8312" name="Group 120"/>
          <p:cNvGraphicFramePr>
            <a:graphicFrameLocks noGrp="1"/>
          </p:cNvGraphicFramePr>
          <p:nvPr>
            <p:extLst>
              <p:ext uri="{D42A27DB-BD31-4B8C-83A1-F6EECF244321}">
                <p14:modId xmlns:p14="http://schemas.microsoft.com/office/powerpoint/2010/main" val="2953860980"/>
              </p:ext>
            </p:extLst>
          </p:nvPr>
        </p:nvGraphicFramePr>
        <p:xfrm>
          <a:off x="555084" y="4626127"/>
          <a:ext cx="8069006" cy="1537169"/>
        </p:xfrm>
        <a:graphic>
          <a:graphicData uri="http://schemas.openxmlformats.org/drawingml/2006/table">
            <a:tbl>
              <a:tblPr/>
              <a:tblGrid>
                <a:gridCol w="1162759">
                  <a:extLst>
                    <a:ext uri="{9D8B030D-6E8A-4147-A177-3AD203B41FA5}">
                      <a16:colId xmlns:a16="http://schemas.microsoft.com/office/drawing/2014/main" xmlns="" val="20000"/>
                    </a:ext>
                  </a:extLst>
                </a:gridCol>
                <a:gridCol w="6906247">
                  <a:extLst>
                    <a:ext uri="{9D8B030D-6E8A-4147-A177-3AD203B41FA5}">
                      <a16:colId xmlns:a16="http://schemas.microsoft.com/office/drawing/2014/main" xmlns="" val="20001"/>
                    </a:ext>
                  </a:extLst>
                </a:gridCol>
              </a:tblGrid>
              <a:tr h="4964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身体的要因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基礎疾患、血圧の変動、便秘、下痢、疼痛、掻痒感、冷え、発熱、水分・電解質の異常、</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薬の副作用等</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916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環境的要因</a:t>
                      </a:r>
                      <a:endPar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なじんだ住環境からの入院、転室、転棟、転院、退院などによる環境変化、本人にとっての不適切な環境刺激（音、光、風、暗がり、広すぎる空間、閉鎖的な空間、心地よい五感刺激の不足など）</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3938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心理・</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社会的要因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3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不安、孤独、過度のストレス、医療従事者の口調が早い・強い、分かりにくい説明、自分の話を聞いてくれる人がいない、何もすることがない暮らし、戸外に出られない暮らし</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9" name="Rectangle 3"/>
          <p:cNvSpPr>
            <a:spLocks noChangeArrowheads="1"/>
          </p:cNvSpPr>
          <p:nvPr/>
        </p:nvSpPr>
        <p:spPr bwMode="auto">
          <a:xfrm>
            <a:off x="204759" y="910925"/>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30"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17</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23" name="角丸四角形 22"/>
          <p:cNvSpPr/>
          <p:nvPr/>
        </p:nvSpPr>
        <p:spPr bwMode="auto">
          <a:xfrm>
            <a:off x="656182" y="1137134"/>
            <a:ext cx="1734925" cy="546699"/>
          </a:xfrm>
          <a:prstGeom prst="roundRect">
            <a:avLst/>
          </a:prstGeom>
          <a:solidFill>
            <a:schemeClr val="accent5">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chemeClr val="bg1"/>
                </a:solidFill>
                <a:latin typeface="Trebuchet MS" panose="020B0603020202020204" pitchFamily="34" charset="0"/>
              </a:rPr>
              <a:t>Point</a:t>
            </a:r>
            <a:r>
              <a:rPr kumimoji="1" lang="ja-JP" altLang="en-US" sz="1400" b="1" i="0" u="none" strike="noStrike" cap="none" normalizeH="0" baseline="0" dirty="0">
                <a:ln>
                  <a:noFill/>
                </a:ln>
                <a:solidFill>
                  <a:schemeClr val="bg1"/>
                </a:solidFill>
                <a:latin typeface="Trebuchet MS" panose="020B0603020202020204" pitchFamily="34" charset="0"/>
              </a:rPr>
              <a:t> </a:t>
            </a:r>
            <a:r>
              <a:rPr kumimoji="1" lang="ja-JP" altLang="en-US" sz="3000" b="1" i="0" u="none" strike="noStrike" cap="none" normalizeH="0" baseline="0" dirty="0">
                <a:ln>
                  <a:noFill/>
                </a:ln>
                <a:solidFill>
                  <a:schemeClr val="bg1"/>
                </a:solidFill>
                <a:latin typeface="Trebuchet MS" panose="020B0603020202020204" pitchFamily="34" charset="0"/>
              </a:rPr>
              <a:t>③</a:t>
            </a:r>
            <a:endParaRPr kumimoji="1" lang="ja-JP" altLang="en-US" sz="3000" b="1" i="0" u="none" strike="noStrike" cap="none" normalizeH="0" baseline="0" dirty="0">
              <a:ln>
                <a:noFill/>
              </a:ln>
              <a:solidFill>
                <a:schemeClr val="bg1"/>
              </a:solidFill>
              <a:latin typeface="Trebuchet MS" panose="020B0603020202020204" pitchFamily="34" charset="0"/>
              <a:ea typeface="Meiryo UI" panose="020B0604030504040204" pitchFamily="50" charset="-128"/>
              <a:cs typeface="Meiryo UI" panose="020B0604030504040204" pitchFamily="50" charset="-128"/>
            </a:endParaRPr>
          </a:p>
        </p:txBody>
      </p:sp>
      <p:sp>
        <p:nvSpPr>
          <p:cNvPr id="24" name="正方形/長方形 23"/>
          <p:cNvSpPr/>
          <p:nvPr/>
        </p:nvSpPr>
        <p:spPr>
          <a:xfrm>
            <a:off x="3846512" y="6284121"/>
            <a:ext cx="5179237" cy="492443"/>
          </a:xfrm>
          <a:prstGeom prst="rect">
            <a:avLst/>
          </a:prstGeom>
        </p:spPr>
        <p:txBody>
          <a:bodyPr wrap="square">
            <a:spAutoFit/>
          </a:bodyPr>
          <a:lstStyle/>
          <a:p>
            <a:r>
              <a:rPr lang="ja-JP" altLang="en-US" sz="1250" b="1" dirty="0">
                <a:latin typeface="Trebuchet MS" panose="020B0603020202020204" pitchFamily="34" charset="0"/>
                <a:ea typeface="Meiryo UI" panose="020B0604030504040204" pitchFamily="50" charset="-128"/>
              </a:rPr>
              <a:t>永田久美子  「</a:t>
            </a:r>
            <a:r>
              <a:rPr lang="en-US" altLang="ja-JP" sz="1250" b="1" dirty="0">
                <a:latin typeface="Trebuchet MS" panose="020B0603020202020204" pitchFamily="34" charset="0"/>
                <a:ea typeface="Meiryo UI" panose="020B0604030504040204" pitchFamily="50" charset="-128"/>
              </a:rPr>
              <a:t>11</a:t>
            </a:r>
            <a:r>
              <a:rPr lang="ja-JP" altLang="en-US" sz="1250" b="1" dirty="0">
                <a:latin typeface="Trebuchet MS" panose="020B0603020202020204" pitchFamily="34" charset="0"/>
                <a:ea typeface="Meiryo UI" panose="020B0604030504040204" pitchFamily="50" charset="-128"/>
              </a:rPr>
              <a:t> 認知症高齢者の理解とケアの変遷」</a:t>
            </a:r>
            <a:endParaRPr lang="en-US" altLang="ja-JP" sz="1250" b="1" dirty="0">
              <a:latin typeface="Trebuchet MS" panose="020B0603020202020204" pitchFamily="34" charset="0"/>
              <a:ea typeface="Meiryo UI" panose="020B0604030504040204" pitchFamily="50" charset="-128"/>
            </a:endParaRPr>
          </a:p>
          <a:p>
            <a:r>
              <a:rPr lang="ja-JP" altLang="en-US" sz="1250" b="1" dirty="0">
                <a:latin typeface="Trebuchet MS" panose="020B0603020202020204" pitchFamily="34" charset="0"/>
                <a:ea typeface="Meiryo UI" panose="020B0604030504040204" pitchFamily="50" charset="-128"/>
              </a:rPr>
              <a:t>正木治恵 監修  「改訂版老年看護学」日本放送出版協会 　</a:t>
            </a:r>
            <a:r>
              <a:rPr lang="en-US" altLang="ja-JP" sz="1250" b="1" dirty="0">
                <a:latin typeface="Trebuchet MS" panose="020B0603020202020204" pitchFamily="34" charset="0"/>
                <a:ea typeface="Meiryo UI" panose="020B0604030504040204" pitchFamily="50" charset="-128"/>
              </a:rPr>
              <a:t>P196.2011</a:t>
            </a:r>
          </a:p>
        </p:txBody>
      </p:sp>
    </p:spTree>
    <p:extLst>
      <p:ext uri="{BB962C8B-B14F-4D97-AF65-F5344CB8AC3E}">
        <p14:creationId xmlns:p14="http://schemas.microsoft.com/office/powerpoint/2010/main" val="2305573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idx="4294967295"/>
          </p:nvPr>
        </p:nvSpPr>
        <p:spPr>
          <a:xfrm>
            <a:off x="706437" y="294558"/>
            <a:ext cx="7721600" cy="563144"/>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認知症の人へのかかりつけ歯科医の支援</a:t>
            </a:r>
          </a:p>
        </p:txBody>
      </p:sp>
      <p:sp>
        <p:nvSpPr>
          <p:cNvPr id="130051" name="Rectangle 3"/>
          <p:cNvSpPr>
            <a:spLocks noGrp="1" noChangeArrowheads="1"/>
          </p:cNvSpPr>
          <p:nvPr>
            <p:ph type="subTitle" idx="4294967295"/>
          </p:nvPr>
        </p:nvSpPr>
        <p:spPr>
          <a:xfrm>
            <a:off x="639546" y="2084405"/>
            <a:ext cx="8005377" cy="4334680"/>
          </a:xfrm>
        </p:spPr>
        <p:txBody>
          <a:bodyPr/>
          <a:lstStyle/>
          <a:p>
            <a:pPr marL="266700" indent="-266700" eaLnBrk="1" hangingPunct="1">
              <a:spcBef>
                <a:spcPct val="0"/>
              </a:spcBef>
              <a:buClr>
                <a:srgbClr val="FF6699"/>
              </a:buClr>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もの忘れがあっても充実感を持ち、安心して暮らせる</a:t>
            </a:r>
            <a:endParaRPr lang="en-US" altLang="ja-JP" sz="24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400" b="1" dirty="0">
                <a:latin typeface="Meiryo UI" pitchFamily="50" charset="-128"/>
                <a:ea typeface="Meiryo UI" pitchFamily="50" charset="-128"/>
                <a:cs typeface="Meiryo UI" pitchFamily="50" charset="-128"/>
              </a:rPr>
              <a:t>    ように、できる限りの治療や支援を行うことを本人に伝える</a:t>
            </a:r>
          </a:p>
          <a:p>
            <a:pPr marL="266700" indent="-266700" eaLnBrk="1" hangingPunct="1">
              <a:spcBef>
                <a:spcPct val="0"/>
              </a:spcBef>
              <a:buClr>
                <a:srgbClr val="FF6699"/>
              </a:buClr>
              <a:buFont typeface="Wingdings" pitchFamily="2" charset="2"/>
              <a:buNone/>
            </a:pPr>
            <a:endParaRPr lang="ja-JP" altLang="en-US" sz="12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もの忘れを自覚する辛さを受け止め、残された能力が</a:t>
            </a:r>
            <a:endParaRPr lang="en-US" altLang="ja-JP" sz="24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400" b="1" dirty="0">
                <a:latin typeface="Meiryo UI" pitchFamily="50" charset="-128"/>
                <a:ea typeface="Meiryo UI" pitchFamily="50" charset="-128"/>
                <a:cs typeface="Meiryo UI" pitchFamily="50" charset="-128"/>
              </a:rPr>
              <a:t>    十分あることを伝える</a:t>
            </a:r>
          </a:p>
          <a:p>
            <a:pPr marL="266700" indent="-266700" eaLnBrk="1" hangingPunct="1">
              <a:spcBef>
                <a:spcPct val="0"/>
              </a:spcBef>
              <a:buClr>
                <a:srgbClr val="FF6699"/>
              </a:buClr>
              <a:buFont typeface="Wingdings" pitchFamily="2" charset="2"/>
              <a:buNone/>
            </a:pPr>
            <a:endParaRPr lang="ja-JP" altLang="en-US" sz="12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認知症に起因すると考えられる口腔症状に関する説明は、 </a:t>
            </a:r>
            <a:endParaRPr lang="en-US" altLang="ja-JP" sz="24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400" b="1" dirty="0">
                <a:latin typeface="Meiryo UI" pitchFamily="50" charset="-128"/>
                <a:ea typeface="Meiryo UI" pitchFamily="50" charset="-128"/>
                <a:cs typeface="Meiryo UI" pitchFamily="50" charset="-128"/>
              </a:rPr>
              <a:t>    本人には慎重に行い、家族に対しても支援を促す　</a:t>
            </a:r>
          </a:p>
          <a:p>
            <a:pPr marL="266700" indent="-266700" eaLnBrk="1" hangingPunct="1">
              <a:spcBef>
                <a:spcPct val="0"/>
              </a:spcBef>
              <a:buClr>
                <a:srgbClr val="FF6699"/>
              </a:buClr>
              <a:buFont typeface="Wingdings" pitchFamily="2" charset="2"/>
              <a:buNone/>
            </a:pPr>
            <a:endParaRPr lang="ja-JP" altLang="en-US" sz="12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家庭の中で何らかの役割を持ってもらうこと、状況に応じて</a:t>
            </a:r>
            <a:endParaRPr lang="en-US" altLang="ja-JP" sz="24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400" b="1" dirty="0">
                <a:latin typeface="Meiryo UI" pitchFamily="50" charset="-128"/>
                <a:ea typeface="Meiryo UI" pitchFamily="50" charset="-128"/>
                <a:cs typeface="Meiryo UI" pitchFamily="50" charset="-128"/>
              </a:rPr>
              <a:t>    社会参加や介護保険サービスの利用をすすめる</a:t>
            </a:r>
          </a:p>
          <a:p>
            <a:pPr marL="266700" indent="-266700" eaLnBrk="1" hangingPunct="1">
              <a:spcBef>
                <a:spcPct val="0"/>
              </a:spcBef>
              <a:buClr>
                <a:srgbClr val="FF6699"/>
              </a:buClr>
              <a:buFont typeface="Wingdings" pitchFamily="2" charset="2"/>
              <a:buNone/>
            </a:pPr>
            <a:endParaRPr lang="ja-JP" altLang="en-US" sz="12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歯科口腔疾患を早めに見つけ、予知性を持った治療をする</a:t>
            </a:r>
          </a:p>
        </p:txBody>
      </p:sp>
      <p:sp>
        <p:nvSpPr>
          <p:cNvPr id="11" name="Rectangle 3"/>
          <p:cNvSpPr>
            <a:spLocks noChangeArrowheads="1"/>
          </p:cNvSpPr>
          <p:nvPr/>
        </p:nvSpPr>
        <p:spPr bwMode="auto">
          <a:xfrm>
            <a:off x="188684" y="930398"/>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2"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18</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7" name="角丸四角形 6"/>
          <p:cNvSpPr/>
          <p:nvPr/>
        </p:nvSpPr>
        <p:spPr bwMode="auto">
          <a:xfrm>
            <a:off x="843220" y="1339231"/>
            <a:ext cx="1734925" cy="546699"/>
          </a:xfrm>
          <a:prstGeom prst="roundRect">
            <a:avLst/>
          </a:prstGeom>
          <a:solidFill>
            <a:schemeClr val="accent5">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chemeClr val="bg1"/>
                </a:solidFill>
                <a:latin typeface="Trebuchet MS" panose="020B0603020202020204" pitchFamily="34" charset="0"/>
              </a:rPr>
              <a:t>Point</a:t>
            </a:r>
            <a:r>
              <a:rPr kumimoji="1" lang="ja-JP" altLang="en-US" sz="1400" b="1" i="0" u="none" strike="noStrike" cap="none" normalizeH="0" baseline="0" dirty="0">
                <a:ln>
                  <a:noFill/>
                </a:ln>
                <a:solidFill>
                  <a:schemeClr val="bg1"/>
                </a:solidFill>
                <a:latin typeface="Trebuchet MS" panose="020B0603020202020204" pitchFamily="34" charset="0"/>
              </a:rPr>
              <a:t> </a:t>
            </a:r>
            <a:r>
              <a:rPr kumimoji="1" lang="ja-JP" altLang="en-US" sz="3000" b="1" i="0" u="none" strike="noStrike" cap="none" normalizeH="0" baseline="0" dirty="0">
                <a:ln>
                  <a:noFill/>
                </a:ln>
                <a:solidFill>
                  <a:schemeClr val="bg1"/>
                </a:solidFill>
                <a:latin typeface="Trebuchet MS" panose="020B0603020202020204" pitchFamily="34" charset="0"/>
              </a:rPr>
              <a:t>④</a:t>
            </a:r>
            <a:endParaRPr kumimoji="1" lang="ja-JP" altLang="en-US" sz="3000" b="1" i="0" u="none" strike="noStrike" cap="none" normalizeH="0" baseline="0" dirty="0">
              <a:ln>
                <a:noFill/>
              </a:ln>
              <a:solidFill>
                <a:schemeClr val="bg1"/>
              </a:solidFill>
              <a:latin typeface="Trebuchet MS" panose="020B0603020202020204" pitchFamily="34" charset="0"/>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89193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idx="4294967295"/>
          </p:nvPr>
        </p:nvSpPr>
        <p:spPr>
          <a:xfrm>
            <a:off x="1009403" y="325142"/>
            <a:ext cx="7315200" cy="579437"/>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キーパーソンとの状況共有と配慮</a:t>
            </a:r>
          </a:p>
        </p:txBody>
      </p:sp>
      <p:sp>
        <p:nvSpPr>
          <p:cNvPr id="132099" name="Rectangle 3"/>
          <p:cNvSpPr>
            <a:spLocks noGrp="1" noChangeArrowheads="1"/>
          </p:cNvSpPr>
          <p:nvPr>
            <p:ph type="subTitle" idx="4294967295"/>
          </p:nvPr>
        </p:nvSpPr>
        <p:spPr>
          <a:xfrm>
            <a:off x="749782" y="3101224"/>
            <a:ext cx="7669820" cy="3472819"/>
          </a:xfrm>
        </p:spPr>
        <p:txBody>
          <a:bodyPr/>
          <a:lstStyle/>
          <a:p>
            <a:pPr marL="266700" indent="-266700" eaLnBrk="1" hangingPunct="1">
              <a:spcBef>
                <a:spcPct val="0"/>
              </a:spcBef>
              <a:buClr>
                <a:srgbClr val="FF6699"/>
              </a:buClr>
              <a:buFont typeface="Wingdings" pitchFamily="2" charset="2"/>
              <a:buNone/>
            </a:pPr>
            <a:r>
              <a:rPr lang="ja-JP" altLang="en-US" sz="2500" b="1" dirty="0">
                <a:solidFill>
                  <a:schemeClr val="accent1">
                    <a:lumMod val="50000"/>
                  </a:schemeClr>
                </a:solidFill>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 家族介護者の労をねぎらいつつ、認知症の人の症状</a:t>
            </a:r>
            <a:endParaRPr lang="en-US" altLang="ja-JP" sz="2500" b="1" dirty="0">
              <a:latin typeface="Meiryo UI" pitchFamily="50" charset="-128"/>
              <a:ea typeface="Meiryo UI" pitchFamily="50" charset="-128"/>
              <a:cs typeface="Meiryo UI" pitchFamily="50" charset="-128"/>
            </a:endParaRPr>
          </a:p>
          <a:p>
            <a:pPr marL="266700" indent="-266700" eaLnBrk="1" hangingPunct="1">
              <a:spcBef>
                <a:spcPct val="0"/>
              </a:spcBef>
              <a:buClr>
                <a:srgbClr val="FF6699"/>
              </a:buClr>
              <a:buFont typeface="Wingdings" pitchFamily="2" charset="2"/>
              <a:buNone/>
            </a:pPr>
            <a:r>
              <a:rPr lang="ja-JP" altLang="en-US" sz="2500" b="1" dirty="0">
                <a:latin typeface="Meiryo UI" pitchFamily="50" charset="-128"/>
                <a:ea typeface="Meiryo UI" pitchFamily="50" charset="-128"/>
                <a:cs typeface="Meiryo UI" pitchFamily="50" charset="-128"/>
              </a:rPr>
              <a:t>    の変化や介護の状況、家族の不安など に傾聴する</a:t>
            </a:r>
          </a:p>
          <a:p>
            <a:pPr marL="266700" indent="-266700" eaLnBrk="1" hangingPunct="1">
              <a:spcBef>
                <a:spcPts val="2400"/>
              </a:spcBef>
              <a:buClr>
                <a:srgbClr val="FF6699"/>
              </a:buClr>
              <a:buFont typeface="Wingdings" pitchFamily="2" charset="2"/>
              <a:buNone/>
            </a:pPr>
            <a:r>
              <a:rPr lang="ja-JP" altLang="en-US" sz="2500" b="1" dirty="0">
                <a:solidFill>
                  <a:schemeClr val="accent1">
                    <a:lumMod val="50000"/>
                  </a:schemeClr>
                </a:solidFill>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 本人の病状・家族の状況に合わせて負担に配慮する</a:t>
            </a:r>
            <a:endParaRPr lang="en-US" altLang="ja-JP" sz="2500" b="1" dirty="0">
              <a:latin typeface="Meiryo UI" pitchFamily="50" charset="-128"/>
              <a:ea typeface="Meiryo UI" pitchFamily="50" charset="-128"/>
              <a:cs typeface="Meiryo UI" pitchFamily="50" charset="-128"/>
            </a:endParaRPr>
          </a:p>
          <a:p>
            <a:pPr marL="266700" indent="-266700" eaLnBrk="1" hangingPunct="1">
              <a:spcBef>
                <a:spcPts val="1200"/>
              </a:spcBef>
              <a:buClr>
                <a:srgbClr val="FF6699"/>
              </a:buClr>
              <a:buFont typeface="Wingdings" pitchFamily="2" charset="2"/>
              <a:buNone/>
            </a:pPr>
            <a:r>
              <a:rPr lang="ja-JP" altLang="en-US" sz="2500" b="1" dirty="0">
                <a:latin typeface="Meiryo UI" pitchFamily="50" charset="-128"/>
                <a:ea typeface="Meiryo UI" pitchFamily="50" charset="-128"/>
                <a:cs typeface="Meiryo UI" pitchFamily="50" charset="-128"/>
              </a:rPr>
              <a:t>      </a:t>
            </a:r>
            <a:r>
              <a:rPr lang="ja-JP" altLang="en-US" sz="2500" b="1" dirty="0">
                <a:solidFill>
                  <a:schemeClr val="tx1">
                    <a:lumMod val="65000"/>
                    <a:lumOff val="35000"/>
                  </a:schemeClr>
                </a:solidFill>
                <a:latin typeface="Meiryo UI" pitchFamily="50" charset="-128"/>
                <a:ea typeface="Meiryo UI" pitchFamily="50" charset="-128"/>
                <a:cs typeface="Meiryo UI" pitchFamily="50" charset="-128"/>
              </a:rPr>
              <a:t>通院負担が高ければ、通院回数が少ない治療</a:t>
            </a:r>
            <a:endParaRPr lang="en-US" altLang="ja-JP" sz="2500" b="1" dirty="0">
              <a:solidFill>
                <a:schemeClr val="tx1">
                  <a:lumMod val="65000"/>
                  <a:lumOff val="35000"/>
                </a:schemeClr>
              </a:solidFill>
              <a:latin typeface="Meiryo UI" pitchFamily="50" charset="-128"/>
              <a:ea typeface="Meiryo UI" pitchFamily="50" charset="-128"/>
              <a:cs typeface="Meiryo UI" pitchFamily="50" charset="-128"/>
            </a:endParaRPr>
          </a:p>
          <a:p>
            <a:pPr marL="266700" indent="-266700" eaLnBrk="1" hangingPunct="1">
              <a:spcBef>
                <a:spcPts val="0"/>
              </a:spcBef>
              <a:buClr>
                <a:srgbClr val="FF6699"/>
              </a:buClr>
              <a:buFont typeface="Wingdings" pitchFamily="2" charset="2"/>
              <a:buNone/>
            </a:pPr>
            <a:r>
              <a:rPr lang="ja-JP" altLang="en-US" sz="2500" b="1" dirty="0">
                <a:solidFill>
                  <a:schemeClr val="tx1">
                    <a:lumMod val="65000"/>
                    <a:lumOff val="35000"/>
                  </a:schemeClr>
                </a:solidFill>
                <a:latin typeface="Meiryo UI" pitchFamily="50" charset="-128"/>
                <a:ea typeface="Meiryo UI" pitchFamily="50" charset="-128"/>
                <a:cs typeface="Meiryo UI" pitchFamily="50" charset="-128"/>
              </a:rPr>
              <a:t>      方法をすすめる等工夫する、訪問診療を行う  など、</a:t>
            </a:r>
            <a:endParaRPr lang="en-US" altLang="ja-JP" sz="2500" b="1" dirty="0">
              <a:solidFill>
                <a:schemeClr val="tx1">
                  <a:lumMod val="65000"/>
                  <a:lumOff val="35000"/>
                </a:schemeClr>
              </a:solidFill>
              <a:latin typeface="Meiryo UI" pitchFamily="50" charset="-128"/>
              <a:ea typeface="Meiryo UI" pitchFamily="50" charset="-128"/>
              <a:cs typeface="Meiryo UI" pitchFamily="50" charset="-128"/>
            </a:endParaRPr>
          </a:p>
          <a:p>
            <a:pPr marL="266700" indent="-266700" eaLnBrk="1" hangingPunct="1">
              <a:spcBef>
                <a:spcPts val="0"/>
              </a:spcBef>
              <a:buClr>
                <a:srgbClr val="FF6699"/>
              </a:buClr>
              <a:buFont typeface="Wingdings" pitchFamily="2" charset="2"/>
              <a:buNone/>
            </a:pPr>
            <a:r>
              <a:rPr lang="ja-JP" altLang="en-US" sz="2500" b="1" dirty="0">
                <a:solidFill>
                  <a:schemeClr val="tx1">
                    <a:lumMod val="65000"/>
                    <a:lumOff val="35000"/>
                  </a:schemeClr>
                </a:solidFill>
                <a:latin typeface="Meiryo UI" pitchFamily="50" charset="-128"/>
                <a:ea typeface="Meiryo UI" pitchFamily="50" charset="-128"/>
                <a:cs typeface="Meiryo UI" pitchFamily="50" charset="-128"/>
              </a:rPr>
              <a:t>      介護者の負担の少ない方法をとる</a:t>
            </a:r>
          </a:p>
        </p:txBody>
      </p:sp>
      <p:sp>
        <p:nvSpPr>
          <p:cNvPr id="10" name="Rectangle 3"/>
          <p:cNvSpPr>
            <a:spLocks noChangeArrowheads="1"/>
          </p:cNvSpPr>
          <p:nvPr/>
        </p:nvSpPr>
        <p:spPr bwMode="auto">
          <a:xfrm>
            <a:off x="188684" y="942273"/>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1"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19</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7" name="角丸四角形 6"/>
          <p:cNvSpPr/>
          <p:nvPr/>
        </p:nvSpPr>
        <p:spPr bwMode="auto">
          <a:xfrm>
            <a:off x="843460" y="1347937"/>
            <a:ext cx="1734925" cy="546699"/>
          </a:xfrm>
          <a:prstGeom prst="roundRect">
            <a:avLst/>
          </a:prstGeom>
          <a:solidFill>
            <a:schemeClr val="accent5">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chemeClr val="bg1"/>
                </a:solidFill>
                <a:latin typeface="Trebuchet MS" panose="020B0603020202020204" pitchFamily="34" charset="0"/>
              </a:rPr>
              <a:t>Point</a:t>
            </a:r>
            <a:r>
              <a:rPr kumimoji="1" lang="ja-JP" altLang="en-US" sz="1400" b="1" i="0" u="none" strike="noStrike" cap="none" normalizeH="0" baseline="0" dirty="0">
                <a:ln>
                  <a:noFill/>
                </a:ln>
                <a:solidFill>
                  <a:schemeClr val="bg1"/>
                </a:solidFill>
                <a:latin typeface="Trebuchet MS" panose="020B0603020202020204" pitchFamily="34" charset="0"/>
              </a:rPr>
              <a:t> </a:t>
            </a:r>
            <a:r>
              <a:rPr kumimoji="1" lang="ja-JP" altLang="en-US" sz="3000" b="1" i="0" u="none" strike="noStrike" cap="none" normalizeH="0" baseline="0" dirty="0">
                <a:ln>
                  <a:noFill/>
                </a:ln>
                <a:solidFill>
                  <a:schemeClr val="bg1"/>
                </a:solidFill>
                <a:latin typeface="Trebuchet MS" panose="020B0603020202020204" pitchFamily="34" charset="0"/>
              </a:rPr>
              <a:t>⑤</a:t>
            </a:r>
            <a:endParaRPr kumimoji="1" lang="ja-JP" altLang="en-US" sz="3000" b="1" i="0" u="none" strike="noStrike" cap="none" normalizeH="0" baseline="0" dirty="0">
              <a:ln>
                <a:noFill/>
              </a:ln>
              <a:solidFill>
                <a:schemeClr val="bg1"/>
              </a:solidFill>
              <a:latin typeface="Trebuchet MS" panose="020B0603020202020204" pitchFamily="34" charset="0"/>
              <a:ea typeface="Meiryo UI" panose="020B0604030504040204" pitchFamily="50" charset="-128"/>
              <a:cs typeface="Meiryo UI" panose="020B0604030504040204" pitchFamily="50" charset="-128"/>
            </a:endParaRPr>
          </a:p>
        </p:txBody>
      </p:sp>
      <p:sp>
        <p:nvSpPr>
          <p:cNvPr id="8" name="正方形/長方形 3"/>
          <p:cNvSpPr>
            <a:spLocks noChangeArrowheads="1"/>
          </p:cNvSpPr>
          <p:nvPr/>
        </p:nvSpPr>
        <p:spPr bwMode="auto">
          <a:xfrm>
            <a:off x="843459" y="1844491"/>
            <a:ext cx="7804847" cy="1256733"/>
          </a:xfrm>
          <a:prstGeom prst="rect">
            <a:avLst/>
          </a:prstGeom>
          <a:noFill/>
          <a:ln>
            <a:noFill/>
          </a:ln>
        </p:spPr>
        <p:txBody>
          <a:bodyPr lIns="180000" tIns="108000" rIns="180000" bIns="108000" anchor="ctr"/>
          <a:lstStyle/>
          <a:p>
            <a:r>
              <a:rPr lang="ja-JP" altLang="en-US" sz="2500" b="1" dirty="0">
                <a:solidFill>
                  <a:schemeClr val="accent1">
                    <a:lumMod val="50000"/>
                  </a:schemeClr>
                </a:solidFill>
                <a:latin typeface="Meiryo UI" pitchFamily="50" charset="-128"/>
                <a:ea typeface="Meiryo UI" pitchFamily="50" charset="-128"/>
                <a:cs typeface="Meiryo UI" pitchFamily="50" charset="-128"/>
              </a:rPr>
              <a:t>認知症の人の記憶が曖昧であったり、意思疎通に不安</a:t>
            </a:r>
            <a:endParaRPr lang="en-US" altLang="ja-JP" sz="2500" b="1" dirty="0">
              <a:solidFill>
                <a:schemeClr val="accent1">
                  <a:lumMod val="50000"/>
                </a:schemeClr>
              </a:solidFill>
              <a:latin typeface="Meiryo UI" pitchFamily="50" charset="-128"/>
              <a:ea typeface="Meiryo UI" pitchFamily="50" charset="-128"/>
              <a:cs typeface="Meiryo UI" pitchFamily="50" charset="-128"/>
            </a:endParaRPr>
          </a:p>
          <a:p>
            <a:r>
              <a:rPr lang="ja-JP" altLang="en-US" sz="2500" b="1" dirty="0">
                <a:solidFill>
                  <a:schemeClr val="accent1">
                    <a:lumMod val="50000"/>
                  </a:schemeClr>
                </a:solidFill>
                <a:latin typeface="Meiryo UI" pitchFamily="50" charset="-128"/>
                <a:ea typeface="Meiryo UI" pitchFamily="50" charset="-128"/>
                <a:cs typeface="Meiryo UI" pitchFamily="50" charset="-128"/>
              </a:rPr>
              <a:t>があるような際は早めにキーパーソンと情報共有する</a:t>
            </a:r>
            <a:endParaRPr lang="en-US" altLang="ja-JP" sz="2500" b="1" dirty="0">
              <a:solidFill>
                <a:schemeClr val="accent1">
                  <a:lumMod val="50000"/>
                </a:schemeClr>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808613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爆発 2 9"/>
          <p:cNvSpPr/>
          <p:nvPr/>
        </p:nvSpPr>
        <p:spPr bwMode="auto">
          <a:xfrm>
            <a:off x="2374023" y="1643105"/>
            <a:ext cx="4845643" cy="1446529"/>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3195 w 21600"/>
              <a:gd name="connsiteY24" fmla="*/ 6138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3195 w 21600"/>
              <a:gd name="connsiteY24" fmla="*/ 6138 h 21600"/>
              <a:gd name="connsiteX25" fmla="*/ 2909 w 21600"/>
              <a:gd name="connsiteY25" fmla="*/ 1610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3195 w 21600"/>
              <a:gd name="connsiteY24" fmla="*/ 6138 h 21600"/>
              <a:gd name="connsiteX25" fmla="*/ 2909 w 21600"/>
              <a:gd name="connsiteY25" fmla="*/ 1610 h 21600"/>
              <a:gd name="connsiteX26" fmla="*/ 7488 w 21600"/>
              <a:gd name="connsiteY26" fmla="*/ 1793 h 21600"/>
              <a:gd name="connsiteX27" fmla="*/ 9722 w 21600"/>
              <a:gd name="connsiteY27" fmla="*/ 1887 h 21600"/>
              <a:gd name="connsiteX28" fmla="*/ 11462 w 21600"/>
              <a:gd name="connsiteY28" fmla="*/ 4342 h 21600"/>
              <a:gd name="connsiteX0" fmla="*/ 11462 w 21600"/>
              <a:gd name="connsiteY0" fmla="*/ 4358 h 21616"/>
              <a:gd name="connsiteX1" fmla="*/ 14790 w 21600"/>
              <a:gd name="connsiteY1" fmla="*/ 16 h 21616"/>
              <a:gd name="connsiteX2" fmla="*/ 14525 w 21600"/>
              <a:gd name="connsiteY2" fmla="*/ 5793 h 21616"/>
              <a:gd name="connsiteX3" fmla="*/ 18007 w 21600"/>
              <a:gd name="connsiteY3" fmla="*/ 3188 h 21616"/>
              <a:gd name="connsiteX4" fmla="*/ 16380 w 21600"/>
              <a:gd name="connsiteY4" fmla="*/ 6548 h 21616"/>
              <a:gd name="connsiteX5" fmla="*/ 21600 w 21600"/>
              <a:gd name="connsiteY5" fmla="*/ 6661 h 21616"/>
              <a:gd name="connsiteX6" fmla="*/ 16985 w 21600"/>
              <a:gd name="connsiteY6" fmla="*/ 9418 h 21616"/>
              <a:gd name="connsiteX7" fmla="*/ 18270 w 21600"/>
              <a:gd name="connsiteY7" fmla="*/ 11306 h 21616"/>
              <a:gd name="connsiteX8" fmla="*/ 16380 w 21600"/>
              <a:gd name="connsiteY8" fmla="*/ 12326 h 21616"/>
              <a:gd name="connsiteX9" fmla="*/ 18877 w 21600"/>
              <a:gd name="connsiteY9" fmla="*/ 15648 h 21616"/>
              <a:gd name="connsiteX10" fmla="*/ 14640 w 21600"/>
              <a:gd name="connsiteY10" fmla="*/ 14366 h 21616"/>
              <a:gd name="connsiteX11" fmla="*/ 14942 w 21600"/>
              <a:gd name="connsiteY11" fmla="*/ 17386 h 21616"/>
              <a:gd name="connsiteX12" fmla="*/ 12180 w 21600"/>
              <a:gd name="connsiteY12" fmla="*/ 15951 h 21616"/>
              <a:gd name="connsiteX13" fmla="*/ 11612 w 21600"/>
              <a:gd name="connsiteY13" fmla="*/ 18858 h 21616"/>
              <a:gd name="connsiteX14" fmla="*/ 9872 w 21600"/>
              <a:gd name="connsiteY14" fmla="*/ 17386 h 21616"/>
              <a:gd name="connsiteX15" fmla="*/ 8700 w 21600"/>
              <a:gd name="connsiteY15" fmla="*/ 19728 h 21616"/>
              <a:gd name="connsiteX16" fmla="*/ 7527 w 21600"/>
              <a:gd name="connsiteY16" fmla="*/ 18141 h 21616"/>
              <a:gd name="connsiteX17" fmla="*/ 4917 w 21600"/>
              <a:gd name="connsiteY17" fmla="*/ 21616 h 21616"/>
              <a:gd name="connsiteX18" fmla="*/ 4805 w 21600"/>
              <a:gd name="connsiteY18" fmla="*/ 18256 h 21616"/>
              <a:gd name="connsiteX19" fmla="*/ 1285 w 21600"/>
              <a:gd name="connsiteY19" fmla="*/ 17841 h 21616"/>
              <a:gd name="connsiteX20" fmla="*/ 3330 w 21600"/>
              <a:gd name="connsiteY20" fmla="*/ 15386 h 21616"/>
              <a:gd name="connsiteX21" fmla="*/ 0 w 21600"/>
              <a:gd name="connsiteY21" fmla="*/ 12893 h 21616"/>
              <a:gd name="connsiteX22" fmla="*/ 3935 w 21600"/>
              <a:gd name="connsiteY22" fmla="*/ 11608 h 21616"/>
              <a:gd name="connsiteX23" fmla="*/ 1172 w 21600"/>
              <a:gd name="connsiteY23" fmla="*/ 8286 h 21616"/>
              <a:gd name="connsiteX24" fmla="*/ 3195 w 21600"/>
              <a:gd name="connsiteY24" fmla="*/ 6154 h 21616"/>
              <a:gd name="connsiteX25" fmla="*/ 2909 w 21600"/>
              <a:gd name="connsiteY25" fmla="*/ 1626 h 21616"/>
              <a:gd name="connsiteX26" fmla="*/ 7488 w 21600"/>
              <a:gd name="connsiteY26" fmla="*/ 1809 h 21616"/>
              <a:gd name="connsiteX27" fmla="*/ 9271 w 21600"/>
              <a:gd name="connsiteY27" fmla="*/ 0 h 21616"/>
              <a:gd name="connsiteX28" fmla="*/ 11462 w 21600"/>
              <a:gd name="connsiteY28" fmla="*/ 4358 h 21616"/>
              <a:gd name="connsiteX0" fmla="*/ 11568 w 21600"/>
              <a:gd name="connsiteY0" fmla="*/ 2008 h 21616"/>
              <a:gd name="connsiteX1" fmla="*/ 14790 w 21600"/>
              <a:gd name="connsiteY1" fmla="*/ 16 h 21616"/>
              <a:gd name="connsiteX2" fmla="*/ 14525 w 21600"/>
              <a:gd name="connsiteY2" fmla="*/ 5793 h 21616"/>
              <a:gd name="connsiteX3" fmla="*/ 18007 w 21600"/>
              <a:gd name="connsiteY3" fmla="*/ 3188 h 21616"/>
              <a:gd name="connsiteX4" fmla="*/ 16380 w 21600"/>
              <a:gd name="connsiteY4" fmla="*/ 6548 h 21616"/>
              <a:gd name="connsiteX5" fmla="*/ 21600 w 21600"/>
              <a:gd name="connsiteY5" fmla="*/ 6661 h 21616"/>
              <a:gd name="connsiteX6" fmla="*/ 16985 w 21600"/>
              <a:gd name="connsiteY6" fmla="*/ 9418 h 21616"/>
              <a:gd name="connsiteX7" fmla="*/ 18270 w 21600"/>
              <a:gd name="connsiteY7" fmla="*/ 11306 h 21616"/>
              <a:gd name="connsiteX8" fmla="*/ 16380 w 21600"/>
              <a:gd name="connsiteY8" fmla="*/ 12326 h 21616"/>
              <a:gd name="connsiteX9" fmla="*/ 18877 w 21600"/>
              <a:gd name="connsiteY9" fmla="*/ 15648 h 21616"/>
              <a:gd name="connsiteX10" fmla="*/ 14640 w 21600"/>
              <a:gd name="connsiteY10" fmla="*/ 14366 h 21616"/>
              <a:gd name="connsiteX11" fmla="*/ 14942 w 21600"/>
              <a:gd name="connsiteY11" fmla="*/ 17386 h 21616"/>
              <a:gd name="connsiteX12" fmla="*/ 12180 w 21600"/>
              <a:gd name="connsiteY12" fmla="*/ 15951 h 21616"/>
              <a:gd name="connsiteX13" fmla="*/ 11612 w 21600"/>
              <a:gd name="connsiteY13" fmla="*/ 18858 h 21616"/>
              <a:gd name="connsiteX14" fmla="*/ 9872 w 21600"/>
              <a:gd name="connsiteY14" fmla="*/ 17386 h 21616"/>
              <a:gd name="connsiteX15" fmla="*/ 8700 w 21600"/>
              <a:gd name="connsiteY15" fmla="*/ 19728 h 21616"/>
              <a:gd name="connsiteX16" fmla="*/ 7527 w 21600"/>
              <a:gd name="connsiteY16" fmla="*/ 18141 h 21616"/>
              <a:gd name="connsiteX17" fmla="*/ 4917 w 21600"/>
              <a:gd name="connsiteY17" fmla="*/ 21616 h 21616"/>
              <a:gd name="connsiteX18" fmla="*/ 4805 w 21600"/>
              <a:gd name="connsiteY18" fmla="*/ 18256 h 21616"/>
              <a:gd name="connsiteX19" fmla="*/ 1285 w 21600"/>
              <a:gd name="connsiteY19" fmla="*/ 17841 h 21616"/>
              <a:gd name="connsiteX20" fmla="*/ 3330 w 21600"/>
              <a:gd name="connsiteY20" fmla="*/ 15386 h 21616"/>
              <a:gd name="connsiteX21" fmla="*/ 0 w 21600"/>
              <a:gd name="connsiteY21" fmla="*/ 12893 h 21616"/>
              <a:gd name="connsiteX22" fmla="*/ 3935 w 21600"/>
              <a:gd name="connsiteY22" fmla="*/ 11608 h 21616"/>
              <a:gd name="connsiteX23" fmla="*/ 1172 w 21600"/>
              <a:gd name="connsiteY23" fmla="*/ 8286 h 21616"/>
              <a:gd name="connsiteX24" fmla="*/ 3195 w 21600"/>
              <a:gd name="connsiteY24" fmla="*/ 6154 h 21616"/>
              <a:gd name="connsiteX25" fmla="*/ 2909 w 21600"/>
              <a:gd name="connsiteY25" fmla="*/ 1626 h 21616"/>
              <a:gd name="connsiteX26" fmla="*/ 7488 w 21600"/>
              <a:gd name="connsiteY26" fmla="*/ 1809 h 21616"/>
              <a:gd name="connsiteX27" fmla="*/ 9271 w 21600"/>
              <a:gd name="connsiteY27" fmla="*/ 0 h 21616"/>
              <a:gd name="connsiteX28" fmla="*/ 11568 w 21600"/>
              <a:gd name="connsiteY28" fmla="*/ 2008 h 21616"/>
              <a:gd name="connsiteX0" fmla="*/ 11568 w 21600"/>
              <a:gd name="connsiteY0" fmla="*/ 2008 h 21616"/>
              <a:gd name="connsiteX1" fmla="*/ 14790 w 21600"/>
              <a:gd name="connsiteY1" fmla="*/ 16 h 21616"/>
              <a:gd name="connsiteX2" fmla="*/ 16330 w 21600"/>
              <a:gd name="connsiteY2" fmla="*/ 3107 h 21616"/>
              <a:gd name="connsiteX3" fmla="*/ 18007 w 21600"/>
              <a:gd name="connsiteY3" fmla="*/ 3188 h 21616"/>
              <a:gd name="connsiteX4" fmla="*/ 16380 w 21600"/>
              <a:gd name="connsiteY4" fmla="*/ 6548 h 21616"/>
              <a:gd name="connsiteX5" fmla="*/ 21600 w 21600"/>
              <a:gd name="connsiteY5" fmla="*/ 6661 h 21616"/>
              <a:gd name="connsiteX6" fmla="*/ 16985 w 21600"/>
              <a:gd name="connsiteY6" fmla="*/ 9418 h 21616"/>
              <a:gd name="connsiteX7" fmla="*/ 18270 w 21600"/>
              <a:gd name="connsiteY7" fmla="*/ 11306 h 21616"/>
              <a:gd name="connsiteX8" fmla="*/ 16380 w 21600"/>
              <a:gd name="connsiteY8" fmla="*/ 12326 h 21616"/>
              <a:gd name="connsiteX9" fmla="*/ 18877 w 21600"/>
              <a:gd name="connsiteY9" fmla="*/ 15648 h 21616"/>
              <a:gd name="connsiteX10" fmla="*/ 14640 w 21600"/>
              <a:gd name="connsiteY10" fmla="*/ 14366 h 21616"/>
              <a:gd name="connsiteX11" fmla="*/ 14942 w 21600"/>
              <a:gd name="connsiteY11" fmla="*/ 17386 h 21616"/>
              <a:gd name="connsiteX12" fmla="*/ 12180 w 21600"/>
              <a:gd name="connsiteY12" fmla="*/ 15951 h 21616"/>
              <a:gd name="connsiteX13" fmla="*/ 11612 w 21600"/>
              <a:gd name="connsiteY13" fmla="*/ 18858 h 21616"/>
              <a:gd name="connsiteX14" fmla="*/ 9872 w 21600"/>
              <a:gd name="connsiteY14" fmla="*/ 17386 h 21616"/>
              <a:gd name="connsiteX15" fmla="*/ 8700 w 21600"/>
              <a:gd name="connsiteY15" fmla="*/ 19728 h 21616"/>
              <a:gd name="connsiteX16" fmla="*/ 7527 w 21600"/>
              <a:gd name="connsiteY16" fmla="*/ 18141 h 21616"/>
              <a:gd name="connsiteX17" fmla="*/ 4917 w 21600"/>
              <a:gd name="connsiteY17" fmla="*/ 21616 h 21616"/>
              <a:gd name="connsiteX18" fmla="*/ 4805 w 21600"/>
              <a:gd name="connsiteY18" fmla="*/ 18256 h 21616"/>
              <a:gd name="connsiteX19" fmla="*/ 1285 w 21600"/>
              <a:gd name="connsiteY19" fmla="*/ 17841 h 21616"/>
              <a:gd name="connsiteX20" fmla="*/ 3330 w 21600"/>
              <a:gd name="connsiteY20" fmla="*/ 15386 h 21616"/>
              <a:gd name="connsiteX21" fmla="*/ 0 w 21600"/>
              <a:gd name="connsiteY21" fmla="*/ 12893 h 21616"/>
              <a:gd name="connsiteX22" fmla="*/ 3935 w 21600"/>
              <a:gd name="connsiteY22" fmla="*/ 11608 h 21616"/>
              <a:gd name="connsiteX23" fmla="*/ 1172 w 21600"/>
              <a:gd name="connsiteY23" fmla="*/ 8286 h 21616"/>
              <a:gd name="connsiteX24" fmla="*/ 3195 w 21600"/>
              <a:gd name="connsiteY24" fmla="*/ 6154 h 21616"/>
              <a:gd name="connsiteX25" fmla="*/ 2909 w 21600"/>
              <a:gd name="connsiteY25" fmla="*/ 1626 h 21616"/>
              <a:gd name="connsiteX26" fmla="*/ 7488 w 21600"/>
              <a:gd name="connsiteY26" fmla="*/ 1809 h 21616"/>
              <a:gd name="connsiteX27" fmla="*/ 9271 w 21600"/>
              <a:gd name="connsiteY27" fmla="*/ 0 h 21616"/>
              <a:gd name="connsiteX28" fmla="*/ 11568 w 21600"/>
              <a:gd name="connsiteY28" fmla="*/ 2008 h 21616"/>
              <a:gd name="connsiteX0" fmla="*/ 11568 w 21600"/>
              <a:gd name="connsiteY0" fmla="*/ 2008 h 21616"/>
              <a:gd name="connsiteX1" fmla="*/ 14790 w 21600"/>
              <a:gd name="connsiteY1" fmla="*/ 16 h 21616"/>
              <a:gd name="connsiteX2" fmla="*/ 16330 w 21600"/>
              <a:gd name="connsiteY2" fmla="*/ 3107 h 21616"/>
              <a:gd name="connsiteX3" fmla="*/ 18007 w 21600"/>
              <a:gd name="connsiteY3" fmla="*/ 3188 h 21616"/>
              <a:gd name="connsiteX4" fmla="*/ 18636 w 21600"/>
              <a:gd name="connsiteY4" fmla="*/ 5765 h 21616"/>
              <a:gd name="connsiteX5" fmla="*/ 21600 w 21600"/>
              <a:gd name="connsiteY5" fmla="*/ 6661 h 21616"/>
              <a:gd name="connsiteX6" fmla="*/ 16985 w 21600"/>
              <a:gd name="connsiteY6" fmla="*/ 9418 h 21616"/>
              <a:gd name="connsiteX7" fmla="*/ 18270 w 21600"/>
              <a:gd name="connsiteY7" fmla="*/ 11306 h 21616"/>
              <a:gd name="connsiteX8" fmla="*/ 16380 w 21600"/>
              <a:gd name="connsiteY8" fmla="*/ 12326 h 21616"/>
              <a:gd name="connsiteX9" fmla="*/ 18877 w 21600"/>
              <a:gd name="connsiteY9" fmla="*/ 15648 h 21616"/>
              <a:gd name="connsiteX10" fmla="*/ 14640 w 21600"/>
              <a:gd name="connsiteY10" fmla="*/ 14366 h 21616"/>
              <a:gd name="connsiteX11" fmla="*/ 14942 w 21600"/>
              <a:gd name="connsiteY11" fmla="*/ 17386 h 21616"/>
              <a:gd name="connsiteX12" fmla="*/ 12180 w 21600"/>
              <a:gd name="connsiteY12" fmla="*/ 15951 h 21616"/>
              <a:gd name="connsiteX13" fmla="*/ 11612 w 21600"/>
              <a:gd name="connsiteY13" fmla="*/ 18858 h 21616"/>
              <a:gd name="connsiteX14" fmla="*/ 9872 w 21600"/>
              <a:gd name="connsiteY14" fmla="*/ 17386 h 21616"/>
              <a:gd name="connsiteX15" fmla="*/ 8700 w 21600"/>
              <a:gd name="connsiteY15" fmla="*/ 19728 h 21616"/>
              <a:gd name="connsiteX16" fmla="*/ 7527 w 21600"/>
              <a:gd name="connsiteY16" fmla="*/ 18141 h 21616"/>
              <a:gd name="connsiteX17" fmla="*/ 4917 w 21600"/>
              <a:gd name="connsiteY17" fmla="*/ 21616 h 21616"/>
              <a:gd name="connsiteX18" fmla="*/ 4805 w 21600"/>
              <a:gd name="connsiteY18" fmla="*/ 18256 h 21616"/>
              <a:gd name="connsiteX19" fmla="*/ 1285 w 21600"/>
              <a:gd name="connsiteY19" fmla="*/ 17841 h 21616"/>
              <a:gd name="connsiteX20" fmla="*/ 3330 w 21600"/>
              <a:gd name="connsiteY20" fmla="*/ 15386 h 21616"/>
              <a:gd name="connsiteX21" fmla="*/ 0 w 21600"/>
              <a:gd name="connsiteY21" fmla="*/ 12893 h 21616"/>
              <a:gd name="connsiteX22" fmla="*/ 3935 w 21600"/>
              <a:gd name="connsiteY22" fmla="*/ 11608 h 21616"/>
              <a:gd name="connsiteX23" fmla="*/ 1172 w 21600"/>
              <a:gd name="connsiteY23" fmla="*/ 8286 h 21616"/>
              <a:gd name="connsiteX24" fmla="*/ 3195 w 21600"/>
              <a:gd name="connsiteY24" fmla="*/ 6154 h 21616"/>
              <a:gd name="connsiteX25" fmla="*/ 2909 w 21600"/>
              <a:gd name="connsiteY25" fmla="*/ 1626 h 21616"/>
              <a:gd name="connsiteX26" fmla="*/ 7488 w 21600"/>
              <a:gd name="connsiteY26" fmla="*/ 1809 h 21616"/>
              <a:gd name="connsiteX27" fmla="*/ 9271 w 21600"/>
              <a:gd name="connsiteY27" fmla="*/ 0 h 21616"/>
              <a:gd name="connsiteX28" fmla="*/ 11568 w 21600"/>
              <a:gd name="connsiteY28" fmla="*/ 2008 h 21616"/>
              <a:gd name="connsiteX0" fmla="*/ 11568 w 21600"/>
              <a:gd name="connsiteY0" fmla="*/ 2289 h 21897"/>
              <a:gd name="connsiteX1" fmla="*/ 14790 w 21600"/>
              <a:gd name="connsiteY1" fmla="*/ 297 h 21897"/>
              <a:gd name="connsiteX2" fmla="*/ 16330 w 21600"/>
              <a:gd name="connsiteY2" fmla="*/ 3388 h 21897"/>
              <a:gd name="connsiteX3" fmla="*/ 20104 w 21600"/>
              <a:gd name="connsiteY3" fmla="*/ 0 h 21897"/>
              <a:gd name="connsiteX4" fmla="*/ 18636 w 21600"/>
              <a:gd name="connsiteY4" fmla="*/ 6046 h 21897"/>
              <a:gd name="connsiteX5" fmla="*/ 21600 w 21600"/>
              <a:gd name="connsiteY5" fmla="*/ 6942 h 21897"/>
              <a:gd name="connsiteX6" fmla="*/ 16985 w 21600"/>
              <a:gd name="connsiteY6" fmla="*/ 9699 h 21897"/>
              <a:gd name="connsiteX7" fmla="*/ 18270 w 21600"/>
              <a:gd name="connsiteY7" fmla="*/ 11587 h 21897"/>
              <a:gd name="connsiteX8" fmla="*/ 16380 w 21600"/>
              <a:gd name="connsiteY8" fmla="*/ 12607 h 21897"/>
              <a:gd name="connsiteX9" fmla="*/ 18877 w 21600"/>
              <a:gd name="connsiteY9" fmla="*/ 15929 h 21897"/>
              <a:gd name="connsiteX10" fmla="*/ 14640 w 21600"/>
              <a:gd name="connsiteY10" fmla="*/ 14647 h 21897"/>
              <a:gd name="connsiteX11" fmla="*/ 14942 w 21600"/>
              <a:gd name="connsiteY11" fmla="*/ 17667 h 21897"/>
              <a:gd name="connsiteX12" fmla="*/ 12180 w 21600"/>
              <a:gd name="connsiteY12" fmla="*/ 16232 h 21897"/>
              <a:gd name="connsiteX13" fmla="*/ 11612 w 21600"/>
              <a:gd name="connsiteY13" fmla="*/ 19139 h 21897"/>
              <a:gd name="connsiteX14" fmla="*/ 9872 w 21600"/>
              <a:gd name="connsiteY14" fmla="*/ 17667 h 21897"/>
              <a:gd name="connsiteX15" fmla="*/ 8700 w 21600"/>
              <a:gd name="connsiteY15" fmla="*/ 20009 h 21897"/>
              <a:gd name="connsiteX16" fmla="*/ 7527 w 21600"/>
              <a:gd name="connsiteY16" fmla="*/ 18422 h 21897"/>
              <a:gd name="connsiteX17" fmla="*/ 4917 w 21600"/>
              <a:gd name="connsiteY17" fmla="*/ 21897 h 21897"/>
              <a:gd name="connsiteX18" fmla="*/ 4805 w 21600"/>
              <a:gd name="connsiteY18" fmla="*/ 18537 h 21897"/>
              <a:gd name="connsiteX19" fmla="*/ 1285 w 21600"/>
              <a:gd name="connsiteY19" fmla="*/ 18122 h 21897"/>
              <a:gd name="connsiteX20" fmla="*/ 3330 w 21600"/>
              <a:gd name="connsiteY20" fmla="*/ 15667 h 21897"/>
              <a:gd name="connsiteX21" fmla="*/ 0 w 21600"/>
              <a:gd name="connsiteY21" fmla="*/ 13174 h 21897"/>
              <a:gd name="connsiteX22" fmla="*/ 3935 w 21600"/>
              <a:gd name="connsiteY22" fmla="*/ 11889 h 21897"/>
              <a:gd name="connsiteX23" fmla="*/ 1172 w 21600"/>
              <a:gd name="connsiteY23" fmla="*/ 8567 h 21897"/>
              <a:gd name="connsiteX24" fmla="*/ 3195 w 21600"/>
              <a:gd name="connsiteY24" fmla="*/ 6435 h 21897"/>
              <a:gd name="connsiteX25" fmla="*/ 2909 w 21600"/>
              <a:gd name="connsiteY25" fmla="*/ 1907 h 21897"/>
              <a:gd name="connsiteX26" fmla="*/ 7488 w 21600"/>
              <a:gd name="connsiteY26" fmla="*/ 2090 h 21897"/>
              <a:gd name="connsiteX27" fmla="*/ 9271 w 21600"/>
              <a:gd name="connsiteY27" fmla="*/ 281 h 21897"/>
              <a:gd name="connsiteX28" fmla="*/ 11568 w 21600"/>
              <a:gd name="connsiteY28" fmla="*/ 2289 h 21897"/>
              <a:gd name="connsiteX0" fmla="*/ 11568 w 21600"/>
              <a:gd name="connsiteY0" fmla="*/ 2289 h 21897"/>
              <a:gd name="connsiteX1" fmla="*/ 14790 w 21600"/>
              <a:gd name="connsiteY1" fmla="*/ 297 h 21897"/>
              <a:gd name="connsiteX2" fmla="*/ 16330 w 21600"/>
              <a:gd name="connsiteY2" fmla="*/ 3388 h 21897"/>
              <a:gd name="connsiteX3" fmla="*/ 20104 w 21600"/>
              <a:gd name="connsiteY3" fmla="*/ 0 h 21897"/>
              <a:gd name="connsiteX4" fmla="*/ 18636 w 21600"/>
              <a:gd name="connsiteY4" fmla="*/ 6046 h 21897"/>
              <a:gd name="connsiteX5" fmla="*/ 21600 w 21600"/>
              <a:gd name="connsiteY5" fmla="*/ 6942 h 21897"/>
              <a:gd name="connsiteX6" fmla="*/ 16985 w 21600"/>
              <a:gd name="connsiteY6" fmla="*/ 9699 h 21897"/>
              <a:gd name="connsiteX7" fmla="*/ 18270 w 21600"/>
              <a:gd name="connsiteY7" fmla="*/ 11587 h 21897"/>
              <a:gd name="connsiteX8" fmla="*/ 16380 w 21600"/>
              <a:gd name="connsiteY8" fmla="*/ 12607 h 21897"/>
              <a:gd name="connsiteX9" fmla="*/ 18877 w 21600"/>
              <a:gd name="connsiteY9" fmla="*/ 15929 h 21897"/>
              <a:gd name="connsiteX10" fmla="*/ 14640 w 21600"/>
              <a:gd name="connsiteY10" fmla="*/ 14647 h 21897"/>
              <a:gd name="connsiteX11" fmla="*/ 14942 w 21600"/>
              <a:gd name="connsiteY11" fmla="*/ 17667 h 21897"/>
              <a:gd name="connsiteX12" fmla="*/ 12180 w 21600"/>
              <a:gd name="connsiteY12" fmla="*/ 16232 h 21897"/>
              <a:gd name="connsiteX13" fmla="*/ 11612 w 21600"/>
              <a:gd name="connsiteY13" fmla="*/ 19139 h 21897"/>
              <a:gd name="connsiteX14" fmla="*/ 9872 w 21600"/>
              <a:gd name="connsiteY14" fmla="*/ 17667 h 21897"/>
              <a:gd name="connsiteX15" fmla="*/ 8700 w 21600"/>
              <a:gd name="connsiteY15" fmla="*/ 20009 h 21897"/>
              <a:gd name="connsiteX16" fmla="*/ 7527 w 21600"/>
              <a:gd name="connsiteY16" fmla="*/ 18422 h 21897"/>
              <a:gd name="connsiteX17" fmla="*/ 4917 w 21600"/>
              <a:gd name="connsiteY17" fmla="*/ 21897 h 21897"/>
              <a:gd name="connsiteX18" fmla="*/ 4805 w 21600"/>
              <a:gd name="connsiteY18" fmla="*/ 18537 h 21897"/>
              <a:gd name="connsiteX19" fmla="*/ 1285 w 21600"/>
              <a:gd name="connsiteY19" fmla="*/ 18122 h 21897"/>
              <a:gd name="connsiteX20" fmla="*/ 3330 w 21600"/>
              <a:gd name="connsiteY20" fmla="*/ 15667 h 21897"/>
              <a:gd name="connsiteX21" fmla="*/ 0 w 21600"/>
              <a:gd name="connsiteY21" fmla="*/ 13174 h 21897"/>
              <a:gd name="connsiteX22" fmla="*/ 3935 w 21600"/>
              <a:gd name="connsiteY22" fmla="*/ 11889 h 21897"/>
              <a:gd name="connsiteX23" fmla="*/ 1172 w 21600"/>
              <a:gd name="connsiteY23" fmla="*/ 8567 h 21897"/>
              <a:gd name="connsiteX24" fmla="*/ 3195 w 21600"/>
              <a:gd name="connsiteY24" fmla="*/ 6435 h 21897"/>
              <a:gd name="connsiteX25" fmla="*/ 2909 w 21600"/>
              <a:gd name="connsiteY25" fmla="*/ 1907 h 21897"/>
              <a:gd name="connsiteX26" fmla="*/ 7488 w 21600"/>
              <a:gd name="connsiteY26" fmla="*/ 2090 h 21897"/>
              <a:gd name="connsiteX27" fmla="*/ 9271 w 21600"/>
              <a:gd name="connsiteY27" fmla="*/ 281 h 21897"/>
              <a:gd name="connsiteX28" fmla="*/ 11568 w 21600"/>
              <a:gd name="connsiteY28" fmla="*/ 2289 h 21897"/>
              <a:gd name="connsiteX0" fmla="*/ 11568 w 21600"/>
              <a:gd name="connsiteY0" fmla="*/ 2289 h 21897"/>
              <a:gd name="connsiteX1" fmla="*/ 14790 w 21600"/>
              <a:gd name="connsiteY1" fmla="*/ 297 h 21897"/>
              <a:gd name="connsiteX2" fmla="*/ 16330 w 21600"/>
              <a:gd name="connsiteY2" fmla="*/ 3388 h 21897"/>
              <a:gd name="connsiteX3" fmla="*/ 20104 w 21600"/>
              <a:gd name="connsiteY3" fmla="*/ 0 h 21897"/>
              <a:gd name="connsiteX4" fmla="*/ 18636 w 21600"/>
              <a:gd name="connsiteY4" fmla="*/ 6046 h 21897"/>
              <a:gd name="connsiteX5" fmla="*/ 21600 w 21600"/>
              <a:gd name="connsiteY5" fmla="*/ 6942 h 21897"/>
              <a:gd name="connsiteX6" fmla="*/ 16985 w 21600"/>
              <a:gd name="connsiteY6" fmla="*/ 9699 h 21897"/>
              <a:gd name="connsiteX7" fmla="*/ 18270 w 21600"/>
              <a:gd name="connsiteY7" fmla="*/ 11587 h 21897"/>
              <a:gd name="connsiteX8" fmla="*/ 16380 w 21600"/>
              <a:gd name="connsiteY8" fmla="*/ 12607 h 21897"/>
              <a:gd name="connsiteX9" fmla="*/ 18877 w 21600"/>
              <a:gd name="connsiteY9" fmla="*/ 15929 h 21897"/>
              <a:gd name="connsiteX10" fmla="*/ 14640 w 21600"/>
              <a:gd name="connsiteY10" fmla="*/ 14647 h 21897"/>
              <a:gd name="connsiteX11" fmla="*/ 14942 w 21600"/>
              <a:gd name="connsiteY11" fmla="*/ 17667 h 21897"/>
              <a:gd name="connsiteX12" fmla="*/ 12180 w 21600"/>
              <a:gd name="connsiteY12" fmla="*/ 16232 h 21897"/>
              <a:gd name="connsiteX13" fmla="*/ 11612 w 21600"/>
              <a:gd name="connsiteY13" fmla="*/ 19139 h 21897"/>
              <a:gd name="connsiteX14" fmla="*/ 9872 w 21600"/>
              <a:gd name="connsiteY14" fmla="*/ 17667 h 21897"/>
              <a:gd name="connsiteX15" fmla="*/ 8700 w 21600"/>
              <a:gd name="connsiteY15" fmla="*/ 20009 h 21897"/>
              <a:gd name="connsiteX16" fmla="*/ 7527 w 21600"/>
              <a:gd name="connsiteY16" fmla="*/ 18422 h 21897"/>
              <a:gd name="connsiteX17" fmla="*/ 4917 w 21600"/>
              <a:gd name="connsiteY17" fmla="*/ 21897 h 21897"/>
              <a:gd name="connsiteX18" fmla="*/ 4805 w 21600"/>
              <a:gd name="connsiteY18" fmla="*/ 18537 h 21897"/>
              <a:gd name="connsiteX19" fmla="*/ 1285 w 21600"/>
              <a:gd name="connsiteY19" fmla="*/ 18122 h 21897"/>
              <a:gd name="connsiteX20" fmla="*/ 3330 w 21600"/>
              <a:gd name="connsiteY20" fmla="*/ 15667 h 21897"/>
              <a:gd name="connsiteX21" fmla="*/ 0 w 21600"/>
              <a:gd name="connsiteY21" fmla="*/ 13174 h 21897"/>
              <a:gd name="connsiteX22" fmla="*/ 3935 w 21600"/>
              <a:gd name="connsiteY22" fmla="*/ 11889 h 21897"/>
              <a:gd name="connsiteX23" fmla="*/ 1172 w 21600"/>
              <a:gd name="connsiteY23" fmla="*/ 8567 h 21897"/>
              <a:gd name="connsiteX24" fmla="*/ 3195 w 21600"/>
              <a:gd name="connsiteY24" fmla="*/ 6435 h 21897"/>
              <a:gd name="connsiteX25" fmla="*/ 2909 w 21600"/>
              <a:gd name="connsiteY25" fmla="*/ 1907 h 21897"/>
              <a:gd name="connsiteX26" fmla="*/ 7488 w 21600"/>
              <a:gd name="connsiteY26" fmla="*/ 2090 h 21897"/>
              <a:gd name="connsiteX27" fmla="*/ 9271 w 21600"/>
              <a:gd name="connsiteY27" fmla="*/ 281 h 21897"/>
              <a:gd name="connsiteX28" fmla="*/ 11568 w 21600"/>
              <a:gd name="connsiteY28" fmla="*/ 2289 h 21897"/>
              <a:gd name="connsiteX0" fmla="*/ 11568 w 21600"/>
              <a:gd name="connsiteY0" fmla="*/ 2289 h 21897"/>
              <a:gd name="connsiteX1" fmla="*/ 14790 w 21600"/>
              <a:gd name="connsiteY1" fmla="*/ 297 h 21897"/>
              <a:gd name="connsiteX2" fmla="*/ 16330 w 21600"/>
              <a:gd name="connsiteY2" fmla="*/ 3388 h 21897"/>
              <a:gd name="connsiteX3" fmla="*/ 20104 w 21600"/>
              <a:gd name="connsiteY3" fmla="*/ 0 h 21897"/>
              <a:gd name="connsiteX4" fmla="*/ 18636 w 21600"/>
              <a:gd name="connsiteY4" fmla="*/ 6046 h 21897"/>
              <a:gd name="connsiteX5" fmla="*/ 21600 w 21600"/>
              <a:gd name="connsiteY5" fmla="*/ 6942 h 21897"/>
              <a:gd name="connsiteX6" fmla="*/ 16985 w 21600"/>
              <a:gd name="connsiteY6" fmla="*/ 9699 h 21897"/>
              <a:gd name="connsiteX7" fmla="*/ 18270 w 21600"/>
              <a:gd name="connsiteY7" fmla="*/ 11587 h 21897"/>
              <a:gd name="connsiteX8" fmla="*/ 16380 w 21600"/>
              <a:gd name="connsiteY8" fmla="*/ 12607 h 21897"/>
              <a:gd name="connsiteX9" fmla="*/ 18877 w 21600"/>
              <a:gd name="connsiteY9" fmla="*/ 15929 h 21897"/>
              <a:gd name="connsiteX10" fmla="*/ 14640 w 21600"/>
              <a:gd name="connsiteY10" fmla="*/ 14647 h 21897"/>
              <a:gd name="connsiteX11" fmla="*/ 14942 w 21600"/>
              <a:gd name="connsiteY11" fmla="*/ 17667 h 21897"/>
              <a:gd name="connsiteX12" fmla="*/ 12180 w 21600"/>
              <a:gd name="connsiteY12" fmla="*/ 16232 h 21897"/>
              <a:gd name="connsiteX13" fmla="*/ 11612 w 21600"/>
              <a:gd name="connsiteY13" fmla="*/ 19139 h 21897"/>
              <a:gd name="connsiteX14" fmla="*/ 9872 w 21600"/>
              <a:gd name="connsiteY14" fmla="*/ 17667 h 21897"/>
              <a:gd name="connsiteX15" fmla="*/ 8700 w 21600"/>
              <a:gd name="connsiteY15" fmla="*/ 20009 h 21897"/>
              <a:gd name="connsiteX16" fmla="*/ 7527 w 21600"/>
              <a:gd name="connsiteY16" fmla="*/ 18422 h 21897"/>
              <a:gd name="connsiteX17" fmla="*/ 4917 w 21600"/>
              <a:gd name="connsiteY17" fmla="*/ 21897 h 21897"/>
              <a:gd name="connsiteX18" fmla="*/ 4805 w 21600"/>
              <a:gd name="connsiteY18" fmla="*/ 18537 h 21897"/>
              <a:gd name="connsiteX19" fmla="*/ 1285 w 21600"/>
              <a:gd name="connsiteY19" fmla="*/ 18122 h 21897"/>
              <a:gd name="connsiteX20" fmla="*/ 3330 w 21600"/>
              <a:gd name="connsiteY20" fmla="*/ 15667 h 21897"/>
              <a:gd name="connsiteX21" fmla="*/ 0 w 21600"/>
              <a:gd name="connsiteY21" fmla="*/ 13174 h 21897"/>
              <a:gd name="connsiteX22" fmla="*/ 3935 w 21600"/>
              <a:gd name="connsiteY22" fmla="*/ 11889 h 21897"/>
              <a:gd name="connsiteX23" fmla="*/ 1172 w 21600"/>
              <a:gd name="connsiteY23" fmla="*/ 8567 h 21897"/>
              <a:gd name="connsiteX24" fmla="*/ 3195 w 21600"/>
              <a:gd name="connsiteY24" fmla="*/ 6435 h 21897"/>
              <a:gd name="connsiteX25" fmla="*/ 2909 w 21600"/>
              <a:gd name="connsiteY25" fmla="*/ 1907 h 21897"/>
              <a:gd name="connsiteX26" fmla="*/ 7488 w 21600"/>
              <a:gd name="connsiteY26" fmla="*/ 2090 h 21897"/>
              <a:gd name="connsiteX27" fmla="*/ 9271 w 21600"/>
              <a:gd name="connsiteY27" fmla="*/ 281 h 21897"/>
              <a:gd name="connsiteX28" fmla="*/ 11568 w 21600"/>
              <a:gd name="connsiteY28" fmla="*/ 2289 h 21897"/>
              <a:gd name="connsiteX0" fmla="*/ 11570 w 21602"/>
              <a:gd name="connsiteY0" fmla="*/ 2289 h 21897"/>
              <a:gd name="connsiteX1" fmla="*/ 14792 w 21602"/>
              <a:gd name="connsiteY1" fmla="*/ 297 h 21897"/>
              <a:gd name="connsiteX2" fmla="*/ 16332 w 21602"/>
              <a:gd name="connsiteY2" fmla="*/ 3388 h 21897"/>
              <a:gd name="connsiteX3" fmla="*/ 20106 w 21602"/>
              <a:gd name="connsiteY3" fmla="*/ 0 h 21897"/>
              <a:gd name="connsiteX4" fmla="*/ 18638 w 21602"/>
              <a:gd name="connsiteY4" fmla="*/ 6046 h 21897"/>
              <a:gd name="connsiteX5" fmla="*/ 21602 w 21602"/>
              <a:gd name="connsiteY5" fmla="*/ 6942 h 21897"/>
              <a:gd name="connsiteX6" fmla="*/ 16987 w 21602"/>
              <a:gd name="connsiteY6" fmla="*/ 9699 h 21897"/>
              <a:gd name="connsiteX7" fmla="*/ 18272 w 21602"/>
              <a:gd name="connsiteY7" fmla="*/ 11587 h 21897"/>
              <a:gd name="connsiteX8" fmla="*/ 16382 w 21602"/>
              <a:gd name="connsiteY8" fmla="*/ 12607 h 21897"/>
              <a:gd name="connsiteX9" fmla="*/ 18879 w 21602"/>
              <a:gd name="connsiteY9" fmla="*/ 15929 h 21897"/>
              <a:gd name="connsiteX10" fmla="*/ 14642 w 21602"/>
              <a:gd name="connsiteY10" fmla="*/ 14647 h 21897"/>
              <a:gd name="connsiteX11" fmla="*/ 14944 w 21602"/>
              <a:gd name="connsiteY11" fmla="*/ 17667 h 21897"/>
              <a:gd name="connsiteX12" fmla="*/ 12182 w 21602"/>
              <a:gd name="connsiteY12" fmla="*/ 16232 h 21897"/>
              <a:gd name="connsiteX13" fmla="*/ 11614 w 21602"/>
              <a:gd name="connsiteY13" fmla="*/ 19139 h 21897"/>
              <a:gd name="connsiteX14" fmla="*/ 9874 w 21602"/>
              <a:gd name="connsiteY14" fmla="*/ 17667 h 21897"/>
              <a:gd name="connsiteX15" fmla="*/ 8702 w 21602"/>
              <a:gd name="connsiteY15" fmla="*/ 20009 h 21897"/>
              <a:gd name="connsiteX16" fmla="*/ 7529 w 21602"/>
              <a:gd name="connsiteY16" fmla="*/ 18422 h 21897"/>
              <a:gd name="connsiteX17" fmla="*/ 4919 w 21602"/>
              <a:gd name="connsiteY17" fmla="*/ 21897 h 21897"/>
              <a:gd name="connsiteX18" fmla="*/ 4807 w 21602"/>
              <a:gd name="connsiteY18" fmla="*/ 18537 h 21897"/>
              <a:gd name="connsiteX19" fmla="*/ 1287 w 21602"/>
              <a:gd name="connsiteY19" fmla="*/ 18122 h 21897"/>
              <a:gd name="connsiteX20" fmla="*/ 3332 w 21602"/>
              <a:gd name="connsiteY20" fmla="*/ 15667 h 21897"/>
              <a:gd name="connsiteX21" fmla="*/ 2 w 21602"/>
              <a:gd name="connsiteY21" fmla="*/ 13174 h 21897"/>
              <a:gd name="connsiteX22" fmla="*/ 3937 w 21602"/>
              <a:gd name="connsiteY22" fmla="*/ 11889 h 21897"/>
              <a:gd name="connsiteX23" fmla="*/ 1174 w 21602"/>
              <a:gd name="connsiteY23" fmla="*/ 8567 h 21897"/>
              <a:gd name="connsiteX24" fmla="*/ 3197 w 21602"/>
              <a:gd name="connsiteY24" fmla="*/ 6435 h 21897"/>
              <a:gd name="connsiteX25" fmla="*/ 2911 w 21602"/>
              <a:gd name="connsiteY25" fmla="*/ 1907 h 21897"/>
              <a:gd name="connsiteX26" fmla="*/ 7490 w 21602"/>
              <a:gd name="connsiteY26" fmla="*/ 2090 h 21897"/>
              <a:gd name="connsiteX27" fmla="*/ 9273 w 21602"/>
              <a:gd name="connsiteY27" fmla="*/ 281 h 21897"/>
              <a:gd name="connsiteX28" fmla="*/ 11570 w 21602"/>
              <a:gd name="connsiteY28" fmla="*/ 2289 h 21897"/>
              <a:gd name="connsiteX0" fmla="*/ 11570 w 21602"/>
              <a:gd name="connsiteY0" fmla="*/ 2289 h 21897"/>
              <a:gd name="connsiteX1" fmla="*/ 14792 w 21602"/>
              <a:gd name="connsiteY1" fmla="*/ 297 h 21897"/>
              <a:gd name="connsiteX2" fmla="*/ 16332 w 21602"/>
              <a:gd name="connsiteY2" fmla="*/ 3388 h 21897"/>
              <a:gd name="connsiteX3" fmla="*/ 20106 w 21602"/>
              <a:gd name="connsiteY3" fmla="*/ 0 h 21897"/>
              <a:gd name="connsiteX4" fmla="*/ 18638 w 21602"/>
              <a:gd name="connsiteY4" fmla="*/ 6046 h 21897"/>
              <a:gd name="connsiteX5" fmla="*/ 21602 w 21602"/>
              <a:gd name="connsiteY5" fmla="*/ 6942 h 21897"/>
              <a:gd name="connsiteX6" fmla="*/ 16987 w 21602"/>
              <a:gd name="connsiteY6" fmla="*/ 9699 h 21897"/>
              <a:gd name="connsiteX7" fmla="*/ 18272 w 21602"/>
              <a:gd name="connsiteY7" fmla="*/ 11587 h 21897"/>
              <a:gd name="connsiteX8" fmla="*/ 16382 w 21602"/>
              <a:gd name="connsiteY8" fmla="*/ 12607 h 21897"/>
              <a:gd name="connsiteX9" fmla="*/ 18879 w 21602"/>
              <a:gd name="connsiteY9" fmla="*/ 15929 h 21897"/>
              <a:gd name="connsiteX10" fmla="*/ 14642 w 21602"/>
              <a:gd name="connsiteY10" fmla="*/ 14647 h 21897"/>
              <a:gd name="connsiteX11" fmla="*/ 14944 w 21602"/>
              <a:gd name="connsiteY11" fmla="*/ 17667 h 21897"/>
              <a:gd name="connsiteX12" fmla="*/ 12182 w 21602"/>
              <a:gd name="connsiteY12" fmla="*/ 16232 h 21897"/>
              <a:gd name="connsiteX13" fmla="*/ 11614 w 21602"/>
              <a:gd name="connsiteY13" fmla="*/ 19139 h 21897"/>
              <a:gd name="connsiteX14" fmla="*/ 9874 w 21602"/>
              <a:gd name="connsiteY14" fmla="*/ 17667 h 21897"/>
              <a:gd name="connsiteX15" fmla="*/ 8702 w 21602"/>
              <a:gd name="connsiteY15" fmla="*/ 20009 h 21897"/>
              <a:gd name="connsiteX16" fmla="*/ 7529 w 21602"/>
              <a:gd name="connsiteY16" fmla="*/ 18422 h 21897"/>
              <a:gd name="connsiteX17" fmla="*/ 4919 w 21602"/>
              <a:gd name="connsiteY17" fmla="*/ 21897 h 21897"/>
              <a:gd name="connsiteX18" fmla="*/ 4807 w 21602"/>
              <a:gd name="connsiteY18" fmla="*/ 18537 h 21897"/>
              <a:gd name="connsiteX19" fmla="*/ 1287 w 21602"/>
              <a:gd name="connsiteY19" fmla="*/ 18122 h 21897"/>
              <a:gd name="connsiteX20" fmla="*/ 3332 w 21602"/>
              <a:gd name="connsiteY20" fmla="*/ 15667 h 21897"/>
              <a:gd name="connsiteX21" fmla="*/ 2 w 21602"/>
              <a:gd name="connsiteY21" fmla="*/ 13174 h 21897"/>
              <a:gd name="connsiteX22" fmla="*/ 3937 w 21602"/>
              <a:gd name="connsiteY22" fmla="*/ 11889 h 21897"/>
              <a:gd name="connsiteX23" fmla="*/ 1174 w 21602"/>
              <a:gd name="connsiteY23" fmla="*/ 8567 h 21897"/>
              <a:gd name="connsiteX24" fmla="*/ 3197 w 21602"/>
              <a:gd name="connsiteY24" fmla="*/ 6435 h 21897"/>
              <a:gd name="connsiteX25" fmla="*/ 2911 w 21602"/>
              <a:gd name="connsiteY25" fmla="*/ 1907 h 21897"/>
              <a:gd name="connsiteX26" fmla="*/ 7490 w 21602"/>
              <a:gd name="connsiteY26" fmla="*/ 2090 h 21897"/>
              <a:gd name="connsiteX27" fmla="*/ 9273 w 21602"/>
              <a:gd name="connsiteY27" fmla="*/ 281 h 21897"/>
              <a:gd name="connsiteX28" fmla="*/ 11570 w 21602"/>
              <a:gd name="connsiteY28" fmla="*/ 2289 h 21897"/>
              <a:gd name="connsiteX0" fmla="*/ 11570 w 21602"/>
              <a:gd name="connsiteY0" fmla="*/ 2289 h 21897"/>
              <a:gd name="connsiteX1" fmla="*/ 14792 w 21602"/>
              <a:gd name="connsiteY1" fmla="*/ 297 h 21897"/>
              <a:gd name="connsiteX2" fmla="*/ 16332 w 21602"/>
              <a:gd name="connsiteY2" fmla="*/ 3388 h 21897"/>
              <a:gd name="connsiteX3" fmla="*/ 20106 w 21602"/>
              <a:gd name="connsiteY3" fmla="*/ 0 h 21897"/>
              <a:gd name="connsiteX4" fmla="*/ 18638 w 21602"/>
              <a:gd name="connsiteY4" fmla="*/ 6046 h 21897"/>
              <a:gd name="connsiteX5" fmla="*/ 21602 w 21602"/>
              <a:gd name="connsiteY5" fmla="*/ 6942 h 21897"/>
              <a:gd name="connsiteX6" fmla="*/ 16987 w 21602"/>
              <a:gd name="connsiteY6" fmla="*/ 9699 h 21897"/>
              <a:gd name="connsiteX7" fmla="*/ 18272 w 21602"/>
              <a:gd name="connsiteY7" fmla="*/ 11587 h 21897"/>
              <a:gd name="connsiteX8" fmla="*/ 16382 w 21602"/>
              <a:gd name="connsiteY8" fmla="*/ 12607 h 21897"/>
              <a:gd name="connsiteX9" fmla="*/ 18879 w 21602"/>
              <a:gd name="connsiteY9" fmla="*/ 15929 h 21897"/>
              <a:gd name="connsiteX10" fmla="*/ 14642 w 21602"/>
              <a:gd name="connsiteY10" fmla="*/ 14647 h 21897"/>
              <a:gd name="connsiteX11" fmla="*/ 14944 w 21602"/>
              <a:gd name="connsiteY11" fmla="*/ 17667 h 21897"/>
              <a:gd name="connsiteX12" fmla="*/ 12182 w 21602"/>
              <a:gd name="connsiteY12" fmla="*/ 16232 h 21897"/>
              <a:gd name="connsiteX13" fmla="*/ 11614 w 21602"/>
              <a:gd name="connsiteY13" fmla="*/ 19139 h 21897"/>
              <a:gd name="connsiteX14" fmla="*/ 9874 w 21602"/>
              <a:gd name="connsiteY14" fmla="*/ 17667 h 21897"/>
              <a:gd name="connsiteX15" fmla="*/ 8702 w 21602"/>
              <a:gd name="connsiteY15" fmla="*/ 20009 h 21897"/>
              <a:gd name="connsiteX16" fmla="*/ 7529 w 21602"/>
              <a:gd name="connsiteY16" fmla="*/ 18422 h 21897"/>
              <a:gd name="connsiteX17" fmla="*/ 4919 w 21602"/>
              <a:gd name="connsiteY17" fmla="*/ 21897 h 21897"/>
              <a:gd name="connsiteX18" fmla="*/ 4807 w 21602"/>
              <a:gd name="connsiteY18" fmla="*/ 18537 h 21897"/>
              <a:gd name="connsiteX19" fmla="*/ 1287 w 21602"/>
              <a:gd name="connsiteY19" fmla="*/ 18122 h 21897"/>
              <a:gd name="connsiteX20" fmla="*/ 3332 w 21602"/>
              <a:gd name="connsiteY20" fmla="*/ 15667 h 21897"/>
              <a:gd name="connsiteX21" fmla="*/ 2 w 21602"/>
              <a:gd name="connsiteY21" fmla="*/ 13174 h 21897"/>
              <a:gd name="connsiteX22" fmla="*/ 3937 w 21602"/>
              <a:gd name="connsiteY22" fmla="*/ 11889 h 21897"/>
              <a:gd name="connsiteX23" fmla="*/ 1174 w 21602"/>
              <a:gd name="connsiteY23" fmla="*/ 8567 h 21897"/>
              <a:gd name="connsiteX24" fmla="*/ 3197 w 21602"/>
              <a:gd name="connsiteY24" fmla="*/ 6435 h 21897"/>
              <a:gd name="connsiteX25" fmla="*/ 2911 w 21602"/>
              <a:gd name="connsiteY25" fmla="*/ 1907 h 21897"/>
              <a:gd name="connsiteX26" fmla="*/ 7490 w 21602"/>
              <a:gd name="connsiteY26" fmla="*/ 2090 h 21897"/>
              <a:gd name="connsiteX27" fmla="*/ 9273 w 21602"/>
              <a:gd name="connsiteY27" fmla="*/ 281 h 21897"/>
              <a:gd name="connsiteX28" fmla="*/ 11570 w 21602"/>
              <a:gd name="connsiteY28" fmla="*/ 2289 h 21897"/>
              <a:gd name="connsiteX0" fmla="*/ 11570 w 21602"/>
              <a:gd name="connsiteY0" fmla="*/ 2289 h 22078"/>
              <a:gd name="connsiteX1" fmla="*/ 14792 w 21602"/>
              <a:gd name="connsiteY1" fmla="*/ 297 h 22078"/>
              <a:gd name="connsiteX2" fmla="*/ 16332 w 21602"/>
              <a:gd name="connsiteY2" fmla="*/ 3388 h 22078"/>
              <a:gd name="connsiteX3" fmla="*/ 20106 w 21602"/>
              <a:gd name="connsiteY3" fmla="*/ 0 h 22078"/>
              <a:gd name="connsiteX4" fmla="*/ 18638 w 21602"/>
              <a:gd name="connsiteY4" fmla="*/ 6046 h 22078"/>
              <a:gd name="connsiteX5" fmla="*/ 21602 w 21602"/>
              <a:gd name="connsiteY5" fmla="*/ 6942 h 22078"/>
              <a:gd name="connsiteX6" fmla="*/ 16987 w 21602"/>
              <a:gd name="connsiteY6" fmla="*/ 9699 h 22078"/>
              <a:gd name="connsiteX7" fmla="*/ 18272 w 21602"/>
              <a:gd name="connsiteY7" fmla="*/ 11587 h 22078"/>
              <a:gd name="connsiteX8" fmla="*/ 16382 w 21602"/>
              <a:gd name="connsiteY8" fmla="*/ 12607 h 22078"/>
              <a:gd name="connsiteX9" fmla="*/ 18879 w 21602"/>
              <a:gd name="connsiteY9" fmla="*/ 15929 h 22078"/>
              <a:gd name="connsiteX10" fmla="*/ 14642 w 21602"/>
              <a:gd name="connsiteY10" fmla="*/ 14647 h 22078"/>
              <a:gd name="connsiteX11" fmla="*/ 14944 w 21602"/>
              <a:gd name="connsiteY11" fmla="*/ 17667 h 22078"/>
              <a:gd name="connsiteX12" fmla="*/ 12182 w 21602"/>
              <a:gd name="connsiteY12" fmla="*/ 16232 h 22078"/>
              <a:gd name="connsiteX13" fmla="*/ 11614 w 21602"/>
              <a:gd name="connsiteY13" fmla="*/ 19139 h 22078"/>
              <a:gd name="connsiteX14" fmla="*/ 9874 w 21602"/>
              <a:gd name="connsiteY14" fmla="*/ 17667 h 22078"/>
              <a:gd name="connsiteX15" fmla="*/ 8702 w 21602"/>
              <a:gd name="connsiteY15" fmla="*/ 20009 h 22078"/>
              <a:gd name="connsiteX16" fmla="*/ 7529 w 21602"/>
              <a:gd name="connsiteY16" fmla="*/ 18422 h 22078"/>
              <a:gd name="connsiteX17" fmla="*/ 4919 w 21602"/>
              <a:gd name="connsiteY17" fmla="*/ 21897 h 22078"/>
              <a:gd name="connsiteX18" fmla="*/ 4807 w 21602"/>
              <a:gd name="connsiteY18" fmla="*/ 18537 h 22078"/>
              <a:gd name="connsiteX19" fmla="*/ 1287 w 21602"/>
              <a:gd name="connsiteY19" fmla="*/ 18122 h 22078"/>
              <a:gd name="connsiteX20" fmla="*/ 3332 w 21602"/>
              <a:gd name="connsiteY20" fmla="*/ 15667 h 22078"/>
              <a:gd name="connsiteX21" fmla="*/ 2 w 21602"/>
              <a:gd name="connsiteY21" fmla="*/ 13174 h 22078"/>
              <a:gd name="connsiteX22" fmla="*/ 3937 w 21602"/>
              <a:gd name="connsiteY22" fmla="*/ 11889 h 22078"/>
              <a:gd name="connsiteX23" fmla="*/ 1174 w 21602"/>
              <a:gd name="connsiteY23" fmla="*/ 8567 h 22078"/>
              <a:gd name="connsiteX24" fmla="*/ 3197 w 21602"/>
              <a:gd name="connsiteY24" fmla="*/ 6435 h 22078"/>
              <a:gd name="connsiteX25" fmla="*/ 2911 w 21602"/>
              <a:gd name="connsiteY25" fmla="*/ 1907 h 22078"/>
              <a:gd name="connsiteX26" fmla="*/ 7490 w 21602"/>
              <a:gd name="connsiteY26" fmla="*/ 2090 h 22078"/>
              <a:gd name="connsiteX27" fmla="*/ 9273 w 21602"/>
              <a:gd name="connsiteY27" fmla="*/ 281 h 22078"/>
              <a:gd name="connsiteX28" fmla="*/ 11570 w 21602"/>
              <a:gd name="connsiteY28" fmla="*/ 2289 h 22078"/>
              <a:gd name="connsiteX0" fmla="*/ 11570 w 21602"/>
              <a:gd name="connsiteY0" fmla="*/ 2289 h 22078"/>
              <a:gd name="connsiteX1" fmla="*/ 14792 w 21602"/>
              <a:gd name="connsiteY1" fmla="*/ 297 h 22078"/>
              <a:gd name="connsiteX2" fmla="*/ 16332 w 21602"/>
              <a:gd name="connsiteY2" fmla="*/ 3388 h 22078"/>
              <a:gd name="connsiteX3" fmla="*/ 20106 w 21602"/>
              <a:gd name="connsiteY3" fmla="*/ 0 h 22078"/>
              <a:gd name="connsiteX4" fmla="*/ 18638 w 21602"/>
              <a:gd name="connsiteY4" fmla="*/ 6046 h 22078"/>
              <a:gd name="connsiteX5" fmla="*/ 21602 w 21602"/>
              <a:gd name="connsiteY5" fmla="*/ 6942 h 22078"/>
              <a:gd name="connsiteX6" fmla="*/ 16987 w 21602"/>
              <a:gd name="connsiteY6" fmla="*/ 9699 h 22078"/>
              <a:gd name="connsiteX7" fmla="*/ 18272 w 21602"/>
              <a:gd name="connsiteY7" fmla="*/ 11587 h 22078"/>
              <a:gd name="connsiteX8" fmla="*/ 16382 w 21602"/>
              <a:gd name="connsiteY8" fmla="*/ 12607 h 22078"/>
              <a:gd name="connsiteX9" fmla="*/ 18879 w 21602"/>
              <a:gd name="connsiteY9" fmla="*/ 15929 h 22078"/>
              <a:gd name="connsiteX10" fmla="*/ 14642 w 21602"/>
              <a:gd name="connsiteY10" fmla="*/ 14647 h 22078"/>
              <a:gd name="connsiteX11" fmla="*/ 14944 w 21602"/>
              <a:gd name="connsiteY11" fmla="*/ 17667 h 22078"/>
              <a:gd name="connsiteX12" fmla="*/ 12182 w 21602"/>
              <a:gd name="connsiteY12" fmla="*/ 16232 h 22078"/>
              <a:gd name="connsiteX13" fmla="*/ 11614 w 21602"/>
              <a:gd name="connsiteY13" fmla="*/ 19139 h 22078"/>
              <a:gd name="connsiteX14" fmla="*/ 9874 w 21602"/>
              <a:gd name="connsiteY14" fmla="*/ 17667 h 22078"/>
              <a:gd name="connsiteX15" fmla="*/ 8702 w 21602"/>
              <a:gd name="connsiteY15" fmla="*/ 20009 h 22078"/>
              <a:gd name="connsiteX16" fmla="*/ 7529 w 21602"/>
              <a:gd name="connsiteY16" fmla="*/ 18422 h 22078"/>
              <a:gd name="connsiteX17" fmla="*/ 4919 w 21602"/>
              <a:gd name="connsiteY17" fmla="*/ 21897 h 22078"/>
              <a:gd name="connsiteX18" fmla="*/ 4807 w 21602"/>
              <a:gd name="connsiteY18" fmla="*/ 18537 h 22078"/>
              <a:gd name="connsiteX19" fmla="*/ 1287 w 21602"/>
              <a:gd name="connsiteY19" fmla="*/ 18122 h 22078"/>
              <a:gd name="connsiteX20" fmla="*/ 3332 w 21602"/>
              <a:gd name="connsiteY20" fmla="*/ 15667 h 22078"/>
              <a:gd name="connsiteX21" fmla="*/ 2 w 21602"/>
              <a:gd name="connsiteY21" fmla="*/ 13174 h 22078"/>
              <a:gd name="connsiteX22" fmla="*/ 3937 w 21602"/>
              <a:gd name="connsiteY22" fmla="*/ 11889 h 22078"/>
              <a:gd name="connsiteX23" fmla="*/ 1174 w 21602"/>
              <a:gd name="connsiteY23" fmla="*/ 8567 h 22078"/>
              <a:gd name="connsiteX24" fmla="*/ 3197 w 21602"/>
              <a:gd name="connsiteY24" fmla="*/ 6435 h 22078"/>
              <a:gd name="connsiteX25" fmla="*/ 2911 w 21602"/>
              <a:gd name="connsiteY25" fmla="*/ 1907 h 22078"/>
              <a:gd name="connsiteX26" fmla="*/ 7490 w 21602"/>
              <a:gd name="connsiteY26" fmla="*/ 2090 h 22078"/>
              <a:gd name="connsiteX27" fmla="*/ 9273 w 21602"/>
              <a:gd name="connsiteY27" fmla="*/ 281 h 22078"/>
              <a:gd name="connsiteX28" fmla="*/ 11570 w 21602"/>
              <a:gd name="connsiteY28" fmla="*/ 2289 h 22078"/>
              <a:gd name="connsiteX0" fmla="*/ 11570 w 21602"/>
              <a:gd name="connsiteY0" fmla="*/ 2289 h 22078"/>
              <a:gd name="connsiteX1" fmla="*/ 14792 w 21602"/>
              <a:gd name="connsiteY1" fmla="*/ 297 h 22078"/>
              <a:gd name="connsiteX2" fmla="*/ 16332 w 21602"/>
              <a:gd name="connsiteY2" fmla="*/ 3388 h 22078"/>
              <a:gd name="connsiteX3" fmla="*/ 20106 w 21602"/>
              <a:gd name="connsiteY3" fmla="*/ 0 h 22078"/>
              <a:gd name="connsiteX4" fmla="*/ 18638 w 21602"/>
              <a:gd name="connsiteY4" fmla="*/ 6046 h 22078"/>
              <a:gd name="connsiteX5" fmla="*/ 21602 w 21602"/>
              <a:gd name="connsiteY5" fmla="*/ 6942 h 22078"/>
              <a:gd name="connsiteX6" fmla="*/ 16987 w 21602"/>
              <a:gd name="connsiteY6" fmla="*/ 9699 h 22078"/>
              <a:gd name="connsiteX7" fmla="*/ 18272 w 21602"/>
              <a:gd name="connsiteY7" fmla="*/ 11587 h 22078"/>
              <a:gd name="connsiteX8" fmla="*/ 16382 w 21602"/>
              <a:gd name="connsiteY8" fmla="*/ 12607 h 22078"/>
              <a:gd name="connsiteX9" fmla="*/ 18879 w 21602"/>
              <a:gd name="connsiteY9" fmla="*/ 15929 h 22078"/>
              <a:gd name="connsiteX10" fmla="*/ 14642 w 21602"/>
              <a:gd name="connsiteY10" fmla="*/ 14647 h 22078"/>
              <a:gd name="connsiteX11" fmla="*/ 14944 w 21602"/>
              <a:gd name="connsiteY11" fmla="*/ 17667 h 22078"/>
              <a:gd name="connsiteX12" fmla="*/ 12182 w 21602"/>
              <a:gd name="connsiteY12" fmla="*/ 16232 h 22078"/>
              <a:gd name="connsiteX13" fmla="*/ 11614 w 21602"/>
              <a:gd name="connsiteY13" fmla="*/ 19139 h 22078"/>
              <a:gd name="connsiteX14" fmla="*/ 9874 w 21602"/>
              <a:gd name="connsiteY14" fmla="*/ 17667 h 22078"/>
              <a:gd name="connsiteX15" fmla="*/ 8702 w 21602"/>
              <a:gd name="connsiteY15" fmla="*/ 20009 h 22078"/>
              <a:gd name="connsiteX16" fmla="*/ 7529 w 21602"/>
              <a:gd name="connsiteY16" fmla="*/ 18422 h 22078"/>
              <a:gd name="connsiteX17" fmla="*/ 4919 w 21602"/>
              <a:gd name="connsiteY17" fmla="*/ 21897 h 22078"/>
              <a:gd name="connsiteX18" fmla="*/ 4807 w 21602"/>
              <a:gd name="connsiteY18" fmla="*/ 18537 h 22078"/>
              <a:gd name="connsiteX19" fmla="*/ 1287 w 21602"/>
              <a:gd name="connsiteY19" fmla="*/ 18122 h 22078"/>
              <a:gd name="connsiteX20" fmla="*/ 3332 w 21602"/>
              <a:gd name="connsiteY20" fmla="*/ 15667 h 22078"/>
              <a:gd name="connsiteX21" fmla="*/ 2 w 21602"/>
              <a:gd name="connsiteY21" fmla="*/ 13174 h 22078"/>
              <a:gd name="connsiteX22" fmla="*/ 3937 w 21602"/>
              <a:gd name="connsiteY22" fmla="*/ 11889 h 22078"/>
              <a:gd name="connsiteX23" fmla="*/ 1174 w 21602"/>
              <a:gd name="connsiteY23" fmla="*/ 8567 h 22078"/>
              <a:gd name="connsiteX24" fmla="*/ 3197 w 21602"/>
              <a:gd name="connsiteY24" fmla="*/ 6435 h 22078"/>
              <a:gd name="connsiteX25" fmla="*/ 2911 w 21602"/>
              <a:gd name="connsiteY25" fmla="*/ 1907 h 22078"/>
              <a:gd name="connsiteX26" fmla="*/ 7490 w 21602"/>
              <a:gd name="connsiteY26" fmla="*/ 2090 h 22078"/>
              <a:gd name="connsiteX27" fmla="*/ 9273 w 21602"/>
              <a:gd name="connsiteY27" fmla="*/ 281 h 22078"/>
              <a:gd name="connsiteX28" fmla="*/ 11570 w 21602"/>
              <a:gd name="connsiteY28" fmla="*/ 2289 h 22078"/>
              <a:gd name="connsiteX0" fmla="*/ 11570 w 21602"/>
              <a:gd name="connsiteY0" fmla="*/ 2289 h 22078"/>
              <a:gd name="connsiteX1" fmla="*/ 14792 w 21602"/>
              <a:gd name="connsiteY1" fmla="*/ 297 h 22078"/>
              <a:gd name="connsiteX2" fmla="*/ 16332 w 21602"/>
              <a:gd name="connsiteY2" fmla="*/ 3388 h 22078"/>
              <a:gd name="connsiteX3" fmla="*/ 20106 w 21602"/>
              <a:gd name="connsiteY3" fmla="*/ 0 h 22078"/>
              <a:gd name="connsiteX4" fmla="*/ 18638 w 21602"/>
              <a:gd name="connsiteY4" fmla="*/ 6046 h 22078"/>
              <a:gd name="connsiteX5" fmla="*/ 21602 w 21602"/>
              <a:gd name="connsiteY5" fmla="*/ 6942 h 22078"/>
              <a:gd name="connsiteX6" fmla="*/ 16987 w 21602"/>
              <a:gd name="connsiteY6" fmla="*/ 9699 h 22078"/>
              <a:gd name="connsiteX7" fmla="*/ 18272 w 21602"/>
              <a:gd name="connsiteY7" fmla="*/ 11587 h 22078"/>
              <a:gd name="connsiteX8" fmla="*/ 16382 w 21602"/>
              <a:gd name="connsiteY8" fmla="*/ 12607 h 22078"/>
              <a:gd name="connsiteX9" fmla="*/ 18879 w 21602"/>
              <a:gd name="connsiteY9" fmla="*/ 15929 h 22078"/>
              <a:gd name="connsiteX10" fmla="*/ 14642 w 21602"/>
              <a:gd name="connsiteY10" fmla="*/ 14647 h 22078"/>
              <a:gd name="connsiteX11" fmla="*/ 14944 w 21602"/>
              <a:gd name="connsiteY11" fmla="*/ 17667 h 22078"/>
              <a:gd name="connsiteX12" fmla="*/ 12182 w 21602"/>
              <a:gd name="connsiteY12" fmla="*/ 16232 h 22078"/>
              <a:gd name="connsiteX13" fmla="*/ 11614 w 21602"/>
              <a:gd name="connsiteY13" fmla="*/ 19139 h 22078"/>
              <a:gd name="connsiteX14" fmla="*/ 9874 w 21602"/>
              <a:gd name="connsiteY14" fmla="*/ 17667 h 22078"/>
              <a:gd name="connsiteX15" fmla="*/ 8702 w 21602"/>
              <a:gd name="connsiteY15" fmla="*/ 20009 h 22078"/>
              <a:gd name="connsiteX16" fmla="*/ 7529 w 21602"/>
              <a:gd name="connsiteY16" fmla="*/ 18422 h 22078"/>
              <a:gd name="connsiteX17" fmla="*/ 4919 w 21602"/>
              <a:gd name="connsiteY17" fmla="*/ 21897 h 22078"/>
              <a:gd name="connsiteX18" fmla="*/ 4807 w 21602"/>
              <a:gd name="connsiteY18" fmla="*/ 18537 h 22078"/>
              <a:gd name="connsiteX19" fmla="*/ 1287 w 21602"/>
              <a:gd name="connsiteY19" fmla="*/ 18122 h 22078"/>
              <a:gd name="connsiteX20" fmla="*/ 3332 w 21602"/>
              <a:gd name="connsiteY20" fmla="*/ 15667 h 22078"/>
              <a:gd name="connsiteX21" fmla="*/ 2 w 21602"/>
              <a:gd name="connsiteY21" fmla="*/ 13174 h 22078"/>
              <a:gd name="connsiteX22" fmla="*/ 3937 w 21602"/>
              <a:gd name="connsiteY22" fmla="*/ 11889 h 22078"/>
              <a:gd name="connsiteX23" fmla="*/ 1174 w 21602"/>
              <a:gd name="connsiteY23" fmla="*/ 8567 h 22078"/>
              <a:gd name="connsiteX24" fmla="*/ 3197 w 21602"/>
              <a:gd name="connsiteY24" fmla="*/ 6435 h 22078"/>
              <a:gd name="connsiteX25" fmla="*/ 2911 w 21602"/>
              <a:gd name="connsiteY25" fmla="*/ 1907 h 22078"/>
              <a:gd name="connsiteX26" fmla="*/ 7490 w 21602"/>
              <a:gd name="connsiteY26" fmla="*/ 2090 h 22078"/>
              <a:gd name="connsiteX27" fmla="*/ 9273 w 21602"/>
              <a:gd name="connsiteY27" fmla="*/ 281 h 22078"/>
              <a:gd name="connsiteX28" fmla="*/ 11570 w 21602"/>
              <a:gd name="connsiteY28" fmla="*/ 2289 h 22078"/>
              <a:gd name="connsiteX0" fmla="*/ 11570 w 21602"/>
              <a:gd name="connsiteY0" fmla="*/ 2289 h 22078"/>
              <a:gd name="connsiteX1" fmla="*/ 14792 w 21602"/>
              <a:gd name="connsiteY1" fmla="*/ 297 h 22078"/>
              <a:gd name="connsiteX2" fmla="*/ 16332 w 21602"/>
              <a:gd name="connsiteY2" fmla="*/ 3388 h 22078"/>
              <a:gd name="connsiteX3" fmla="*/ 20106 w 21602"/>
              <a:gd name="connsiteY3" fmla="*/ 0 h 22078"/>
              <a:gd name="connsiteX4" fmla="*/ 18638 w 21602"/>
              <a:gd name="connsiteY4" fmla="*/ 6046 h 22078"/>
              <a:gd name="connsiteX5" fmla="*/ 21602 w 21602"/>
              <a:gd name="connsiteY5" fmla="*/ 6942 h 22078"/>
              <a:gd name="connsiteX6" fmla="*/ 16987 w 21602"/>
              <a:gd name="connsiteY6" fmla="*/ 9699 h 22078"/>
              <a:gd name="connsiteX7" fmla="*/ 18272 w 21602"/>
              <a:gd name="connsiteY7" fmla="*/ 11587 h 22078"/>
              <a:gd name="connsiteX8" fmla="*/ 16382 w 21602"/>
              <a:gd name="connsiteY8" fmla="*/ 12607 h 22078"/>
              <a:gd name="connsiteX9" fmla="*/ 18879 w 21602"/>
              <a:gd name="connsiteY9" fmla="*/ 15929 h 22078"/>
              <a:gd name="connsiteX10" fmla="*/ 14642 w 21602"/>
              <a:gd name="connsiteY10" fmla="*/ 14647 h 22078"/>
              <a:gd name="connsiteX11" fmla="*/ 14944 w 21602"/>
              <a:gd name="connsiteY11" fmla="*/ 17667 h 22078"/>
              <a:gd name="connsiteX12" fmla="*/ 12182 w 21602"/>
              <a:gd name="connsiteY12" fmla="*/ 16232 h 22078"/>
              <a:gd name="connsiteX13" fmla="*/ 11614 w 21602"/>
              <a:gd name="connsiteY13" fmla="*/ 19139 h 22078"/>
              <a:gd name="connsiteX14" fmla="*/ 9874 w 21602"/>
              <a:gd name="connsiteY14" fmla="*/ 17667 h 22078"/>
              <a:gd name="connsiteX15" fmla="*/ 8702 w 21602"/>
              <a:gd name="connsiteY15" fmla="*/ 20009 h 22078"/>
              <a:gd name="connsiteX16" fmla="*/ 7529 w 21602"/>
              <a:gd name="connsiteY16" fmla="*/ 18422 h 22078"/>
              <a:gd name="connsiteX17" fmla="*/ 4919 w 21602"/>
              <a:gd name="connsiteY17" fmla="*/ 21897 h 22078"/>
              <a:gd name="connsiteX18" fmla="*/ 4807 w 21602"/>
              <a:gd name="connsiteY18" fmla="*/ 18537 h 22078"/>
              <a:gd name="connsiteX19" fmla="*/ 1287 w 21602"/>
              <a:gd name="connsiteY19" fmla="*/ 18122 h 22078"/>
              <a:gd name="connsiteX20" fmla="*/ 3332 w 21602"/>
              <a:gd name="connsiteY20" fmla="*/ 15667 h 22078"/>
              <a:gd name="connsiteX21" fmla="*/ 2 w 21602"/>
              <a:gd name="connsiteY21" fmla="*/ 13174 h 22078"/>
              <a:gd name="connsiteX22" fmla="*/ 3937 w 21602"/>
              <a:gd name="connsiteY22" fmla="*/ 11889 h 22078"/>
              <a:gd name="connsiteX23" fmla="*/ 1174 w 21602"/>
              <a:gd name="connsiteY23" fmla="*/ 8567 h 22078"/>
              <a:gd name="connsiteX24" fmla="*/ 3197 w 21602"/>
              <a:gd name="connsiteY24" fmla="*/ 6435 h 22078"/>
              <a:gd name="connsiteX25" fmla="*/ 2911 w 21602"/>
              <a:gd name="connsiteY25" fmla="*/ 1907 h 22078"/>
              <a:gd name="connsiteX26" fmla="*/ 7490 w 21602"/>
              <a:gd name="connsiteY26" fmla="*/ 2090 h 22078"/>
              <a:gd name="connsiteX27" fmla="*/ 9273 w 21602"/>
              <a:gd name="connsiteY27" fmla="*/ 281 h 22078"/>
              <a:gd name="connsiteX28" fmla="*/ 11570 w 21602"/>
              <a:gd name="connsiteY28" fmla="*/ 2289 h 22078"/>
              <a:gd name="connsiteX0" fmla="*/ 11570 w 21602"/>
              <a:gd name="connsiteY0" fmla="*/ 2289 h 22078"/>
              <a:gd name="connsiteX1" fmla="*/ 14792 w 21602"/>
              <a:gd name="connsiteY1" fmla="*/ 297 h 22078"/>
              <a:gd name="connsiteX2" fmla="*/ 16332 w 21602"/>
              <a:gd name="connsiteY2" fmla="*/ 3388 h 22078"/>
              <a:gd name="connsiteX3" fmla="*/ 20106 w 21602"/>
              <a:gd name="connsiteY3" fmla="*/ 0 h 22078"/>
              <a:gd name="connsiteX4" fmla="*/ 18638 w 21602"/>
              <a:gd name="connsiteY4" fmla="*/ 6046 h 22078"/>
              <a:gd name="connsiteX5" fmla="*/ 21602 w 21602"/>
              <a:gd name="connsiteY5" fmla="*/ 6942 h 22078"/>
              <a:gd name="connsiteX6" fmla="*/ 16987 w 21602"/>
              <a:gd name="connsiteY6" fmla="*/ 9699 h 22078"/>
              <a:gd name="connsiteX7" fmla="*/ 18272 w 21602"/>
              <a:gd name="connsiteY7" fmla="*/ 11587 h 22078"/>
              <a:gd name="connsiteX8" fmla="*/ 16382 w 21602"/>
              <a:gd name="connsiteY8" fmla="*/ 12607 h 22078"/>
              <a:gd name="connsiteX9" fmla="*/ 18879 w 21602"/>
              <a:gd name="connsiteY9" fmla="*/ 15929 h 22078"/>
              <a:gd name="connsiteX10" fmla="*/ 14642 w 21602"/>
              <a:gd name="connsiteY10" fmla="*/ 14647 h 22078"/>
              <a:gd name="connsiteX11" fmla="*/ 14944 w 21602"/>
              <a:gd name="connsiteY11" fmla="*/ 17667 h 22078"/>
              <a:gd name="connsiteX12" fmla="*/ 12182 w 21602"/>
              <a:gd name="connsiteY12" fmla="*/ 16232 h 22078"/>
              <a:gd name="connsiteX13" fmla="*/ 11614 w 21602"/>
              <a:gd name="connsiteY13" fmla="*/ 19139 h 22078"/>
              <a:gd name="connsiteX14" fmla="*/ 9874 w 21602"/>
              <a:gd name="connsiteY14" fmla="*/ 17667 h 22078"/>
              <a:gd name="connsiteX15" fmla="*/ 8702 w 21602"/>
              <a:gd name="connsiteY15" fmla="*/ 20009 h 22078"/>
              <a:gd name="connsiteX16" fmla="*/ 7529 w 21602"/>
              <a:gd name="connsiteY16" fmla="*/ 18422 h 22078"/>
              <a:gd name="connsiteX17" fmla="*/ 4919 w 21602"/>
              <a:gd name="connsiteY17" fmla="*/ 21897 h 22078"/>
              <a:gd name="connsiteX18" fmla="*/ 4807 w 21602"/>
              <a:gd name="connsiteY18" fmla="*/ 18537 h 22078"/>
              <a:gd name="connsiteX19" fmla="*/ 1287 w 21602"/>
              <a:gd name="connsiteY19" fmla="*/ 18122 h 22078"/>
              <a:gd name="connsiteX20" fmla="*/ 3332 w 21602"/>
              <a:gd name="connsiteY20" fmla="*/ 15667 h 22078"/>
              <a:gd name="connsiteX21" fmla="*/ 2 w 21602"/>
              <a:gd name="connsiteY21" fmla="*/ 13174 h 22078"/>
              <a:gd name="connsiteX22" fmla="*/ 3937 w 21602"/>
              <a:gd name="connsiteY22" fmla="*/ 11889 h 22078"/>
              <a:gd name="connsiteX23" fmla="*/ 1174 w 21602"/>
              <a:gd name="connsiteY23" fmla="*/ 8567 h 22078"/>
              <a:gd name="connsiteX24" fmla="*/ 3197 w 21602"/>
              <a:gd name="connsiteY24" fmla="*/ 6435 h 22078"/>
              <a:gd name="connsiteX25" fmla="*/ 2911 w 21602"/>
              <a:gd name="connsiteY25" fmla="*/ 1907 h 22078"/>
              <a:gd name="connsiteX26" fmla="*/ 7490 w 21602"/>
              <a:gd name="connsiteY26" fmla="*/ 2090 h 22078"/>
              <a:gd name="connsiteX27" fmla="*/ 9273 w 21602"/>
              <a:gd name="connsiteY27" fmla="*/ 281 h 22078"/>
              <a:gd name="connsiteX28" fmla="*/ 11570 w 21602"/>
              <a:gd name="connsiteY28" fmla="*/ 2289 h 22078"/>
              <a:gd name="connsiteX0" fmla="*/ 11570 w 21602"/>
              <a:gd name="connsiteY0" fmla="*/ 2289 h 22078"/>
              <a:gd name="connsiteX1" fmla="*/ 14792 w 21602"/>
              <a:gd name="connsiteY1" fmla="*/ 297 h 22078"/>
              <a:gd name="connsiteX2" fmla="*/ 16332 w 21602"/>
              <a:gd name="connsiteY2" fmla="*/ 3388 h 22078"/>
              <a:gd name="connsiteX3" fmla="*/ 20106 w 21602"/>
              <a:gd name="connsiteY3" fmla="*/ 0 h 22078"/>
              <a:gd name="connsiteX4" fmla="*/ 18638 w 21602"/>
              <a:gd name="connsiteY4" fmla="*/ 6046 h 22078"/>
              <a:gd name="connsiteX5" fmla="*/ 21602 w 21602"/>
              <a:gd name="connsiteY5" fmla="*/ 6942 h 22078"/>
              <a:gd name="connsiteX6" fmla="*/ 16987 w 21602"/>
              <a:gd name="connsiteY6" fmla="*/ 9699 h 22078"/>
              <a:gd name="connsiteX7" fmla="*/ 18272 w 21602"/>
              <a:gd name="connsiteY7" fmla="*/ 11587 h 22078"/>
              <a:gd name="connsiteX8" fmla="*/ 16382 w 21602"/>
              <a:gd name="connsiteY8" fmla="*/ 12607 h 22078"/>
              <a:gd name="connsiteX9" fmla="*/ 18879 w 21602"/>
              <a:gd name="connsiteY9" fmla="*/ 15929 h 22078"/>
              <a:gd name="connsiteX10" fmla="*/ 14642 w 21602"/>
              <a:gd name="connsiteY10" fmla="*/ 14647 h 22078"/>
              <a:gd name="connsiteX11" fmla="*/ 14944 w 21602"/>
              <a:gd name="connsiteY11" fmla="*/ 17667 h 22078"/>
              <a:gd name="connsiteX12" fmla="*/ 12182 w 21602"/>
              <a:gd name="connsiteY12" fmla="*/ 16232 h 22078"/>
              <a:gd name="connsiteX13" fmla="*/ 11614 w 21602"/>
              <a:gd name="connsiteY13" fmla="*/ 19139 h 22078"/>
              <a:gd name="connsiteX14" fmla="*/ 9874 w 21602"/>
              <a:gd name="connsiteY14" fmla="*/ 17667 h 22078"/>
              <a:gd name="connsiteX15" fmla="*/ 8702 w 21602"/>
              <a:gd name="connsiteY15" fmla="*/ 20009 h 22078"/>
              <a:gd name="connsiteX16" fmla="*/ 7529 w 21602"/>
              <a:gd name="connsiteY16" fmla="*/ 18422 h 22078"/>
              <a:gd name="connsiteX17" fmla="*/ 4919 w 21602"/>
              <a:gd name="connsiteY17" fmla="*/ 21897 h 22078"/>
              <a:gd name="connsiteX18" fmla="*/ 4807 w 21602"/>
              <a:gd name="connsiteY18" fmla="*/ 18537 h 22078"/>
              <a:gd name="connsiteX19" fmla="*/ 1287 w 21602"/>
              <a:gd name="connsiteY19" fmla="*/ 18122 h 22078"/>
              <a:gd name="connsiteX20" fmla="*/ 3332 w 21602"/>
              <a:gd name="connsiteY20" fmla="*/ 15667 h 22078"/>
              <a:gd name="connsiteX21" fmla="*/ 2 w 21602"/>
              <a:gd name="connsiteY21" fmla="*/ 13174 h 22078"/>
              <a:gd name="connsiteX22" fmla="*/ 3937 w 21602"/>
              <a:gd name="connsiteY22" fmla="*/ 11889 h 22078"/>
              <a:gd name="connsiteX23" fmla="*/ 1174 w 21602"/>
              <a:gd name="connsiteY23" fmla="*/ 8567 h 22078"/>
              <a:gd name="connsiteX24" fmla="*/ 3197 w 21602"/>
              <a:gd name="connsiteY24" fmla="*/ 6435 h 22078"/>
              <a:gd name="connsiteX25" fmla="*/ 2911 w 21602"/>
              <a:gd name="connsiteY25" fmla="*/ 1907 h 22078"/>
              <a:gd name="connsiteX26" fmla="*/ 7490 w 21602"/>
              <a:gd name="connsiteY26" fmla="*/ 2090 h 22078"/>
              <a:gd name="connsiteX27" fmla="*/ 9273 w 21602"/>
              <a:gd name="connsiteY27" fmla="*/ 281 h 22078"/>
              <a:gd name="connsiteX28" fmla="*/ 11570 w 21602"/>
              <a:gd name="connsiteY28" fmla="*/ 2289 h 22078"/>
              <a:gd name="connsiteX0" fmla="*/ 11570 w 21619"/>
              <a:gd name="connsiteY0" fmla="*/ 2289 h 22078"/>
              <a:gd name="connsiteX1" fmla="*/ 14792 w 21619"/>
              <a:gd name="connsiteY1" fmla="*/ 297 h 22078"/>
              <a:gd name="connsiteX2" fmla="*/ 16332 w 21619"/>
              <a:gd name="connsiteY2" fmla="*/ 3388 h 22078"/>
              <a:gd name="connsiteX3" fmla="*/ 20106 w 21619"/>
              <a:gd name="connsiteY3" fmla="*/ 0 h 22078"/>
              <a:gd name="connsiteX4" fmla="*/ 18638 w 21619"/>
              <a:gd name="connsiteY4" fmla="*/ 6046 h 22078"/>
              <a:gd name="connsiteX5" fmla="*/ 21602 w 21619"/>
              <a:gd name="connsiteY5" fmla="*/ 6942 h 22078"/>
              <a:gd name="connsiteX6" fmla="*/ 16987 w 21619"/>
              <a:gd name="connsiteY6" fmla="*/ 9699 h 22078"/>
              <a:gd name="connsiteX7" fmla="*/ 18272 w 21619"/>
              <a:gd name="connsiteY7" fmla="*/ 11587 h 22078"/>
              <a:gd name="connsiteX8" fmla="*/ 16382 w 21619"/>
              <a:gd name="connsiteY8" fmla="*/ 12607 h 22078"/>
              <a:gd name="connsiteX9" fmla="*/ 18879 w 21619"/>
              <a:gd name="connsiteY9" fmla="*/ 15929 h 22078"/>
              <a:gd name="connsiteX10" fmla="*/ 14642 w 21619"/>
              <a:gd name="connsiteY10" fmla="*/ 14647 h 22078"/>
              <a:gd name="connsiteX11" fmla="*/ 14944 w 21619"/>
              <a:gd name="connsiteY11" fmla="*/ 17667 h 22078"/>
              <a:gd name="connsiteX12" fmla="*/ 12182 w 21619"/>
              <a:gd name="connsiteY12" fmla="*/ 16232 h 22078"/>
              <a:gd name="connsiteX13" fmla="*/ 11614 w 21619"/>
              <a:gd name="connsiteY13" fmla="*/ 19139 h 22078"/>
              <a:gd name="connsiteX14" fmla="*/ 9874 w 21619"/>
              <a:gd name="connsiteY14" fmla="*/ 17667 h 22078"/>
              <a:gd name="connsiteX15" fmla="*/ 8702 w 21619"/>
              <a:gd name="connsiteY15" fmla="*/ 20009 h 22078"/>
              <a:gd name="connsiteX16" fmla="*/ 7529 w 21619"/>
              <a:gd name="connsiteY16" fmla="*/ 18422 h 22078"/>
              <a:gd name="connsiteX17" fmla="*/ 4919 w 21619"/>
              <a:gd name="connsiteY17" fmla="*/ 21897 h 22078"/>
              <a:gd name="connsiteX18" fmla="*/ 4807 w 21619"/>
              <a:gd name="connsiteY18" fmla="*/ 18537 h 22078"/>
              <a:gd name="connsiteX19" fmla="*/ 1287 w 21619"/>
              <a:gd name="connsiteY19" fmla="*/ 18122 h 22078"/>
              <a:gd name="connsiteX20" fmla="*/ 3332 w 21619"/>
              <a:gd name="connsiteY20" fmla="*/ 15667 h 22078"/>
              <a:gd name="connsiteX21" fmla="*/ 2 w 21619"/>
              <a:gd name="connsiteY21" fmla="*/ 13174 h 22078"/>
              <a:gd name="connsiteX22" fmla="*/ 3937 w 21619"/>
              <a:gd name="connsiteY22" fmla="*/ 11889 h 22078"/>
              <a:gd name="connsiteX23" fmla="*/ 1174 w 21619"/>
              <a:gd name="connsiteY23" fmla="*/ 8567 h 22078"/>
              <a:gd name="connsiteX24" fmla="*/ 3197 w 21619"/>
              <a:gd name="connsiteY24" fmla="*/ 6435 h 22078"/>
              <a:gd name="connsiteX25" fmla="*/ 2911 w 21619"/>
              <a:gd name="connsiteY25" fmla="*/ 1907 h 22078"/>
              <a:gd name="connsiteX26" fmla="*/ 7490 w 21619"/>
              <a:gd name="connsiteY26" fmla="*/ 2090 h 22078"/>
              <a:gd name="connsiteX27" fmla="*/ 9273 w 21619"/>
              <a:gd name="connsiteY27" fmla="*/ 281 h 22078"/>
              <a:gd name="connsiteX28" fmla="*/ 11570 w 21619"/>
              <a:gd name="connsiteY28" fmla="*/ 2289 h 22078"/>
              <a:gd name="connsiteX0" fmla="*/ 11570 w 21619"/>
              <a:gd name="connsiteY0" fmla="*/ 2429 h 22218"/>
              <a:gd name="connsiteX1" fmla="*/ 14792 w 21619"/>
              <a:gd name="connsiteY1" fmla="*/ 437 h 22218"/>
              <a:gd name="connsiteX2" fmla="*/ 16332 w 21619"/>
              <a:gd name="connsiteY2" fmla="*/ 3528 h 22218"/>
              <a:gd name="connsiteX3" fmla="*/ 20106 w 21619"/>
              <a:gd name="connsiteY3" fmla="*/ 140 h 22218"/>
              <a:gd name="connsiteX4" fmla="*/ 18638 w 21619"/>
              <a:gd name="connsiteY4" fmla="*/ 6186 h 22218"/>
              <a:gd name="connsiteX5" fmla="*/ 21602 w 21619"/>
              <a:gd name="connsiteY5" fmla="*/ 7082 h 22218"/>
              <a:gd name="connsiteX6" fmla="*/ 16987 w 21619"/>
              <a:gd name="connsiteY6" fmla="*/ 9839 h 22218"/>
              <a:gd name="connsiteX7" fmla="*/ 18272 w 21619"/>
              <a:gd name="connsiteY7" fmla="*/ 11727 h 22218"/>
              <a:gd name="connsiteX8" fmla="*/ 16382 w 21619"/>
              <a:gd name="connsiteY8" fmla="*/ 12747 h 22218"/>
              <a:gd name="connsiteX9" fmla="*/ 18879 w 21619"/>
              <a:gd name="connsiteY9" fmla="*/ 16069 h 22218"/>
              <a:gd name="connsiteX10" fmla="*/ 14642 w 21619"/>
              <a:gd name="connsiteY10" fmla="*/ 14787 h 22218"/>
              <a:gd name="connsiteX11" fmla="*/ 14944 w 21619"/>
              <a:gd name="connsiteY11" fmla="*/ 17807 h 22218"/>
              <a:gd name="connsiteX12" fmla="*/ 12182 w 21619"/>
              <a:gd name="connsiteY12" fmla="*/ 16372 h 22218"/>
              <a:gd name="connsiteX13" fmla="*/ 11614 w 21619"/>
              <a:gd name="connsiteY13" fmla="*/ 19279 h 22218"/>
              <a:gd name="connsiteX14" fmla="*/ 9874 w 21619"/>
              <a:gd name="connsiteY14" fmla="*/ 17807 h 22218"/>
              <a:gd name="connsiteX15" fmla="*/ 8702 w 21619"/>
              <a:gd name="connsiteY15" fmla="*/ 20149 h 22218"/>
              <a:gd name="connsiteX16" fmla="*/ 7529 w 21619"/>
              <a:gd name="connsiteY16" fmla="*/ 18562 h 22218"/>
              <a:gd name="connsiteX17" fmla="*/ 4919 w 21619"/>
              <a:gd name="connsiteY17" fmla="*/ 22037 h 22218"/>
              <a:gd name="connsiteX18" fmla="*/ 4807 w 21619"/>
              <a:gd name="connsiteY18" fmla="*/ 18677 h 22218"/>
              <a:gd name="connsiteX19" fmla="*/ 1287 w 21619"/>
              <a:gd name="connsiteY19" fmla="*/ 18262 h 22218"/>
              <a:gd name="connsiteX20" fmla="*/ 3332 w 21619"/>
              <a:gd name="connsiteY20" fmla="*/ 15807 h 22218"/>
              <a:gd name="connsiteX21" fmla="*/ 2 w 21619"/>
              <a:gd name="connsiteY21" fmla="*/ 13314 h 22218"/>
              <a:gd name="connsiteX22" fmla="*/ 3937 w 21619"/>
              <a:gd name="connsiteY22" fmla="*/ 12029 h 22218"/>
              <a:gd name="connsiteX23" fmla="*/ 1174 w 21619"/>
              <a:gd name="connsiteY23" fmla="*/ 8707 h 22218"/>
              <a:gd name="connsiteX24" fmla="*/ 3197 w 21619"/>
              <a:gd name="connsiteY24" fmla="*/ 6575 h 22218"/>
              <a:gd name="connsiteX25" fmla="*/ 2911 w 21619"/>
              <a:gd name="connsiteY25" fmla="*/ 2047 h 22218"/>
              <a:gd name="connsiteX26" fmla="*/ 7490 w 21619"/>
              <a:gd name="connsiteY26" fmla="*/ 2230 h 22218"/>
              <a:gd name="connsiteX27" fmla="*/ 9273 w 21619"/>
              <a:gd name="connsiteY27" fmla="*/ 421 h 22218"/>
              <a:gd name="connsiteX28" fmla="*/ 11570 w 21619"/>
              <a:gd name="connsiteY28" fmla="*/ 2429 h 22218"/>
              <a:gd name="connsiteX0" fmla="*/ 11570 w 21644"/>
              <a:gd name="connsiteY0" fmla="*/ 2429 h 22218"/>
              <a:gd name="connsiteX1" fmla="*/ 14792 w 21644"/>
              <a:gd name="connsiteY1" fmla="*/ 437 h 22218"/>
              <a:gd name="connsiteX2" fmla="*/ 16332 w 21644"/>
              <a:gd name="connsiteY2" fmla="*/ 3528 h 22218"/>
              <a:gd name="connsiteX3" fmla="*/ 20106 w 21644"/>
              <a:gd name="connsiteY3" fmla="*/ 140 h 22218"/>
              <a:gd name="connsiteX4" fmla="*/ 18638 w 21644"/>
              <a:gd name="connsiteY4" fmla="*/ 6186 h 22218"/>
              <a:gd name="connsiteX5" fmla="*/ 21602 w 21644"/>
              <a:gd name="connsiteY5" fmla="*/ 7082 h 22218"/>
              <a:gd name="connsiteX6" fmla="*/ 16987 w 21644"/>
              <a:gd name="connsiteY6" fmla="*/ 9839 h 22218"/>
              <a:gd name="connsiteX7" fmla="*/ 21643 w 21644"/>
              <a:gd name="connsiteY7" fmla="*/ 12399 h 22218"/>
              <a:gd name="connsiteX8" fmla="*/ 16382 w 21644"/>
              <a:gd name="connsiteY8" fmla="*/ 12747 h 22218"/>
              <a:gd name="connsiteX9" fmla="*/ 18879 w 21644"/>
              <a:gd name="connsiteY9" fmla="*/ 16069 h 22218"/>
              <a:gd name="connsiteX10" fmla="*/ 14642 w 21644"/>
              <a:gd name="connsiteY10" fmla="*/ 14787 h 22218"/>
              <a:gd name="connsiteX11" fmla="*/ 14944 w 21644"/>
              <a:gd name="connsiteY11" fmla="*/ 17807 h 22218"/>
              <a:gd name="connsiteX12" fmla="*/ 12182 w 21644"/>
              <a:gd name="connsiteY12" fmla="*/ 16372 h 22218"/>
              <a:gd name="connsiteX13" fmla="*/ 11614 w 21644"/>
              <a:gd name="connsiteY13" fmla="*/ 19279 h 22218"/>
              <a:gd name="connsiteX14" fmla="*/ 9874 w 21644"/>
              <a:gd name="connsiteY14" fmla="*/ 17807 h 22218"/>
              <a:gd name="connsiteX15" fmla="*/ 8702 w 21644"/>
              <a:gd name="connsiteY15" fmla="*/ 20149 h 22218"/>
              <a:gd name="connsiteX16" fmla="*/ 7529 w 21644"/>
              <a:gd name="connsiteY16" fmla="*/ 18562 h 22218"/>
              <a:gd name="connsiteX17" fmla="*/ 4919 w 21644"/>
              <a:gd name="connsiteY17" fmla="*/ 22037 h 22218"/>
              <a:gd name="connsiteX18" fmla="*/ 4807 w 21644"/>
              <a:gd name="connsiteY18" fmla="*/ 18677 h 22218"/>
              <a:gd name="connsiteX19" fmla="*/ 1287 w 21644"/>
              <a:gd name="connsiteY19" fmla="*/ 18262 h 22218"/>
              <a:gd name="connsiteX20" fmla="*/ 3332 w 21644"/>
              <a:gd name="connsiteY20" fmla="*/ 15807 h 22218"/>
              <a:gd name="connsiteX21" fmla="*/ 2 w 21644"/>
              <a:gd name="connsiteY21" fmla="*/ 13314 h 22218"/>
              <a:gd name="connsiteX22" fmla="*/ 3937 w 21644"/>
              <a:gd name="connsiteY22" fmla="*/ 12029 h 22218"/>
              <a:gd name="connsiteX23" fmla="*/ 1174 w 21644"/>
              <a:gd name="connsiteY23" fmla="*/ 8707 h 22218"/>
              <a:gd name="connsiteX24" fmla="*/ 3197 w 21644"/>
              <a:gd name="connsiteY24" fmla="*/ 6575 h 22218"/>
              <a:gd name="connsiteX25" fmla="*/ 2911 w 21644"/>
              <a:gd name="connsiteY25" fmla="*/ 2047 h 22218"/>
              <a:gd name="connsiteX26" fmla="*/ 7490 w 21644"/>
              <a:gd name="connsiteY26" fmla="*/ 2230 h 22218"/>
              <a:gd name="connsiteX27" fmla="*/ 9273 w 21644"/>
              <a:gd name="connsiteY27" fmla="*/ 421 h 22218"/>
              <a:gd name="connsiteX28" fmla="*/ 11570 w 21644"/>
              <a:gd name="connsiteY28" fmla="*/ 2429 h 22218"/>
              <a:gd name="connsiteX0" fmla="*/ 11570 w 21717"/>
              <a:gd name="connsiteY0" fmla="*/ 2429 h 22218"/>
              <a:gd name="connsiteX1" fmla="*/ 14792 w 21717"/>
              <a:gd name="connsiteY1" fmla="*/ 437 h 22218"/>
              <a:gd name="connsiteX2" fmla="*/ 16332 w 21717"/>
              <a:gd name="connsiteY2" fmla="*/ 3528 h 22218"/>
              <a:gd name="connsiteX3" fmla="*/ 20106 w 21717"/>
              <a:gd name="connsiteY3" fmla="*/ 140 h 22218"/>
              <a:gd name="connsiteX4" fmla="*/ 18638 w 21717"/>
              <a:gd name="connsiteY4" fmla="*/ 6186 h 22218"/>
              <a:gd name="connsiteX5" fmla="*/ 21602 w 21717"/>
              <a:gd name="connsiteY5" fmla="*/ 7082 h 22218"/>
              <a:gd name="connsiteX6" fmla="*/ 19827 w 21717"/>
              <a:gd name="connsiteY6" fmla="*/ 9391 h 22218"/>
              <a:gd name="connsiteX7" fmla="*/ 21643 w 21717"/>
              <a:gd name="connsiteY7" fmla="*/ 12399 h 22218"/>
              <a:gd name="connsiteX8" fmla="*/ 16382 w 21717"/>
              <a:gd name="connsiteY8" fmla="*/ 12747 h 22218"/>
              <a:gd name="connsiteX9" fmla="*/ 18879 w 21717"/>
              <a:gd name="connsiteY9" fmla="*/ 16069 h 22218"/>
              <a:gd name="connsiteX10" fmla="*/ 14642 w 21717"/>
              <a:gd name="connsiteY10" fmla="*/ 14787 h 22218"/>
              <a:gd name="connsiteX11" fmla="*/ 14944 w 21717"/>
              <a:gd name="connsiteY11" fmla="*/ 17807 h 22218"/>
              <a:gd name="connsiteX12" fmla="*/ 12182 w 21717"/>
              <a:gd name="connsiteY12" fmla="*/ 16372 h 22218"/>
              <a:gd name="connsiteX13" fmla="*/ 11614 w 21717"/>
              <a:gd name="connsiteY13" fmla="*/ 19279 h 22218"/>
              <a:gd name="connsiteX14" fmla="*/ 9874 w 21717"/>
              <a:gd name="connsiteY14" fmla="*/ 17807 h 22218"/>
              <a:gd name="connsiteX15" fmla="*/ 8702 w 21717"/>
              <a:gd name="connsiteY15" fmla="*/ 20149 h 22218"/>
              <a:gd name="connsiteX16" fmla="*/ 7529 w 21717"/>
              <a:gd name="connsiteY16" fmla="*/ 18562 h 22218"/>
              <a:gd name="connsiteX17" fmla="*/ 4919 w 21717"/>
              <a:gd name="connsiteY17" fmla="*/ 22037 h 22218"/>
              <a:gd name="connsiteX18" fmla="*/ 4807 w 21717"/>
              <a:gd name="connsiteY18" fmla="*/ 18677 h 22218"/>
              <a:gd name="connsiteX19" fmla="*/ 1287 w 21717"/>
              <a:gd name="connsiteY19" fmla="*/ 18262 h 22218"/>
              <a:gd name="connsiteX20" fmla="*/ 3332 w 21717"/>
              <a:gd name="connsiteY20" fmla="*/ 15807 h 22218"/>
              <a:gd name="connsiteX21" fmla="*/ 2 w 21717"/>
              <a:gd name="connsiteY21" fmla="*/ 13314 h 22218"/>
              <a:gd name="connsiteX22" fmla="*/ 3937 w 21717"/>
              <a:gd name="connsiteY22" fmla="*/ 12029 h 22218"/>
              <a:gd name="connsiteX23" fmla="*/ 1174 w 21717"/>
              <a:gd name="connsiteY23" fmla="*/ 8707 h 22218"/>
              <a:gd name="connsiteX24" fmla="*/ 3197 w 21717"/>
              <a:gd name="connsiteY24" fmla="*/ 6575 h 22218"/>
              <a:gd name="connsiteX25" fmla="*/ 2911 w 21717"/>
              <a:gd name="connsiteY25" fmla="*/ 2047 h 22218"/>
              <a:gd name="connsiteX26" fmla="*/ 7490 w 21717"/>
              <a:gd name="connsiteY26" fmla="*/ 2230 h 22218"/>
              <a:gd name="connsiteX27" fmla="*/ 9273 w 21717"/>
              <a:gd name="connsiteY27" fmla="*/ 421 h 22218"/>
              <a:gd name="connsiteX28" fmla="*/ 11570 w 21717"/>
              <a:gd name="connsiteY28" fmla="*/ 2429 h 22218"/>
              <a:gd name="connsiteX0" fmla="*/ 11570 w 21717"/>
              <a:gd name="connsiteY0" fmla="*/ 2429 h 22218"/>
              <a:gd name="connsiteX1" fmla="*/ 14792 w 21717"/>
              <a:gd name="connsiteY1" fmla="*/ 437 h 22218"/>
              <a:gd name="connsiteX2" fmla="*/ 16332 w 21717"/>
              <a:gd name="connsiteY2" fmla="*/ 3528 h 22218"/>
              <a:gd name="connsiteX3" fmla="*/ 20106 w 21717"/>
              <a:gd name="connsiteY3" fmla="*/ 140 h 22218"/>
              <a:gd name="connsiteX4" fmla="*/ 18638 w 21717"/>
              <a:gd name="connsiteY4" fmla="*/ 6186 h 22218"/>
              <a:gd name="connsiteX5" fmla="*/ 21602 w 21717"/>
              <a:gd name="connsiteY5" fmla="*/ 7082 h 22218"/>
              <a:gd name="connsiteX6" fmla="*/ 19827 w 21717"/>
              <a:gd name="connsiteY6" fmla="*/ 9391 h 22218"/>
              <a:gd name="connsiteX7" fmla="*/ 21643 w 21717"/>
              <a:gd name="connsiteY7" fmla="*/ 12399 h 22218"/>
              <a:gd name="connsiteX8" fmla="*/ 16382 w 21717"/>
              <a:gd name="connsiteY8" fmla="*/ 12747 h 22218"/>
              <a:gd name="connsiteX9" fmla="*/ 18879 w 21717"/>
              <a:gd name="connsiteY9" fmla="*/ 16069 h 22218"/>
              <a:gd name="connsiteX10" fmla="*/ 14642 w 21717"/>
              <a:gd name="connsiteY10" fmla="*/ 14787 h 22218"/>
              <a:gd name="connsiteX11" fmla="*/ 14944 w 21717"/>
              <a:gd name="connsiteY11" fmla="*/ 17807 h 22218"/>
              <a:gd name="connsiteX12" fmla="*/ 12182 w 21717"/>
              <a:gd name="connsiteY12" fmla="*/ 16372 h 22218"/>
              <a:gd name="connsiteX13" fmla="*/ 11614 w 21717"/>
              <a:gd name="connsiteY13" fmla="*/ 19279 h 22218"/>
              <a:gd name="connsiteX14" fmla="*/ 9874 w 21717"/>
              <a:gd name="connsiteY14" fmla="*/ 17807 h 22218"/>
              <a:gd name="connsiteX15" fmla="*/ 8702 w 21717"/>
              <a:gd name="connsiteY15" fmla="*/ 20149 h 22218"/>
              <a:gd name="connsiteX16" fmla="*/ 7529 w 21717"/>
              <a:gd name="connsiteY16" fmla="*/ 18562 h 22218"/>
              <a:gd name="connsiteX17" fmla="*/ 4919 w 21717"/>
              <a:gd name="connsiteY17" fmla="*/ 22037 h 22218"/>
              <a:gd name="connsiteX18" fmla="*/ 4807 w 21717"/>
              <a:gd name="connsiteY18" fmla="*/ 18677 h 22218"/>
              <a:gd name="connsiteX19" fmla="*/ 1287 w 21717"/>
              <a:gd name="connsiteY19" fmla="*/ 18262 h 22218"/>
              <a:gd name="connsiteX20" fmla="*/ 3332 w 21717"/>
              <a:gd name="connsiteY20" fmla="*/ 15807 h 22218"/>
              <a:gd name="connsiteX21" fmla="*/ 2 w 21717"/>
              <a:gd name="connsiteY21" fmla="*/ 13314 h 22218"/>
              <a:gd name="connsiteX22" fmla="*/ 3937 w 21717"/>
              <a:gd name="connsiteY22" fmla="*/ 12029 h 22218"/>
              <a:gd name="connsiteX23" fmla="*/ 1174 w 21717"/>
              <a:gd name="connsiteY23" fmla="*/ 8707 h 22218"/>
              <a:gd name="connsiteX24" fmla="*/ 3197 w 21717"/>
              <a:gd name="connsiteY24" fmla="*/ 6575 h 22218"/>
              <a:gd name="connsiteX25" fmla="*/ 2911 w 21717"/>
              <a:gd name="connsiteY25" fmla="*/ 2047 h 22218"/>
              <a:gd name="connsiteX26" fmla="*/ 7490 w 21717"/>
              <a:gd name="connsiteY26" fmla="*/ 2230 h 22218"/>
              <a:gd name="connsiteX27" fmla="*/ 9273 w 21717"/>
              <a:gd name="connsiteY27" fmla="*/ 421 h 22218"/>
              <a:gd name="connsiteX28" fmla="*/ 11570 w 21717"/>
              <a:gd name="connsiteY28" fmla="*/ 2429 h 22218"/>
              <a:gd name="connsiteX0" fmla="*/ 11570 w 21717"/>
              <a:gd name="connsiteY0" fmla="*/ 2429 h 22218"/>
              <a:gd name="connsiteX1" fmla="*/ 14792 w 21717"/>
              <a:gd name="connsiteY1" fmla="*/ 437 h 22218"/>
              <a:gd name="connsiteX2" fmla="*/ 16332 w 21717"/>
              <a:gd name="connsiteY2" fmla="*/ 3528 h 22218"/>
              <a:gd name="connsiteX3" fmla="*/ 20106 w 21717"/>
              <a:gd name="connsiteY3" fmla="*/ 140 h 22218"/>
              <a:gd name="connsiteX4" fmla="*/ 18638 w 21717"/>
              <a:gd name="connsiteY4" fmla="*/ 6186 h 22218"/>
              <a:gd name="connsiteX5" fmla="*/ 21602 w 21717"/>
              <a:gd name="connsiteY5" fmla="*/ 7082 h 22218"/>
              <a:gd name="connsiteX6" fmla="*/ 19827 w 21717"/>
              <a:gd name="connsiteY6" fmla="*/ 9391 h 22218"/>
              <a:gd name="connsiteX7" fmla="*/ 21643 w 21717"/>
              <a:gd name="connsiteY7" fmla="*/ 12399 h 22218"/>
              <a:gd name="connsiteX8" fmla="*/ 16382 w 21717"/>
              <a:gd name="connsiteY8" fmla="*/ 12747 h 22218"/>
              <a:gd name="connsiteX9" fmla="*/ 18879 w 21717"/>
              <a:gd name="connsiteY9" fmla="*/ 16069 h 22218"/>
              <a:gd name="connsiteX10" fmla="*/ 14642 w 21717"/>
              <a:gd name="connsiteY10" fmla="*/ 14787 h 22218"/>
              <a:gd name="connsiteX11" fmla="*/ 14944 w 21717"/>
              <a:gd name="connsiteY11" fmla="*/ 17807 h 22218"/>
              <a:gd name="connsiteX12" fmla="*/ 12182 w 21717"/>
              <a:gd name="connsiteY12" fmla="*/ 16372 h 22218"/>
              <a:gd name="connsiteX13" fmla="*/ 11614 w 21717"/>
              <a:gd name="connsiteY13" fmla="*/ 19279 h 22218"/>
              <a:gd name="connsiteX14" fmla="*/ 9874 w 21717"/>
              <a:gd name="connsiteY14" fmla="*/ 17807 h 22218"/>
              <a:gd name="connsiteX15" fmla="*/ 8702 w 21717"/>
              <a:gd name="connsiteY15" fmla="*/ 20149 h 22218"/>
              <a:gd name="connsiteX16" fmla="*/ 7529 w 21717"/>
              <a:gd name="connsiteY16" fmla="*/ 18562 h 22218"/>
              <a:gd name="connsiteX17" fmla="*/ 4919 w 21717"/>
              <a:gd name="connsiteY17" fmla="*/ 22037 h 22218"/>
              <a:gd name="connsiteX18" fmla="*/ 4807 w 21717"/>
              <a:gd name="connsiteY18" fmla="*/ 18677 h 22218"/>
              <a:gd name="connsiteX19" fmla="*/ 1287 w 21717"/>
              <a:gd name="connsiteY19" fmla="*/ 18262 h 22218"/>
              <a:gd name="connsiteX20" fmla="*/ 3332 w 21717"/>
              <a:gd name="connsiteY20" fmla="*/ 15807 h 22218"/>
              <a:gd name="connsiteX21" fmla="*/ 2 w 21717"/>
              <a:gd name="connsiteY21" fmla="*/ 13314 h 22218"/>
              <a:gd name="connsiteX22" fmla="*/ 3937 w 21717"/>
              <a:gd name="connsiteY22" fmla="*/ 12029 h 22218"/>
              <a:gd name="connsiteX23" fmla="*/ 1174 w 21717"/>
              <a:gd name="connsiteY23" fmla="*/ 8707 h 22218"/>
              <a:gd name="connsiteX24" fmla="*/ 3197 w 21717"/>
              <a:gd name="connsiteY24" fmla="*/ 6575 h 22218"/>
              <a:gd name="connsiteX25" fmla="*/ 2911 w 21717"/>
              <a:gd name="connsiteY25" fmla="*/ 2047 h 22218"/>
              <a:gd name="connsiteX26" fmla="*/ 7490 w 21717"/>
              <a:gd name="connsiteY26" fmla="*/ 2230 h 22218"/>
              <a:gd name="connsiteX27" fmla="*/ 9273 w 21717"/>
              <a:gd name="connsiteY27" fmla="*/ 421 h 22218"/>
              <a:gd name="connsiteX28" fmla="*/ 11570 w 21717"/>
              <a:gd name="connsiteY28" fmla="*/ 2429 h 22218"/>
              <a:gd name="connsiteX0" fmla="*/ 11570 w 21717"/>
              <a:gd name="connsiteY0" fmla="*/ 2429 h 22218"/>
              <a:gd name="connsiteX1" fmla="*/ 14792 w 21717"/>
              <a:gd name="connsiteY1" fmla="*/ 437 h 22218"/>
              <a:gd name="connsiteX2" fmla="*/ 16332 w 21717"/>
              <a:gd name="connsiteY2" fmla="*/ 3528 h 22218"/>
              <a:gd name="connsiteX3" fmla="*/ 20106 w 21717"/>
              <a:gd name="connsiteY3" fmla="*/ 140 h 22218"/>
              <a:gd name="connsiteX4" fmla="*/ 18638 w 21717"/>
              <a:gd name="connsiteY4" fmla="*/ 6186 h 22218"/>
              <a:gd name="connsiteX5" fmla="*/ 21602 w 21717"/>
              <a:gd name="connsiteY5" fmla="*/ 7082 h 22218"/>
              <a:gd name="connsiteX6" fmla="*/ 19827 w 21717"/>
              <a:gd name="connsiteY6" fmla="*/ 9391 h 22218"/>
              <a:gd name="connsiteX7" fmla="*/ 21643 w 21717"/>
              <a:gd name="connsiteY7" fmla="*/ 12399 h 22218"/>
              <a:gd name="connsiteX8" fmla="*/ 16382 w 21717"/>
              <a:gd name="connsiteY8" fmla="*/ 12747 h 22218"/>
              <a:gd name="connsiteX9" fmla="*/ 18879 w 21717"/>
              <a:gd name="connsiteY9" fmla="*/ 16069 h 22218"/>
              <a:gd name="connsiteX10" fmla="*/ 14642 w 21717"/>
              <a:gd name="connsiteY10" fmla="*/ 14787 h 22218"/>
              <a:gd name="connsiteX11" fmla="*/ 14944 w 21717"/>
              <a:gd name="connsiteY11" fmla="*/ 17807 h 22218"/>
              <a:gd name="connsiteX12" fmla="*/ 12182 w 21717"/>
              <a:gd name="connsiteY12" fmla="*/ 16372 h 22218"/>
              <a:gd name="connsiteX13" fmla="*/ 11614 w 21717"/>
              <a:gd name="connsiteY13" fmla="*/ 19279 h 22218"/>
              <a:gd name="connsiteX14" fmla="*/ 9874 w 21717"/>
              <a:gd name="connsiteY14" fmla="*/ 17807 h 22218"/>
              <a:gd name="connsiteX15" fmla="*/ 8702 w 21717"/>
              <a:gd name="connsiteY15" fmla="*/ 20149 h 22218"/>
              <a:gd name="connsiteX16" fmla="*/ 7529 w 21717"/>
              <a:gd name="connsiteY16" fmla="*/ 18562 h 22218"/>
              <a:gd name="connsiteX17" fmla="*/ 4919 w 21717"/>
              <a:gd name="connsiteY17" fmla="*/ 22037 h 22218"/>
              <a:gd name="connsiteX18" fmla="*/ 4807 w 21717"/>
              <a:gd name="connsiteY18" fmla="*/ 18677 h 22218"/>
              <a:gd name="connsiteX19" fmla="*/ 1287 w 21717"/>
              <a:gd name="connsiteY19" fmla="*/ 18262 h 22218"/>
              <a:gd name="connsiteX20" fmla="*/ 3332 w 21717"/>
              <a:gd name="connsiteY20" fmla="*/ 15807 h 22218"/>
              <a:gd name="connsiteX21" fmla="*/ 2 w 21717"/>
              <a:gd name="connsiteY21" fmla="*/ 13314 h 22218"/>
              <a:gd name="connsiteX22" fmla="*/ 3937 w 21717"/>
              <a:gd name="connsiteY22" fmla="*/ 12029 h 22218"/>
              <a:gd name="connsiteX23" fmla="*/ 1174 w 21717"/>
              <a:gd name="connsiteY23" fmla="*/ 8707 h 22218"/>
              <a:gd name="connsiteX24" fmla="*/ 3197 w 21717"/>
              <a:gd name="connsiteY24" fmla="*/ 6575 h 22218"/>
              <a:gd name="connsiteX25" fmla="*/ 2911 w 21717"/>
              <a:gd name="connsiteY25" fmla="*/ 2047 h 22218"/>
              <a:gd name="connsiteX26" fmla="*/ 7490 w 21717"/>
              <a:gd name="connsiteY26" fmla="*/ 2230 h 22218"/>
              <a:gd name="connsiteX27" fmla="*/ 9273 w 21717"/>
              <a:gd name="connsiteY27" fmla="*/ 421 h 22218"/>
              <a:gd name="connsiteX28" fmla="*/ 11570 w 21717"/>
              <a:gd name="connsiteY28" fmla="*/ 2429 h 22218"/>
              <a:gd name="connsiteX0" fmla="*/ 11570 w 21803"/>
              <a:gd name="connsiteY0" fmla="*/ 2429 h 22218"/>
              <a:gd name="connsiteX1" fmla="*/ 14792 w 21803"/>
              <a:gd name="connsiteY1" fmla="*/ 437 h 22218"/>
              <a:gd name="connsiteX2" fmla="*/ 16332 w 21803"/>
              <a:gd name="connsiteY2" fmla="*/ 3528 h 22218"/>
              <a:gd name="connsiteX3" fmla="*/ 20106 w 21803"/>
              <a:gd name="connsiteY3" fmla="*/ 140 h 22218"/>
              <a:gd name="connsiteX4" fmla="*/ 18638 w 21803"/>
              <a:gd name="connsiteY4" fmla="*/ 6186 h 22218"/>
              <a:gd name="connsiteX5" fmla="*/ 21602 w 21803"/>
              <a:gd name="connsiteY5" fmla="*/ 7082 h 22218"/>
              <a:gd name="connsiteX6" fmla="*/ 20836 w 21803"/>
              <a:gd name="connsiteY6" fmla="*/ 10062 h 22218"/>
              <a:gd name="connsiteX7" fmla="*/ 21643 w 21803"/>
              <a:gd name="connsiteY7" fmla="*/ 12399 h 22218"/>
              <a:gd name="connsiteX8" fmla="*/ 16382 w 21803"/>
              <a:gd name="connsiteY8" fmla="*/ 12747 h 22218"/>
              <a:gd name="connsiteX9" fmla="*/ 18879 w 21803"/>
              <a:gd name="connsiteY9" fmla="*/ 16069 h 22218"/>
              <a:gd name="connsiteX10" fmla="*/ 14642 w 21803"/>
              <a:gd name="connsiteY10" fmla="*/ 14787 h 22218"/>
              <a:gd name="connsiteX11" fmla="*/ 14944 w 21803"/>
              <a:gd name="connsiteY11" fmla="*/ 17807 h 22218"/>
              <a:gd name="connsiteX12" fmla="*/ 12182 w 21803"/>
              <a:gd name="connsiteY12" fmla="*/ 16372 h 22218"/>
              <a:gd name="connsiteX13" fmla="*/ 11614 w 21803"/>
              <a:gd name="connsiteY13" fmla="*/ 19279 h 22218"/>
              <a:gd name="connsiteX14" fmla="*/ 9874 w 21803"/>
              <a:gd name="connsiteY14" fmla="*/ 17807 h 22218"/>
              <a:gd name="connsiteX15" fmla="*/ 8702 w 21803"/>
              <a:gd name="connsiteY15" fmla="*/ 20149 h 22218"/>
              <a:gd name="connsiteX16" fmla="*/ 7529 w 21803"/>
              <a:gd name="connsiteY16" fmla="*/ 18562 h 22218"/>
              <a:gd name="connsiteX17" fmla="*/ 4919 w 21803"/>
              <a:gd name="connsiteY17" fmla="*/ 22037 h 22218"/>
              <a:gd name="connsiteX18" fmla="*/ 4807 w 21803"/>
              <a:gd name="connsiteY18" fmla="*/ 18677 h 22218"/>
              <a:gd name="connsiteX19" fmla="*/ 1287 w 21803"/>
              <a:gd name="connsiteY19" fmla="*/ 18262 h 22218"/>
              <a:gd name="connsiteX20" fmla="*/ 3332 w 21803"/>
              <a:gd name="connsiteY20" fmla="*/ 15807 h 22218"/>
              <a:gd name="connsiteX21" fmla="*/ 2 w 21803"/>
              <a:gd name="connsiteY21" fmla="*/ 13314 h 22218"/>
              <a:gd name="connsiteX22" fmla="*/ 3937 w 21803"/>
              <a:gd name="connsiteY22" fmla="*/ 12029 h 22218"/>
              <a:gd name="connsiteX23" fmla="*/ 1174 w 21803"/>
              <a:gd name="connsiteY23" fmla="*/ 8707 h 22218"/>
              <a:gd name="connsiteX24" fmla="*/ 3197 w 21803"/>
              <a:gd name="connsiteY24" fmla="*/ 6575 h 22218"/>
              <a:gd name="connsiteX25" fmla="*/ 2911 w 21803"/>
              <a:gd name="connsiteY25" fmla="*/ 2047 h 22218"/>
              <a:gd name="connsiteX26" fmla="*/ 7490 w 21803"/>
              <a:gd name="connsiteY26" fmla="*/ 2230 h 22218"/>
              <a:gd name="connsiteX27" fmla="*/ 9273 w 21803"/>
              <a:gd name="connsiteY27" fmla="*/ 421 h 22218"/>
              <a:gd name="connsiteX28" fmla="*/ 11570 w 21803"/>
              <a:gd name="connsiteY28" fmla="*/ 2429 h 22218"/>
              <a:gd name="connsiteX0" fmla="*/ 11570 w 21716"/>
              <a:gd name="connsiteY0" fmla="*/ 2429 h 22218"/>
              <a:gd name="connsiteX1" fmla="*/ 14792 w 21716"/>
              <a:gd name="connsiteY1" fmla="*/ 437 h 22218"/>
              <a:gd name="connsiteX2" fmla="*/ 16332 w 21716"/>
              <a:gd name="connsiteY2" fmla="*/ 3528 h 22218"/>
              <a:gd name="connsiteX3" fmla="*/ 20106 w 21716"/>
              <a:gd name="connsiteY3" fmla="*/ 140 h 22218"/>
              <a:gd name="connsiteX4" fmla="*/ 18638 w 21716"/>
              <a:gd name="connsiteY4" fmla="*/ 6186 h 22218"/>
              <a:gd name="connsiteX5" fmla="*/ 21602 w 21716"/>
              <a:gd name="connsiteY5" fmla="*/ 7082 h 22218"/>
              <a:gd name="connsiteX6" fmla="*/ 20836 w 21716"/>
              <a:gd name="connsiteY6" fmla="*/ 10062 h 22218"/>
              <a:gd name="connsiteX7" fmla="*/ 21643 w 21716"/>
              <a:gd name="connsiteY7" fmla="*/ 12399 h 22218"/>
              <a:gd name="connsiteX8" fmla="*/ 18983 w 21716"/>
              <a:gd name="connsiteY8" fmla="*/ 13866 h 22218"/>
              <a:gd name="connsiteX9" fmla="*/ 18879 w 21716"/>
              <a:gd name="connsiteY9" fmla="*/ 16069 h 22218"/>
              <a:gd name="connsiteX10" fmla="*/ 14642 w 21716"/>
              <a:gd name="connsiteY10" fmla="*/ 14787 h 22218"/>
              <a:gd name="connsiteX11" fmla="*/ 14944 w 21716"/>
              <a:gd name="connsiteY11" fmla="*/ 17807 h 22218"/>
              <a:gd name="connsiteX12" fmla="*/ 12182 w 21716"/>
              <a:gd name="connsiteY12" fmla="*/ 16372 h 22218"/>
              <a:gd name="connsiteX13" fmla="*/ 11614 w 21716"/>
              <a:gd name="connsiteY13" fmla="*/ 19279 h 22218"/>
              <a:gd name="connsiteX14" fmla="*/ 9874 w 21716"/>
              <a:gd name="connsiteY14" fmla="*/ 17807 h 22218"/>
              <a:gd name="connsiteX15" fmla="*/ 8702 w 21716"/>
              <a:gd name="connsiteY15" fmla="*/ 20149 h 22218"/>
              <a:gd name="connsiteX16" fmla="*/ 7529 w 21716"/>
              <a:gd name="connsiteY16" fmla="*/ 18562 h 22218"/>
              <a:gd name="connsiteX17" fmla="*/ 4919 w 21716"/>
              <a:gd name="connsiteY17" fmla="*/ 22037 h 22218"/>
              <a:gd name="connsiteX18" fmla="*/ 4807 w 21716"/>
              <a:gd name="connsiteY18" fmla="*/ 18677 h 22218"/>
              <a:gd name="connsiteX19" fmla="*/ 1287 w 21716"/>
              <a:gd name="connsiteY19" fmla="*/ 18262 h 22218"/>
              <a:gd name="connsiteX20" fmla="*/ 3332 w 21716"/>
              <a:gd name="connsiteY20" fmla="*/ 15807 h 22218"/>
              <a:gd name="connsiteX21" fmla="*/ 2 w 21716"/>
              <a:gd name="connsiteY21" fmla="*/ 13314 h 22218"/>
              <a:gd name="connsiteX22" fmla="*/ 3937 w 21716"/>
              <a:gd name="connsiteY22" fmla="*/ 12029 h 22218"/>
              <a:gd name="connsiteX23" fmla="*/ 1174 w 21716"/>
              <a:gd name="connsiteY23" fmla="*/ 8707 h 22218"/>
              <a:gd name="connsiteX24" fmla="*/ 3197 w 21716"/>
              <a:gd name="connsiteY24" fmla="*/ 6575 h 22218"/>
              <a:gd name="connsiteX25" fmla="*/ 2911 w 21716"/>
              <a:gd name="connsiteY25" fmla="*/ 2047 h 22218"/>
              <a:gd name="connsiteX26" fmla="*/ 7490 w 21716"/>
              <a:gd name="connsiteY26" fmla="*/ 2230 h 22218"/>
              <a:gd name="connsiteX27" fmla="*/ 9273 w 21716"/>
              <a:gd name="connsiteY27" fmla="*/ 421 h 22218"/>
              <a:gd name="connsiteX28" fmla="*/ 11570 w 21716"/>
              <a:gd name="connsiteY28" fmla="*/ 2429 h 22218"/>
              <a:gd name="connsiteX0" fmla="*/ 11570 w 21716"/>
              <a:gd name="connsiteY0" fmla="*/ 2429 h 22218"/>
              <a:gd name="connsiteX1" fmla="*/ 14792 w 21716"/>
              <a:gd name="connsiteY1" fmla="*/ 437 h 22218"/>
              <a:gd name="connsiteX2" fmla="*/ 16332 w 21716"/>
              <a:gd name="connsiteY2" fmla="*/ 3528 h 22218"/>
              <a:gd name="connsiteX3" fmla="*/ 20106 w 21716"/>
              <a:gd name="connsiteY3" fmla="*/ 140 h 22218"/>
              <a:gd name="connsiteX4" fmla="*/ 18638 w 21716"/>
              <a:gd name="connsiteY4" fmla="*/ 6186 h 22218"/>
              <a:gd name="connsiteX5" fmla="*/ 21602 w 21716"/>
              <a:gd name="connsiteY5" fmla="*/ 7082 h 22218"/>
              <a:gd name="connsiteX6" fmla="*/ 20836 w 21716"/>
              <a:gd name="connsiteY6" fmla="*/ 10062 h 22218"/>
              <a:gd name="connsiteX7" fmla="*/ 21643 w 21716"/>
              <a:gd name="connsiteY7" fmla="*/ 12399 h 22218"/>
              <a:gd name="connsiteX8" fmla="*/ 18983 w 21716"/>
              <a:gd name="connsiteY8" fmla="*/ 13866 h 22218"/>
              <a:gd name="connsiteX9" fmla="*/ 18879 w 21716"/>
              <a:gd name="connsiteY9" fmla="*/ 16069 h 22218"/>
              <a:gd name="connsiteX10" fmla="*/ 15704 w 21716"/>
              <a:gd name="connsiteY10" fmla="*/ 16242 h 22218"/>
              <a:gd name="connsiteX11" fmla="*/ 14944 w 21716"/>
              <a:gd name="connsiteY11" fmla="*/ 17807 h 22218"/>
              <a:gd name="connsiteX12" fmla="*/ 12182 w 21716"/>
              <a:gd name="connsiteY12" fmla="*/ 16372 h 22218"/>
              <a:gd name="connsiteX13" fmla="*/ 11614 w 21716"/>
              <a:gd name="connsiteY13" fmla="*/ 19279 h 22218"/>
              <a:gd name="connsiteX14" fmla="*/ 9874 w 21716"/>
              <a:gd name="connsiteY14" fmla="*/ 17807 h 22218"/>
              <a:gd name="connsiteX15" fmla="*/ 8702 w 21716"/>
              <a:gd name="connsiteY15" fmla="*/ 20149 h 22218"/>
              <a:gd name="connsiteX16" fmla="*/ 7529 w 21716"/>
              <a:gd name="connsiteY16" fmla="*/ 18562 h 22218"/>
              <a:gd name="connsiteX17" fmla="*/ 4919 w 21716"/>
              <a:gd name="connsiteY17" fmla="*/ 22037 h 22218"/>
              <a:gd name="connsiteX18" fmla="*/ 4807 w 21716"/>
              <a:gd name="connsiteY18" fmla="*/ 18677 h 22218"/>
              <a:gd name="connsiteX19" fmla="*/ 1287 w 21716"/>
              <a:gd name="connsiteY19" fmla="*/ 18262 h 22218"/>
              <a:gd name="connsiteX20" fmla="*/ 3332 w 21716"/>
              <a:gd name="connsiteY20" fmla="*/ 15807 h 22218"/>
              <a:gd name="connsiteX21" fmla="*/ 2 w 21716"/>
              <a:gd name="connsiteY21" fmla="*/ 13314 h 22218"/>
              <a:gd name="connsiteX22" fmla="*/ 3937 w 21716"/>
              <a:gd name="connsiteY22" fmla="*/ 12029 h 22218"/>
              <a:gd name="connsiteX23" fmla="*/ 1174 w 21716"/>
              <a:gd name="connsiteY23" fmla="*/ 8707 h 22218"/>
              <a:gd name="connsiteX24" fmla="*/ 3197 w 21716"/>
              <a:gd name="connsiteY24" fmla="*/ 6575 h 22218"/>
              <a:gd name="connsiteX25" fmla="*/ 2911 w 21716"/>
              <a:gd name="connsiteY25" fmla="*/ 2047 h 22218"/>
              <a:gd name="connsiteX26" fmla="*/ 7490 w 21716"/>
              <a:gd name="connsiteY26" fmla="*/ 2230 h 22218"/>
              <a:gd name="connsiteX27" fmla="*/ 9273 w 21716"/>
              <a:gd name="connsiteY27" fmla="*/ 421 h 22218"/>
              <a:gd name="connsiteX28" fmla="*/ 11570 w 21716"/>
              <a:gd name="connsiteY28" fmla="*/ 2429 h 22218"/>
              <a:gd name="connsiteX0" fmla="*/ 11570 w 21716"/>
              <a:gd name="connsiteY0" fmla="*/ 2429 h 22218"/>
              <a:gd name="connsiteX1" fmla="*/ 14792 w 21716"/>
              <a:gd name="connsiteY1" fmla="*/ 437 h 22218"/>
              <a:gd name="connsiteX2" fmla="*/ 16332 w 21716"/>
              <a:gd name="connsiteY2" fmla="*/ 3528 h 22218"/>
              <a:gd name="connsiteX3" fmla="*/ 20106 w 21716"/>
              <a:gd name="connsiteY3" fmla="*/ 140 h 22218"/>
              <a:gd name="connsiteX4" fmla="*/ 18638 w 21716"/>
              <a:gd name="connsiteY4" fmla="*/ 6186 h 22218"/>
              <a:gd name="connsiteX5" fmla="*/ 21602 w 21716"/>
              <a:gd name="connsiteY5" fmla="*/ 7082 h 22218"/>
              <a:gd name="connsiteX6" fmla="*/ 20836 w 21716"/>
              <a:gd name="connsiteY6" fmla="*/ 10062 h 22218"/>
              <a:gd name="connsiteX7" fmla="*/ 21643 w 21716"/>
              <a:gd name="connsiteY7" fmla="*/ 12399 h 22218"/>
              <a:gd name="connsiteX8" fmla="*/ 18983 w 21716"/>
              <a:gd name="connsiteY8" fmla="*/ 13866 h 22218"/>
              <a:gd name="connsiteX9" fmla="*/ 18879 w 21716"/>
              <a:gd name="connsiteY9" fmla="*/ 16069 h 22218"/>
              <a:gd name="connsiteX10" fmla="*/ 15704 w 21716"/>
              <a:gd name="connsiteY10" fmla="*/ 16242 h 22218"/>
              <a:gd name="connsiteX11" fmla="*/ 14466 w 21716"/>
              <a:gd name="connsiteY11" fmla="*/ 19374 h 22218"/>
              <a:gd name="connsiteX12" fmla="*/ 12182 w 21716"/>
              <a:gd name="connsiteY12" fmla="*/ 16372 h 22218"/>
              <a:gd name="connsiteX13" fmla="*/ 11614 w 21716"/>
              <a:gd name="connsiteY13" fmla="*/ 19279 h 22218"/>
              <a:gd name="connsiteX14" fmla="*/ 9874 w 21716"/>
              <a:gd name="connsiteY14" fmla="*/ 17807 h 22218"/>
              <a:gd name="connsiteX15" fmla="*/ 8702 w 21716"/>
              <a:gd name="connsiteY15" fmla="*/ 20149 h 22218"/>
              <a:gd name="connsiteX16" fmla="*/ 7529 w 21716"/>
              <a:gd name="connsiteY16" fmla="*/ 18562 h 22218"/>
              <a:gd name="connsiteX17" fmla="*/ 4919 w 21716"/>
              <a:gd name="connsiteY17" fmla="*/ 22037 h 22218"/>
              <a:gd name="connsiteX18" fmla="*/ 4807 w 21716"/>
              <a:gd name="connsiteY18" fmla="*/ 18677 h 22218"/>
              <a:gd name="connsiteX19" fmla="*/ 1287 w 21716"/>
              <a:gd name="connsiteY19" fmla="*/ 18262 h 22218"/>
              <a:gd name="connsiteX20" fmla="*/ 3332 w 21716"/>
              <a:gd name="connsiteY20" fmla="*/ 15807 h 22218"/>
              <a:gd name="connsiteX21" fmla="*/ 2 w 21716"/>
              <a:gd name="connsiteY21" fmla="*/ 13314 h 22218"/>
              <a:gd name="connsiteX22" fmla="*/ 3937 w 21716"/>
              <a:gd name="connsiteY22" fmla="*/ 12029 h 22218"/>
              <a:gd name="connsiteX23" fmla="*/ 1174 w 21716"/>
              <a:gd name="connsiteY23" fmla="*/ 8707 h 22218"/>
              <a:gd name="connsiteX24" fmla="*/ 3197 w 21716"/>
              <a:gd name="connsiteY24" fmla="*/ 6575 h 22218"/>
              <a:gd name="connsiteX25" fmla="*/ 2911 w 21716"/>
              <a:gd name="connsiteY25" fmla="*/ 2047 h 22218"/>
              <a:gd name="connsiteX26" fmla="*/ 7490 w 21716"/>
              <a:gd name="connsiteY26" fmla="*/ 2230 h 22218"/>
              <a:gd name="connsiteX27" fmla="*/ 9273 w 21716"/>
              <a:gd name="connsiteY27" fmla="*/ 421 h 22218"/>
              <a:gd name="connsiteX28" fmla="*/ 11570 w 21716"/>
              <a:gd name="connsiteY28" fmla="*/ 2429 h 22218"/>
              <a:gd name="connsiteX0" fmla="*/ 11570 w 21716"/>
              <a:gd name="connsiteY0" fmla="*/ 2429 h 22218"/>
              <a:gd name="connsiteX1" fmla="*/ 14792 w 21716"/>
              <a:gd name="connsiteY1" fmla="*/ 437 h 22218"/>
              <a:gd name="connsiteX2" fmla="*/ 16332 w 21716"/>
              <a:gd name="connsiteY2" fmla="*/ 3528 h 22218"/>
              <a:gd name="connsiteX3" fmla="*/ 20106 w 21716"/>
              <a:gd name="connsiteY3" fmla="*/ 140 h 22218"/>
              <a:gd name="connsiteX4" fmla="*/ 18638 w 21716"/>
              <a:gd name="connsiteY4" fmla="*/ 6186 h 22218"/>
              <a:gd name="connsiteX5" fmla="*/ 21602 w 21716"/>
              <a:gd name="connsiteY5" fmla="*/ 7082 h 22218"/>
              <a:gd name="connsiteX6" fmla="*/ 20836 w 21716"/>
              <a:gd name="connsiteY6" fmla="*/ 10062 h 22218"/>
              <a:gd name="connsiteX7" fmla="*/ 21643 w 21716"/>
              <a:gd name="connsiteY7" fmla="*/ 12399 h 22218"/>
              <a:gd name="connsiteX8" fmla="*/ 18983 w 21716"/>
              <a:gd name="connsiteY8" fmla="*/ 13866 h 22218"/>
              <a:gd name="connsiteX9" fmla="*/ 18879 w 21716"/>
              <a:gd name="connsiteY9" fmla="*/ 16069 h 22218"/>
              <a:gd name="connsiteX10" fmla="*/ 15704 w 21716"/>
              <a:gd name="connsiteY10" fmla="*/ 16242 h 22218"/>
              <a:gd name="connsiteX11" fmla="*/ 14466 w 21716"/>
              <a:gd name="connsiteY11" fmla="*/ 19374 h 22218"/>
              <a:gd name="connsiteX12" fmla="*/ 12182 w 21716"/>
              <a:gd name="connsiteY12" fmla="*/ 16372 h 22218"/>
              <a:gd name="connsiteX13" fmla="*/ 11322 w 21716"/>
              <a:gd name="connsiteY13" fmla="*/ 20062 h 22218"/>
              <a:gd name="connsiteX14" fmla="*/ 9874 w 21716"/>
              <a:gd name="connsiteY14" fmla="*/ 17807 h 22218"/>
              <a:gd name="connsiteX15" fmla="*/ 8702 w 21716"/>
              <a:gd name="connsiteY15" fmla="*/ 20149 h 22218"/>
              <a:gd name="connsiteX16" fmla="*/ 7529 w 21716"/>
              <a:gd name="connsiteY16" fmla="*/ 18562 h 22218"/>
              <a:gd name="connsiteX17" fmla="*/ 4919 w 21716"/>
              <a:gd name="connsiteY17" fmla="*/ 22037 h 22218"/>
              <a:gd name="connsiteX18" fmla="*/ 4807 w 21716"/>
              <a:gd name="connsiteY18" fmla="*/ 18677 h 22218"/>
              <a:gd name="connsiteX19" fmla="*/ 1287 w 21716"/>
              <a:gd name="connsiteY19" fmla="*/ 18262 h 22218"/>
              <a:gd name="connsiteX20" fmla="*/ 3332 w 21716"/>
              <a:gd name="connsiteY20" fmla="*/ 15807 h 22218"/>
              <a:gd name="connsiteX21" fmla="*/ 2 w 21716"/>
              <a:gd name="connsiteY21" fmla="*/ 13314 h 22218"/>
              <a:gd name="connsiteX22" fmla="*/ 3937 w 21716"/>
              <a:gd name="connsiteY22" fmla="*/ 12029 h 22218"/>
              <a:gd name="connsiteX23" fmla="*/ 1174 w 21716"/>
              <a:gd name="connsiteY23" fmla="*/ 8707 h 22218"/>
              <a:gd name="connsiteX24" fmla="*/ 3197 w 21716"/>
              <a:gd name="connsiteY24" fmla="*/ 6575 h 22218"/>
              <a:gd name="connsiteX25" fmla="*/ 2911 w 21716"/>
              <a:gd name="connsiteY25" fmla="*/ 2047 h 22218"/>
              <a:gd name="connsiteX26" fmla="*/ 7490 w 21716"/>
              <a:gd name="connsiteY26" fmla="*/ 2230 h 22218"/>
              <a:gd name="connsiteX27" fmla="*/ 9273 w 21716"/>
              <a:gd name="connsiteY27" fmla="*/ 421 h 22218"/>
              <a:gd name="connsiteX28" fmla="*/ 11570 w 21716"/>
              <a:gd name="connsiteY28" fmla="*/ 2429 h 22218"/>
              <a:gd name="connsiteX0" fmla="*/ 11570 w 21716"/>
              <a:gd name="connsiteY0" fmla="*/ 2429 h 22218"/>
              <a:gd name="connsiteX1" fmla="*/ 14792 w 21716"/>
              <a:gd name="connsiteY1" fmla="*/ 437 h 22218"/>
              <a:gd name="connsiteX2" fmla="*/ 16332 w 21716"/>
              <a:gd name="connsiteY2" fmla="*/ 3528 h 22218"/>
              <a:gd name="connsiteX3" fmla="*/ 20106 w 21716"/>
              <a:gd name="connsiteY3" fmla="*/ 140 h 22218"/>
              <a:gd name="connsiteX4" fmla="*/ 18638 w 21716"/>
              <a:gd name="connsiteY4" fmla="*/ 6186 h 22218"/>
              <a:gd name="connsiteX5" fmla="*/ 21602 w 21716"/>
              <a:gd name="connsiteY5" fmla="*/ 7082 h 22218"/>
              <a:gd name="connsiteX6" fmla="*/ 20836 w 21716"/>
              <a:gd name="connsiteY6" fmla="*/ 10062 h 22218"/>
              <a:gd name="connsiteX7" fmla="*/ 21643 w 21716"/>
              <a:gd name="connsiteY7" fmla="*/ 12399 h 22218"/>
              <a:gd name="connsiteX8" fmla="*/ 18983 w 21716"/>
              <a:gd name="connsiteY8" fmla="*/ 13866 h 22218"/>
              <a:gd name="connsiteX9" fmla="*/ 18879 w 21716"/>
              <a:gd name="connsiteY9" fmla="*/ 16069 h 22218"/>
              <a:gd name="connsiteX10" fmla="*/ 15704 w 21716"/>
              <a:gd name="connsiteY10" fmla="*/ 16242 h 22218"/>
              <a:gd name="connsiteX11" fmla="*/ 14466 w 21716"/>
              <a:gd name="connsiteY11" fmla="*/ 19374 h 22218"/>
              <a:gd name="connsiteX12" fmla="*/ 12421 w 21716"/>
              <a:gd name="connsiteY12" fmla="*/ 16484 h 22218"/>
              <a:gd name="connsiteX13" fmla="*/ 11322 w 21716"/>
              <a:gd name="connsiteY13" fmla="*/ 20062 h 22218"/>
              <a:gd name="connsiteX14" fmla="*/ 9874 w 21716"/>
              <a:gd name="connsiteY14" fmla="*/ 17807 h 22218"/>
              <a:gd name="connsiteX15" fmla="*/ 8702 w 21716"/>
              <a:gd name="connsiteY15" fmla="*/ 20149 h 22218"/>
              <a:gd name="connsiteX16" fmla="*/ 7529 w 21716"/>
              <a:gd name="connsiteY16" fmla="*/ 18562 h 22218"/>
              <a:gd name="connsiteX17" fmla="*/ 4919 w 21716"/>
              <a:gd name="connsiteY17" fmla="*/ 22037 h 22218"/>
              <a:gd name="connsiteX18" fmla="*/ 4807 w 21716"/>
              <a:gd name="connsiteY18" fmla="*/ 18677 h 22218"/>
              <a:gd name="connsiteX19" fmla="*/ 1287 w 21716"/>
              <a:gd name="connsiteY19" fmla="*/ 18262 h 22218"/>
              <a:gd name="connsiteX20" fmla="*/ 3332 w 21716"/>
              <a:gd name="connsiteY20" fmla="*/ 15807 h 22218"/>
              <a:gd name="connsiteX21" fmla="*/ 2 w 21716"/>
              <a:gd name="connsiteY21" fmla="*/ 13314 h 22218"/>
              <a:gd name="connsiteX22" fmla="*/ 3937 w 21716"/>
              <a:gd name="connsiteY22" fmla="*/ 12029 h 22218"/>
              <a:gd name="connsiteX23" fmla="*/ 1174 w 21716"/>
              <a:gd name="connsiteY23" fmla="*/ 8707 h 22218"/>
              <a:gd name="connsiteX24" fmla="*/ 3197 w 21716"/>
              <a:gd name="connsiteY24" fmla="*/ 6575 h 22218"/>
              <a:gd name="connsiteX25" fmla="*/ 2911 w 21716"/>
              <a:gd name="connsiteY25" fmla="*/ 2047 h 22218"/>
              <a:gd name="connsiteX26" fmla="*/ 7490 w 21716"/>
              <a:gd name="connsiteY26" fmla="*/ 2230 h 22218"/>
              <a:gd name="connsiteX27" fmla="*/ 9273 w 21716"/>
              <a:gd name="connsiteY27" fmla="*/ 421 h 22218"/>
              <a:gd name="connsiteX28" fmla="*/ 11570 w 21716"/>
              <a:gd name="connsiteY28" fmla="*/ 2429 h 22218"/>
              <a:gd name="connsiteX0" fmla="*/ 11570 w 21716"/>
              <a:gd name="connsiteY0" fmla="*/ 2429 h 22055"/>
              <a:gd name="connsiteX1" fmla="*/ 14792 w 21716"/>
              <a:gd name="connsiteY1" fmla="*/ 437 h 22055"/>
              <a:gd name="connsiteX2" fmla="*/ 16332 w 21716"/>
              <a:gd name="connsiteY2" fmla="*/ 3528 h 22055"/>
              <a:gd name="connsiteX3" fmla="*/ 20106 w 21716"/>
              <a:gd name="connsiteY3" fmla="*/ 140 h 22055"/>
              <a:gd name="connsiteX4" fmla="*/ 18638 w 21716"/>
              <a:gd name="connsiteY4" fmla="*/ 6186 h 22055"/>
              <a:gd name="connsiteX5" fmla="*/ 21602 w 21716"/>
              <a:gd name="connsiteY5" fmla="*/ 7082 h 22055"/>
              <a:gd name="connsiteX6" fmla="*/ 20836 w 21716"/>
              <a:gd name="connsiteY6" fmla="*/ 10062 h 22055"/>
              <a:gd name="connsiteX7" fmla="*/ 21643 w 21716"/>
              <a:gd name="connsiteY7" fmla="*/ 12399 h 22055"/>
              <a:gd name="connsiteX8" fmla="*/ 18983 w 21716"/>
              <a:gd name="connsiteY8" fmla="*/ 13866 h 22055"/>
              <a:gd name="connsiteX9" fmla="*/ 18879 w 21716"/>
              <a:gd name="connsiteY9" fmla="*/ 16069 h 22055"/>
              <a:gd name="connsiteX10" fmla="*/ 15704 w 21716"/>
              <a:gd name="connsiteY10" fmla="*/ 16242 h 22055"/>
              <a:gd name="connsiteX11" fmla="*/ 14466 w 21716"/>
              <a:gd name="connsiteY11" fmla="*/ 19374 h 22055"/>
              <a:gd name="connsiteX12" fmla="*/ 12421 w 21716"/>
              <a:gd name="connsiteY12" fmla="*/ 16484 h 22055"/>
              <a:gd name="connsiteX13" fmla="*/ 11322 w 21716"/>
              <a:gd name="connsiteY13" fmla="*/ 20062 h 22055"/>
              <a:gd name="connsiteX14" fmla="*/ 9874 w 21716"/>
              <a:gd name="connsiteY14" fmla="*/ 17807 h 22055"/>
              <a:gd name="connsiteX15" fmla="*/ 8702 w 21716"/>
              <a:gd name="connsiteY15" fmla="*/ 20149 h 22055"/>
              <a:gd name="connsiteX16" fmla="*/ 7529 w 21716"/>
              <a:gd name="connsiteY16" fmla="*/ 18562 h 22055"/>
              <a:gd name="connsiteX17" fmla="*/ 4919 w 21716"/>
              <a:gd name="connsiteY17" fmla="*/ 22037 h 22055"/>
              <a:gd name="connsiteX18" fmla="*/ 5205 w 21716"/>
              <a:gd name="connsiteY18" fmla="*/ 16774 h 22055"/>
              <a:gd name="connsiteX19" fmla="*/ 1287 w 21716"/>
              <a:gd name="connsiteY19" fmla="*/ 18262 h 22055"/>
              <a:gd name="connsiteX20" fmla="*/ 3332 w 21716"/>
              <a:gd name="connsiteY20" fmla="*/ 15807 h 22055"/>
              <a:gd name="connsiteX21" fmla="*/ 2 w 21716"/>
              <a:gd name="connsiteY21" fmla="*/ 13314 h 22055"/>
              <a:gd name="connsiteX22" fmla="*/ 3937 w 21716"/>
              <a:gd name="connsiteY22" fmla="*/ 12029 h 22055"/>
              <a:gd name="connsiteX23" fmla="*/ 1174 w 21716"/>
              <a:gd name="connsiteY23" fmla="*/ 8707 h 22055"/>
              <a:gd name="connsiteX24" fmla="*/ 3197 w 21716"/>
              <a:gd name="connsiteY24" fmla="*/ 6575 h 22055"/>
              <a:gd name="connsiteX25" fmla="*/ 2911 w 21716"/>
              <a:gd name="connsiteY25" fmla="*/ 2047 h 22055"/>
              <a:gd name="connsiteX26" fmla="*/ 7490 w 21716"/>
              <a:gd name="connsiteY26" fmla="*/ 2230 h 22055"/>
              <a:gd name="connsiteX27" fmla="*/ 9273 w 21716"/>
              <a:gd name="connsiteY27" fmla="*/ 421 h 22055"/>
              <a:gd name="connsiteX28" fmla="*/ 11570 w 21716"/>
              <a:gd name="connsiteY28" fmla="*/ 2429 h 22055"/>
              <a:gd name="connsiteX0" fmla="*/ 11570 w 21716"/>
              <a:gd name="connsiteY0" fmla="*/ 2429 h 22055"/>
              <a:gd name="connsiteX1" fmla="*/ 14792 w 21716"/>
              <a:gd name="connsiteY1" fmla="*/ 437 h 22055"/>
              <a:gd name="connsiteX2" fmla="*/ 16332 w 21716"/>
              <a:gd name="connsiteY2" fmla="*/ 3528 h 22055"/>
              <a:gd name="connsiteX3" fmla="*/ 20106 w 21716"/>
              <a:gd name="connsiteY3" fmla="*/ 140 h 22055"/>
              <a:gd name="connsiteX4" fmla="*/ 18638 w 21716"/>
              <a:gd name="connsiteY4" fmla="*/ 6186 h 22055"/>
              <a:gd name="connsiteX5" fmla="*/ 21602 w 21716"/>
              <a:gd name="connsiteY5" fmla="*/ 7082 h 22055"/>
              <a:gd name="connsiteX6" fmla="*/ 20836 w 21716"/>
              <a:gd name="connsiteY6" fmla="*/ 10062 h 22055"/>
              <a:gd name="connsiteX7" fmla="*/ 21643 w 21716"/>
              <a:gd name="connsiteY7" fmla="*/ 12399 h 22055"/>
              <a:gd name="connsiteX8" fmla="*/ 18983 w 21716"/>
              <a:gd name="connsiteY8" fmla="*/ 13866 h 22055"/>
              <a:gd name="connsiteX9" fmla="*/ 18879 w 21716"/>
              <a:gd name="connsiteY9" fmla="*/ 16069 h 22055"/>
              <a:gd name="connsiteX10" fmla="*/ 15704 w 21716"/>
              <a:gd name="connsiteY10" fmla="*/ 16242 h 22055"/>
              <a:gd name="connsiteX11" fmla="*/ 14466 w 21716"/>
              <a:gd name="connsiteY11" fmla="*/ 19374 h 22055"/>
              <a:gd name="connsiteX12" fmla="*/ 12421 w 21716"/>
              <a:gd name="connsiteY12" fmla="*/ 16484 h 22055"/>
              <a:gd name="connsiteX13" fmla="*/ 11322 w 21716"/>
              <a:gd name="connsiteY13" fmla="*/ 20062 h 22055"/>
              <a:gd name="connsiteX14" fmla="*/ 9874 w 21716"/>
              <a:gd name="connsiteY14" fmla="*/ 17807 h 22055"/>
              <a:gd name="connsiteX15" fmla="*/ 8702 w 21716"/>
              <a:gd name="connsiteY15" fmla="*/ 20149 h 22055"/>
              <a:gd name="connsiteX16" fmla="*/ 7529 w 21716"/>
              <a:gd name="connsiteY16" fmla="*/ 18562 h 22055"/>
              <a:gd name="connsiteX17" fmla="*/ 4919 w 21716"/>
              <a:gd name="connsiteY17" fmla="*/ 22037 h 22055"/>
              <a:gd name="connsiteX18" fmla="*/ 5205 w 21716"/>
              <a:gd name="connsiteY18" fmla="*/ 16774 h 22055"/>
              <a:gd name="connsiteX19" fmla="*/ 3278 w 21716"/>
              <a:gd name="connsiteY19" fmla="*/ 19493 h 22055"/>
              <a:gd name="connsiteX20" fmla="*/ 3332 w 21716"/>
              <a:gd name="connsiteY20" fmla="*/ 15807 h 22055"/>
              <a:gd name="connsiteX21" fmla="*/ 2 w 21716"/>
              <a:gd name="connsiteY21" fmla="*/ 13314 h 22055"/>
              <a:gd name="connsiteX22" fmla="*/ 3937 w 21716"/>
              <a:gd name="connsiteY22" fmla="*/ 12029 h 22055"/>
              <a:gd name="connsiteX23" fmla="*/ 1174 w 21716"/>
              <a:gd name="connsiteY23" fmla="*/ 8707 h 22055"/>
              <a:gd name="connsiteX24" fmla="*/ 3197 w 21716"/>
              <a:gd name="connsiteY24" fmla="*/ 6575 h 22055"/>
              <a:gd name="connsiteX25" fmla="*/ 2911 w 21716"/>
              <a:gd name="connsiteY25" fmla="*/ 2047 h 22055"/>
              <a:gd name="connsiteX26" fmla="*/ 7490 w 21716"/>
              <a:gd name="connsiteY26" fmla="*/ 2230 h 22055"/>
              <a:gd name="connsiteX27" fmla="*/ 9273 w 21716"/>
              <a:gd name="connsiteY27" fmla="*/ 421 h 22055"/>
              <a:gd name="connsiteX28" fmla="*/ 11570 w 21716"/>
              <a:gd name="connsiteY28" fmla="*/ 2429 h 22055"/>
              <a:gd name="connsiteX0" fmla="*/ 11579 w 21725"/>
              <a:gd name="connsiteY0" fmla="*/ 2429 h 22055"/>
              <a:gd name="connsiteX1" fmla="*/ 14801 w 21725"/>
              <a:gd name="connsiteY1" fmla="*/ 437 h 22055"/>
              <a:gd name="connsiteX2" fmla="*/ 16341 w 21725"/>
              <a:gd name="connsiteY2" fmla="*/ 3528 h 22055"/>
              <a:gd name="connsiteX3" fmla="*/ 20115 w 21725"/>
              <a:gd name="connsiteY3" fmla="*/ 140 h 22055"/>
              <a:gd name="connsiteX4" fmla="*/ 18647 w 21725"/>
              <a:gd name="connsiteY4" fmla="*/ 6186 h 22055"/>
              <a:gd name="connsiteX5" fmla="*/ 21611 w 21725"/>
              <a:gd name="connsiteY5" fmla="*/ 7082 h 22055"/>
              <a:gd name="connsiteX6" fmla="*/ 20845 w 21725"/>
              <a:gd name="connsiteY6" fmla="*/ 10062 h 22055"/>
              <a:gd name="connsiteX7" fmla="*/ 21652 w 21725"/>
              <a:gd name="connsiteY7" fmla="*/ 12399 h 22055"/>
              <a:gd name="connsiteX8" fmla="*/ 18992 w 21725"/>
              <a:gd name="connsiteY8" fmla="*/ 13866 h 22055"/>
              <a:gd name="connsiteX9" fmla="*/ 18888 w 21725"/>
              <a:gd name="connsiteY9" fmla="*/ 16069 h 22055"/>
              <a:gd name="connsiteX10" fmla="*/ 15713 w 21725"/>
              <a:gd name="connsiteY10" fmla="*/ 16242 h 22055"/>
              <a:gd name="connsiteX11" fmla="*/ 14475 w 21725"/>
              <a:gd name="connsiteY11" fmla="*/ 19374 h 22055"/>
              <a:gd name="connsiteX12" fmla="*/ 12430 w 21725"/>
              <a:gd name="connsiteY12" fmla="*/ 16484 h 22055"/>
              <a:gd name="connsiteX13" fmla="*/ 11331 w 21725"/>
              <a:gd name="connsiteY13" fmla="*/ 20062 h 22055"/>
              <a:gd name="connsiteX14" fmla="*/ 9883 w 21725"/>
              <a:gd name="connsiteY14" fmla="*/ 17807 h 22055"/>
              <a:gd name="connsiteX15" fmla="*/ 8711 w 21725"/>
              <a:gd name="connsiteY15" fmla="*/ 20149 h 22055"/>
              <a:gd name="connsiteX16" fmla="*/ 7538 w 21725"/>
              <a:gd name="connsiteY16" fmla="*/ 18562 h 22055"/>
              <a:gd name="connsiteX17" fmla="*/ 4928 w 21725"/>
              <a:gd name="connsiteY17" fmla="*/ 22037 h 22055"/>
              <a:gd name="connsiteX18" fmla="*/ 5214 w 21725"/>
              <a:gd name="connsiteY18" fmla="*/ 16774 h 22055"/>
              <a:gd name="connsiteX19" fmla="*/ 3287 w 21725"/>
              <a:gd name="connsiteY19" fmla="*/ 19493 h 22055"/>
              <a:gd name="connsiteX20" fmla="*/ 3341 w 21725"/>
              <a:gd name="connsiteY20" fmla="*/ 15807 h 22055"/>
              <a:gd name="connsiteX21" fmla="*/ 11 w 21725"/>
              <a:gd name="connsiteY21" fmla="*/ 13314 h 22055"/>
              <a:gd name="connsiteX22" fmla="*/ 2221 w 21725"/>
              <a:gd name="connsiteY22" fmla="*/ 11357 h 22055"/>
              <a:gd name="connsiteX23" fmla="*/ 1183 w 21725"/>
              <a:gd name="connsiteY23" fmla="*/ 8707 h 22055"/>
              <a:gd name="connsiteX24" fmla="*/ 3206 w 21725"/>
              <a:gd name="connsiteY24" fmla="*/ 6575 h 22055"/>
              <a:gd name="connsiteX25" fmla="*/ 2920 w 21725"/>
              <a:gd name="connsiteY25" fmla="*/ 2047 h 22055"/>
              <a:gd name="connsiteX26" fmla="*/ 7499 w 21725"/>
              <a:gd name="connsiteY26" fmla="*/ 2230 h 22055"/>
              <a:gd name="connsiteX27" fmla="*/ 9282 w 21725"/>
              <a:gd name="connsiteY27" fmla="*/ 421 h 22055"/>
              <a:gd name="connsiteX28" fmla="*/ 11579 w 21725"/>
              <a:gd name="connsiteY28" fmla="*/ 2429 h 22055"/>
              <a:gd name="connsiteX0" fmla="*/ 11579 w 21725"/>
              <a:gd name="connsiteY0" fmla="*/ 2429 h 22055"/>
              <a:gd name="connsiteX1" fmla="*/ 14801 w 21725"/>
              <a:gd name="connsiteY1" fmla="*/ 437 h 22055"/>
              <a:gd name="connsiteX2" fmla="*/ 16341 w 21725"/>
              <a:gd name="connsiteY2" fmla="*/ 3528 h 22055"/>
              <a:gd name="connsiteX3" fmla="*/ 20115 w 21725"/>
              <a:gd name="connsiteY3" fmla="*/ 140 h 22055"/>
              <a:gd name="connsiteX4" fmla="*/ 18647 w 21725"/>
              <a:gd name="connsiteY4" fmla="*/ 6186 h 22055"/>
              <a:gd name="connsiteX5" fmla="*/ 21611 w 21725"/>
              <a:gd name="connsiteY5" fmla="*/ 7082 h 22055"/>
              <a:gd name="connsiteX6" fmla="*/ 20845 w 21725"/>
              <a:gd name="connsiteY6" fmla="*/ 10062 h 22055"/>
              <a:gd name="connsiteX7" fmla="*/ 21652 w 21725"/>
              <a:gd name="connsiteY7" fmla="*/ 12399 h 22055"/>
              <a:gd name="connsiteX8" fmla="*/ 18992 w 21725"/>
              <a:gd name="connsiteY8" fmla="*/ 13866 h 22055"/>
              <a:gd name="connsiteX9" fmla="*/ 18888 w 21725"/>
              <a:gd name="connsiteY9" fmla="*/ 16069 h 22055"/>
              <a:gd name="connsiteX10" fmla="*/ 16377 w 21725"/>
              <a:gd name="connsiteY10" fmla="*/ 17473 h 22055"/>
              <a:gd name="connsiteX11" fmla="*/ 14475 w 21725"/>
              <a:gd name="connsiteY11" fmla="*/ 19374 h 22055"/>
              <a:gd name="connsiteX12" fmla="*/ 12430 w 21725"/>
              <a:gd name="connsiteY12" fmla="*/ 16484 h 22055"/>
              <a:gd name="connsiteX13" fmla="*/ 11331 w 21725"/>
              <a:gd name="connsiteY13" fmla="*/ 20062 h 22055"/>
              <a:gd name="connsiteX14" fmla="*/ 9883 w 21725"/>
              <a:gd name="connsiteY14" fmla="*/ 17807 h 22055"/>
              <a:gd name="connsiteX15" fmla="*/ 8711 w 21725"/>
              <a:gd name="connsiteY15" fmla="*/ 20149 h 22055"/>
              <a:gd name="connsiteX16" fmla="*/ 7538 w 21725"/>
              <a:gd name="connsiteY16" fmla="*/ 18562 h 22055"/>
              <a:gd name="connsiteX17" fmla="*/ 4928 w 21725"/>
              <a:gd name="connsiteY17" fmla="*/ 22037 h 22055"/>
              <a:gd name="connsiteX18" fmla="*/ 5214 w 21725"/>
              <a:gd name="connsiteY18" fmla="*/ 16774 h 22055"/>
              <a:gd name="connsiteX19" fmla="*/ 3287 w 21725"/>
              <a:gd name="connsiteY19" fmla="*/ 19493 h 22055"/>
              <a:gd name="connsiteX20" fmla="*/ 3341 w 21725"/>
              <a:gd name="connsiteY20" fmla="*/ 15807 h 22055"/>
              <a:gd name="connsiteX21" fmla="*/ 11 w 21725"/>
              <a:gd name="connsiteY21" fmla="*/ 13314 h 22055"/>
              <a:gd name="connsiteX22" fmla="*/ 2221 w 21725"/>
              <a:gd name="connsiteY22" fmla="*/ 11357 h 22055"/>
              <a:gd name="connsiteX23" fmla="*/ 1183 w 21725"/>
              <a:gd name="connsiteY23" fmla="*/ 8707 h 22055"/>
              <a:gd name="connsiteX24" fmla="*/ 3206 w 21725"/>
              <a:gd name="connsiteY24" fmla="*/ 6575 h 22055"/>
              <a:gd name="connsiteX25" fmla="*/ 2920 w 21725"/>
              <a:gd name="connsiteY25" fmla="*/ 2047 h 22055"/>
              <a:gd name="connsiteX26" fmla="*/ 7499 w 21725"/>
              <a:gd name="connsiteY26" fmla="*/ 2230 h 22055"/>
              <a:gd name="connsiteX27" fmla="*/ 9282 w 21725"/>
              <a:gd name="connsiteY27" fmla="*/ 421 h 22055"/>
              <a:gd name="connsiteX28" fmla="*/ 11579 w 21725"/>
              <a:gd name="connsiteY28" fmla="*/ 2429 h 22055"/>
              <a:gd name="connsiteX0" fmla="*/ 11579 w 21725"/>
              <a:gd name="connsiteY0" fmla="*/ 2429 h 22055"/>
              <a:gd name="connsiteX1" fmla="*/ 14801 w 21725"/>
              <a:gd name="connsiteY1" fmla="*/ 437 h 22055"/>
              <a:gd name="connsiteX2" fmla="*/ 16341 w 21725"/>
              <a:gd name="connsiteY2" fmla="*/ 3528 h 22055"/>
              <a:gd name="connsiteX3" fmla="*/ 20115 w 21725"/>
              <a:gd name="connsiteY3" fmla="*/ 140 h 22055"/>
              <a:gd name="connsiteX4" fmla="*/ 18647 w 21725"/>
              <a:gd name="connsiteY4" fmla="*/ 6186 h 22055"/>
              <a:gd name="connsiteX5" fmla="*/ 21611 w 21725"/>
              <a:gd name="connsiteY5" fmla="*/ 7082 h 22055"/>
              <a:gd name="connsiteX6" fmla="*/ 20845 w 21725"/>
              <a:gd name="connsiteY6" fmla="*/ 10062 h 22055"/>
              <a:gd name="connsiteX7" fmla="*/ 21652 w 21725"/>
              <a:gd name="connsiteY7" fmla="*/ 12399 h 22055"/>
              <a:gd name="connsiteX8" fmla="*/ 18992 w 21725"/>
              <a:gd name="connsiteY8" fmla="*/ 13866 h 22055"/>
              <a:gd name="connsiteX9" fmla="*/ 18888 w 21725"/>
              <a:gd name="connsiteY9" fmla="*/ 16069 h 22055"/>
              <a:gd name="connsiteX10" fmla="*/ 16377 w 21725"/>
              <a:gd name="connsiteY10" fmla="*/ 17473 h 22055"/>
              <a:gd name="connsiteX11" fmla="*/ 15378 w 21725"/>
              <a:gd name="connsiteY11" fmla="*/ 19934 h 22055"/>
              <a:gd name="connsiteX12" fmla="*/ 12430 w 21725"/>
              <a:gd name="connsiteY12" fmla="*/ 16484 h 22055"/>
              <a:gd name="connsiteX13" fmla="*/ 11331 w 21725"/>
              <a:gd name="connsiteY13" fmla="*/ 20062 h 22055"/>
              <a:gd name="connsiteX14" fmla="*/ 9883 w 21725"/>
              <a:gd name="connsiteY14" fmla="*/ 17807 h 22055"/>
              <a:gd name="connsiteX15" fmla="*/ 8711 w 21725"/>
              <a:gd name="connsiteY15" fmla="*/ 20149 h 22055"/>
              <a:gd name="connsiteX16" fmla="*/ 7538 w 21725"/>
              <a:gd name="connsiteY16" fmla="*/ 18562 h 22055"/>
              <a:gd name="connsiteX17" fmla="*/ 4928 w 21725"/>
              <a:gd name="connsiteY17" fmla="*/ 22037 h 22055"/>
              <a:gd name="connsiteX18" fmla="*/ 5214 w 21725"/>
              <a:gd name="connsiteY18" fmla="*/ 16774 h 22055"/>
              <a:gd name="connsiteX19" fmla="*/ 3287 w 21725"/>
              <a:gd name="connsiteY19" fmla="*/ 19493 h 22055"/>
              <a:gd name="connsiteX20" fmla="*/ 3341 w 21725"/>
              <a:gd name="connsiteY20" fmla="*/ 15807 h 22055"/>
              <a:gd name="connsiteX21" fmla="*/ 11 w 21725"/>
              <a:gd name="connsiteY21" fmla="*/ 13314 h 22055"/>
              <a:gd name="connsiteX22" fmla="*/ 2221 w 21725"/>
              <a:gd name="connsiteY22" fmla="*/ 11357 h 22055"/>
              <a:gd name="connsiteX23" fmla="*/ 1183 w 21725"/>
              <a:gd name="connsiteY23" fmla="*/ 8707 h 22055"/>
              <a:gd name="connsiteX24" fmla="*/ 3206 w 21725"/>
              <a:gd name="connsiteY24" fmla="*/ 6575 h 22055"/>
              <a:gd name="connsiteX25" fmla="*/ 2920 w 21725"/>
              <a:gd name="connsiteY25" fmla="*/ 2047 h 22055"/>
              <a:gd name="connsiteX26" fmla="*/ 7499 w 21725"/>
              <a:gd name="connsiteY26" fmla="*/ 2230 h 22055"/>
              <a:gd name="connsiteX27" fmla="*/ 9282 w 21725"/>
              <a:gd name="connsiteY27" fmla="*/ 421 h 22055"/>
              <a:gd name="connsiteX28" fmla="*/ 11579 w 21725"/>
              <a:gd name="connsiteY28" fmla="*/ 2429 h 22055"/>
              <a:gd name="connsiteX0" fmla="*/ 11579 w 21725"/>
              <a:gd name="connsiteY0" fmla="*/ 2429 h 22055"/>
              <a:gd name="connsiteX1" fmla="*/ 14801 w 21725"/>
              <a:gd name="connsiteY1" fmla="*/ 437 h 22055"/>
              <a:gd name="connsiteX2" fmla="*/ 16341 w 21725"/>
              <a:gd name="connsiteY2" fmla="*/ 3528 h 22055"/>
              <a:gd name="connsiteX3" fmla="*/ 20115 w 21725"/>
              <a:gd name="connsiteY3" fmla="*/ 140 h 22055"/>
              <a:gd name="connsiteX4" fmla="*/ 18647 w 21725"/>
              <a:gd name="connsiteY4" fmla="*/ 6186 h 22055"/>
              <a:gd name="connsiteX5" fmla="*/ 21611 w 21725"/>
              <a:gd name="connsiteY5" fmla="*/ 7082 h 22055"/>
              <a:gd name="connsiteX6" fmla="*/ 20845 w 21725"/>
              <a:gd name="connsiteY6" fmla="*/ 10062 h 22055"/>
              <a:gd name="connsiteX7" fmla="*/ 21652 w 21725"/>
              <a:gd name="connsiteY7" fmla="*/ 12399 h 22055"/>
              <a:gd name="connsiteX8" fmla="*/ 18992 w 21725"/>
              <a:gd name="connsiteY8" fmla="*/ 13866 h 22055"/>
              <a:gd name="connsiteX9" fmla="*/ 18888 w 21725"/>
              <a:gd name="connsiteY9" fmla="*/ 16069 h 22055"/>
              <a:gd name="connsiteX10" fmla="*/ 16377 w 21725"/>
              <a:gd name="connsiteY10" fmla="*/ 17473 h 22055"/>
              <a:gd name="connsiteX11" fmla="*/ 15378 w 21725"/>
              <a:gd name="connsiteY11" fmla="*/ 19934 h 22055"/>
              <a:gd name="connsiteX12" fmla="*/ 12987 w 21725"/>
              <a:gd name="connsiteY12" fmla="*/ 16820 h 22055"/>
              <a:gd name="connsiteX13" fmla="*/ 11331 w 21725"/>
              <a:gd name="connsiteY13" fmla="*/ 20062 h 22055"/>
              <a:gd name="connsiteX14" fmla="*/ 9883 w 21725"/>
              <a:gd name="connsiteY14" fmla="*/ 17807 h 22055"/>
              <a:gd name="connsiteX15" fmla="*/ 8711 w 21725"/>
              <a:gd name="connsiteY15" fmla="*/ 20149 h 22055"/>
              <a:gd name="connsiteX16" fmla="*/ 7538 w 21725"/>
              <a:gd name="connsiteY16" fmla="*/ 18562 h 22055"/>
              <a:gd name="connsiteX17" fmla="*/ 4928 w 21725"/>
              <a:gd name="connsiteY17" fmla="*/ 22037 h 22055"/>
              <a:gd name="connsiteX18" fmla="*/ 5214 w 21725"/>
              <a:gd name="connsiteY18" fmla="*/ 16774 h 22055"/>
              <a:gd name="connsiteX19" fmla="*/ 3287 w 21725"/>
              <a:gd name="connsiteY19" fmla="*/ 19493 h 22055"/>
              <a:gd name="connsiteX20" fmla="*/ 3341 w 21725"/>
              <a:gd name="connsiteY20" fmla="*/ 15807 h 22055"/>
              <a:gd name="connsiteX21" fmla="*/ 11 w 21725"/>
              <a:gd name="connsiteY21" fmla="*/ 13314 h 22055"/>
              <a:gd name="connsiteX22" fmla="*/ 2221 w 21725"/>
              <a:gd name="connsiteY22" fmla="*/ 11357 h 22055"/>
              <a:gd name="connsiteX23" fmla="*/ 1183 w 21725"/>
              <a:gd name="connsiteY23" fmla="*/ 8707 h 22055"/>
              <a:gd name="connsiteX24" fmla="*/ 3206 w 21725"/>
              <a:gd name="connsiteY24" fmla="*/ 6575 h 22055"/>
              <a:gd name="connsiteX25" fmla="*/ 2920 w 21725"/>
              <a:gd name="connsiteY25" fmla="*/ 2047 h 22055"/>
              <a:gd name="connsiteX26" fmla="*/ 7499 w 21725"/>
              <a:gd name="connsiteY26" fmla="*/ 2230 h 22055"/>
              <a:gd name="connsiteX27" fmla="*/ 9282 w 21725"/>
              <a:gd name="connsiteY27" fmla="*/ 421 h 22055"/>
              <a:gd name="connsiteX28" fmla="*/ 11579 w 21725"/>
              <a:gd name="connsiteY28" fmla="*/ 2429 h 22055"/>
              <a:gd name="connsiteX0" fmla="*/ 11579 w 21725"/>
              <a:gd name="connsiteY0" fmla="*/ 2429 h 22055"/>
              <a:gd name="connsiteX1" fmla="*/ 14801 w 21725"/>
              <a:gd name="connsiteY1" fmla="*/ 437 h 22055"/>
              <a:gd name="connsiteX2" fmla="*/ 16341 w 21725"/>
              <a:gd name="connsiteY2" fmla="*/ 3528 h 22055"/>
              <a:gd name="connsiteX3" fmla="*/ 20115 w 21725"/>
              <a:gd name="connsiteY3" fmla="*/ 140 h 22055"/>
              <a:gd name="connsiteX4" fmla="*/ 18647 w 21725"/>
              <a:gd name="connsiteY4" fmla="*/ 6186 h 22055"/>
              <a:gd name="connsiteX5" fmla="*/ 21611 w 21725"/>
              <a:gd name="connsiteY5" fmla="*/ 7082 h 22055"/>
              <a:gd name="connsiteX6" fmla="*/ 20845 w 21725"/>
              <a:gd name="connsiteY6" fmla="*/ 10062 h 22055"/>
              <a:gd name="connsiteX7" fmla="*/ 21652 w 21725"/>
              <a:gd name="connsiteY7" fmla="*/ 12399 h 22055"/>
              <a:gd name="connsiteX8" fmla="*/ 18992 w 21725"/>
              <a:gd name="connsiteY8" fmla="*/ 13866 h 22055"/>
              <a:gd name="connsiteX9" fmla="*/ 18888 w 21725"/>
              <a:gd name="connsiteY9" fmla="*/ 16069 h 22055"/>
              <a:gd name="connsiteX10" fmla="*/ 16377 w 21725"/>
              <a:gd name="connsiteY10" fmla="*/ 17473 h 22055"/>
              <a:gd name="connsiteX11" fmla="*/ 15378 w 21725"/>
              <a:gd name="connsiteY11" fmla="*/ 19934 h 22055"/>
              <a:gd name="connsiteX12" fmla="*/ 12987 w 21725"/>
              <a:gd name="connsiteY12" fmla="*/ 16820 h 22055"/>
              <a:gd name="connsiteX13" fmla="*/ 11995 w 21725"/>
              <a:gd name="connsiteY13" fmla="*/ 20062 h 22055"/>
              <a:gd name="connsiteX14" fmla="*/ 9883 w 21725"/>
              <a:gd name="connsiteY14" fmla="*/ 17807 h 22055"/>
              <a:gd name="connsiteX15" fmla="*/ 8711 w 21725"/>
              <a:gd name="connsiteY15" fmla="*/ 20149 h 22055"/>
              <a:gd name="connsiteX16" fmla="*/ 7538 w 21725"/>
              <a:gd name="connsiteY16" fmla="*/ 18562 h 22055"/>
              <a:gd name="connsiteX17" fmla="*/ 4928 w 21725"/>
              <a:gd name="connsiteY17" fmla="*/ 22037 h 22055"/>
              <a:gd name="connsiteX18" fmla="*/ 5214 w 21725"/>
              <a:gd name="connsiteY18" fmla="*/ 16774 h 22055"/>
              <a:gd name="connsiteX19" fmla="*/ 3287 w 21725"/>
              <a:gd name="connsiteY19" fmla="*/ 19493 h 22055"/>
              <a:gd name="connsiteX20" fmla="*/ 3341 w 21725"/>
              <a:gd name="connsiteY20" fmla="*/ 15807 h 22055"/>
              <a:gd name="connsiteX21" fmla="*/ 11 w 21725"/>
              <a:gd name="connsiteY21" fmla="*/ 13314 h 22055"/>
              <a:gd name="connsiteX22" fmla="*/ 2221 w 21725"/>
              <a:gd name="connsiteY22" fmla="*/ 11357 h 22055"/>
              <a:gd name="connsiteX23" fmla="*/ 1183 w 21725"/>
              <a:gd name="connsiteY23" fmla="*/ 8707 h 22055"/>
              <a:gd name="connsiteX24" fmla="*/ 3206 w 21725"/>
              <a:gd name="connsiteY24" fmla="*/ 6575 h 22055"/>
              <a:gd name="connsiteX25" fmla="*/ 2920 w 21725"/>
              <a:gd name="connsiteY25" fmla="*/ 2047 h 22055"/>
              <a:gd name="connsiteX26" fmla="*/ 7499 w 21725"/>
              <a:gd name="connsiteY26" fmla="*/ 2230 h 22055"/>
              <a:gd name="connsiteX27" fmla="*/ 9282 w 21725"/>
              <a:gd name="connsiteY27" fmla="*/ 421 h 22055"/>
              <a:gd name="connsiteX28" fmla="*/ 11579 w 21725"/>
              <a:gd name="connsiteY28" fmla="*/ 2429 h 22055"/>
              <a:gd name="connsiteX0" fmla="*/ 11579 w 21725"/>
              <a:gd name="connsiteY0" fmla="*/ 2429 h 22055"/>
              <a:gd name="connsiteX1" fmla="*/ 14801 w 21725"/>
              <a:gd name="connsiteY1" fmla="*/ 437 h 22055"/>
              <a:gd name="connsiteX2" fmla="*/ 16341 w 21725"/>
              <a:gd name="connsiteY2" fmla="*/ 3528 h 22055"/>
              <a:gd name="connsiteX3" fmla="*/ 20115 w 21725"/>
              <a:gd name="connsiteY3" fmla="*/ 140 h 22055"/>
              <a:gd name="connsiteX4" fmla="*/ 18647 w 21725"/>
              <a:gd name="connsiteY4" fmla="*/ 6186 h 22055"/>
              <a:gd name="connsiteX5" fmla="*/ 21611 w 21725"/>
              <a:gd name="connsiteY5" fmla="*/ 7082 h 22055"/>
              <a:gd name="connsiteX6" fmla="*/ 20845 w 21725"/>
              <a:gd name="connsiteY6" fmla="*/ 10062 h 22055"/>
              <a:gd name="connsiteX7" fmla="*/ 21652 w 21725"/>
              <a:gd name="connsiteY7" fmla="*/ 12399 h 22055"/>
              <a:gd name="connsiteX8" fmla="*/ 18992 w 21725"/>
              <a:gd name="connsiteY8" fmla="*/ 13866 h 22055"/>
              <a:gd name="connsiteX9" fmla="*/ 18569 w 21725"/>
              <a:gd name="connsiteY9" fmla="*/ 17972 h 22055"/>
              <a:gd name="connsiteX10" fmla="*/ 16377 w 21725"/>
              <a:gd name="connsiteY10" fmla="*/ 17473 h 22055"/>
              <a:gd name="connsiteX11" fmla="*/ 15378 w 21725"/>
              <a:gd name="connsiteY11" fmla="*/ 19934 h 22055"/>
              <a:gd name="connsiteX12" fmla="*/ 12987 w 21725"/>
              <a:gd name="connsiteY12" fmla="*/ 16820 h 22055"/>
              <a:gd name="connsiteX13" fmla="*/ 11995 w 21725"/>
              <a:gd name="connsiteY13" fmla="*/ 20062 h 22055"/>
              <a:gd name="connsiteX14" fmla="*/ 9883 w 21725"/>
              <a:gd name="connsiteY14" fmla="*/ 17807 h 22055"/>
              <a:gd name="connsiteX15" fmla="*/ 8711 w 21725"/>
              <a:gd name="connsiteY15" fmla="*/ 20149 h 22055"/>
              <a:gd name="connsiteX16" fmla="*/ 7538 w 21725"/>
              <a:gd name="connsiteY16" fmla="*/ 18562 h 22055"/>
              <a:gd name="connsiteX17" fmla="*/ 4928 w 21725"/>
              <a:gd name="connsiteY17" fmla="*/ 22037 h 22055"/>
              <a:gd name="connsiteX18" fmla="*/ 5214 w 21725"/>
              <a:gd name="connsiteY18" fmla="*/ 16774 h 22055"/>
              <a:gd name="connsiteX19" fmla="*/ 3287 w 21725"/>
              <a:gd name="connsiteY19" fmla="*/ 19493 h 22055"/>
              <a:gd name="connsiteX20" fmla="*/ 3341 w 21725"/>
              <a:gd name="connsiteY20" fmla="*/ 15807 h 22055"/>
              <a:gd name="connsiteX21" fmla="*/ 11 w 21725"/>
              <a:gd name="connsiteY21" fmla="*/ 13314 h 22055"/>
              <a:gd name="connsiteX22" fmla="*/ 2221 w 21725"/>
              <a:gd name="connsiteY22" fmla="*/ 11357 h 22055"/>
              <a:gd name="connsiteX23" fmla="*/ 1183 w 21725"/>
              <a:gd name="connsiteY23" fmla="*/ 8707 h 22055"/>
              <a:gd name="connsiteX24" fmla="*/ 3206 w 21725"/>
              <a:gd name="connsiteY24" fmla="*/ 6575 h 22055"/>
              <a:gd name="connsiteX25" fmla="*/ 2920 w 21725"/>
              <a:gd name="connsiteY25" fmla="*/ 2047 h 22055"/>
              <a:gd name="connsiteX26" fmla="*/ 7499 w 21725"/>
              <a:gd name="connsiteY26" fmla="*/ 2230 h 22055"/>
              <a:gd name="connsiteX27" fmla="*/ 9282 w 21725"/>
              <a:gd name="connsiteY27" fmla="*/ 421 h 22055"/>
              <a:gd name="connsiteX28" fmla="*/ 11579 w 21725"/>
              <a:gd name="connsiteY28" fmla="*/ 2429 h 22055"/>
              <a:gd name="connsiteX0" fmla="*/ 11579 w 21725"/>
              <a:gd name="connsiteY0" fmla="*/ 2429 h 22055"/>
              <a:gd name="connsiteX1" fmla="*/ 14801 w 21725"/>
              <a:gd name="connsiteY1" fmla="*/ 437 h 22055"/>
              <a:gd name="connsiteX2" fmla="*/ 16341 w 21725"/>
              <a:gd name="connsiteY2" fmla="*/ 3528 h 22055"/>
              <a:gd name="connsiteX3" fmla="*/ 20115 w 21725"/>
              <a:gd name="connsiteY3" fmla="*/ 140 h 22055"/>
              <a:gd name="connsiteX4" fmla="*/ 18647 w 21725"/>
              <a:gd name="connsiteY4" fmla="*/ 6186 h 22055"/>
              <a:gd name="connsiteX5" fmla="*/ 21611 w 21725"/>
              <a:gd name="connsiteY5" fmla="*/ 7082 h 22055"/>
              <a:gd name="connsiteX6" fmla="*/ 20845 w 21725"/>
              <a:gd name="connsiteY6" fmla="*/ 10062 h 22055"/>
              <a:gd name="connsiteX7" fmla="*/ 21652 w 21725"/>
              <a:gd name="connsiteY7" fmla="*/ 12399 h 22055"/>
              <a:gd name="connsiteX8" fmla="*/ 19470 w 21725"/>
              <a:gd name="connsiteY8" fmla="*/ 14761 h 22055"/>
              <a:gd name="connsiteX9" fmla="*/ 18569 w 21725"/>
              <a:gd name="connsiteY9" fmla="*/ 17972 h 22055"/>
              <a:gd name="connsiteX10" fmla="*/ 16377 w 21725"/>
              <a:gd name="connsiteY10" fmla="*/ 17473 h 22055"/>
              <a:gd name="connsiteX11" fmla="*/ 15378 w 21725"/>
              <a:gd name="connsiteY11" fmla="*/ 19934 h 22055"/>
              <a:gd name="connsiteX12" fmla="*/ 12987 w 21725"/>
              <a:gd name="connsiteY12" fmla="*/ 16820 h 22055"/>
              <a:gd name="connsiteX13" fmla="*/ 11995 w 21725"/>
              <a:gd name="connsiteY13" fmla="*/ 20062 h 22055"/>
              <a:gd name="connsiteX14" fmla="*/ 9883 w 21725"/>
              <a:gd name="connsiteY14" fmla="*/ 17807 h 22055"/>
              <a:gd name="connsiteX15" fmla="*/ 8711 w 21725"/>
              <a:gd name="connsiteY15" fmla="*/ 20149 h 22055"/>
              <a:gd name="connsiteX16" fmla="*/ 7538 w 21725"/>
              <a:gd name="connsiteY16" fmla="*/ 18562 h 22055"/>
              <a:gd name="connsiteX17" fmla="*/ 4928 w 21725"/>
              <a:gd name="connsiteY17" fmla="*/ 22037 h 22055"/>
              <a:gd name="connsiteX18" fmla="*/ 5214 w 21725"/>
              <a:gd name="connsiteY18" fmla="*/ 16774 h 22055"/>
              <a:gd name="connsiteX19" fmla="*/ 3287 w 21725"/>
              <a:gd name="connsiteY19" fmla="*/ 19493 h 22055"/>
              <a:gd name="connsiteX20" fmla="*/ 3341 w 21725"/>
              <a:gd name="connsiteY20" fmla="*/ 15807 h 22055"/>
              <a:gd name="connsiteX21" fmla="*/ 11 w 21725"/>
              <a:gd name="connsiteY21" fmla="*/ 13314 h 22055"/>
              <a:gd name="connsiteX22" fmla="*/ 2221 w 21725"/>
              <a:gd name="connsiteY22" fmla="*/ 11357 h 22055"/>
              <a:gd name="connsiteX23" fmla="*/ 1183 w 21725"/>
              <a:gd name="connsiteY23" fmla="*/ 8707 h 22055"/>
              <a:gd name="connsiteX24" fmla="*/ 3206 w 21725"/>
              <a:gd name="connsiteY24" fmla="*/ 6575 h 22055"/>
              <a:gd name="connsiteX25" fmla="*/ 2920 w 21725"/>
              <a:gd name="connsiteY25" fmla="*/ 2047 h 22055"/>
              <a:gd name="connsiteX26" fmla="*/ 7499 w 21725"/>
              <a:gd name="connsiteY26" fmla="*/ 2230 h 22055"/>
              <a:gd name="connsiteX27" fmla="*/ 9282 w 21725"/>
              <a:gd name="connsiteY27" fmla="*/ 421 h 22055"/>
              <a:gd name="connsiteX28" fmla="*/ 11579 w 21725"/>
              <a:gd name="connsiteY28" fmla="*/ 2429 h 22055"/>
              <a:gd name="connsiteX0" fmla="*/ 11579 w 21725"/>
              <a:gd name="connsiteY0" fmla="*/ 2429 h 22055"/>
              <a:gd name="connsiteX1" fmla="*/ 14801 w 21725"/>
              <a:gd name="connsiteY1" fmla="*/ 437 h 22055"/>
              <a:gd name="connsiteX2" fmla="*/ 16341 w 21725"/>
              <a:gd name="connsiteY2" fmla="*/ 3528 h 22055"/>
              <a:gd name="connsiteX3" fmla="*/ 20115 w 21725"/>
              <a:gd name="connsiteY3" fmla="*/ 140 h 22055"/>
              <a:gd name="connsiteX4" fmla="*/ 18647 w 21725"/>
              <a:gd name="connsiteY4" fmla="*/ 6186 h 22055"/>
              <a:gd name="connsiteX5" fmla="*/ 21611 w 21725"/>
              <a:gd name="connsiteY5" fmla="*/ 7082 h 22055"/>
              <a:gd name="connsiteX6" fmla="*/ 20845 w 21725"/>
              <a:gd name="connsiteY6" fmla="*/ 10062 h 22055"/>
              <a:gd name="connsiteX7" fmla="*/ 21201 w 21725"/>
              <a:gd name="connsiteY7" fmla="*/ 15085 h 22055"/>
              <a:gd name="connsiteX8" fmla="*/ 19470 w 21725"/>
              <a:gd name="connsiteY8" fmla="*/ 14761 h 22055"/>
              <a:gd name="connsiteX9" fmla="*/ 18569 w 21725"/>
              <a:gd name="connsiteY9" fmla="*/ 17972 h 22055"/>
              <a:gd name="connsiteX10" fmla="*/ 16377 w 21725"/>
              <a:gd name="connsiteY10" fmla="*/ 17473 h 22055"/>
              <a:gd name="connsiteX11" fmla="*/ 15378 w 21725"/>
              <a:gd name="connsiteY11" fmla="*/ 19934 h 22055"/>
              <a:gd name="connsiteX12" fmla="*/ 12987 w 21725"/>
              <a:gd name="connsiteY12" fmla="*/ 16820 h 22055"/>
              <a:gd name="connsiteX13" fmla="*/ 11995 w 21725"/>
              <a:gd name="connsiteY13" fmla="*/ 20062 h 22055"/>
              <a:gd name="connsiteX14" fmla="*/ 9883 w 21725"/>
              <a:gd name="connsiteY14" fmla="*/ 17807 h 22055"/>
              <a:gd name="connsiteX15" fmla="*/ 8711 w 21725"/>
              <a:gd name="connsiteY15" fmla="*/ 20149 h 22055"/>
              <a:gd name="connsiteX16" fmla="*/ 7538 w 21725"/>
              <a:gd name="connsiteY16" fmla="*/ 18562 h 22055"/>
              <a:gd name="connsiteX17" fmla="*/ 4928 w 21725"/>
              <a:gd name="connsiteY17" fmla="*/ 22037 h 22055"/>
              <a:gd name="connsiteX18" fmla="*/ 5214 w 21725"/>
              <a:gd name="connsiteY18" fmla="*/ 16774 h 22055"/>
              <a:gd name="connsiteX19" fmla="*/ 3287 w 21725"/>
              <a:gd name="connsiteY19" fmla="*/ 19493 h 22055"/>
              <a:gd name="connsiteX20" fmla="*/ 3341 w 21725"/>
              <a:gd name="connsiteY20" fmla="*/ 15807 h 22055"/>
              <a:gd name="connsiteX21" fmla="*/ 11 w 21725"/>
              <a:gd name="connsiteY21" fmla="*/ 13314 h 22055"/>
              <a:gd name="connsiteX22" fmla="*/ 2221 w 21725"/>
              <a:gd name="connsiteY22" fmla="*/ 11357 h 22055"/>
              <a:gd name="connsiteX23" fmla="*/ 1183 w 21725"/>
              <a:gd name="connsiteY23" fmla="*/ 8707 h 22055"/>
              <a:gd name="connsiteX24" fmla="*/ 3206 w 21725"/>
              <a:gd name="connsiteY24" fmla="*/ 6575 h 22055"/>
              <a:gd name="connsiteX25" fmla="*/ 2920 w 21725"/>
              <a:gd name="connsiteY25" fmla="*/ 2047 h 22055"/>
              <a:gd name="connsiteX26" fmla="*/ 7499 w 21725"/>
              <a:gd name="connsiteY26" fmla="*/ 2230 h 22055"/>
              <a:gd name="connsiteX27" fmla="*/ 9282 w 21725"/>
              <a:gd name="connsiteY27" fmla="*/ 421 h 22055"/>
              <a:gd name="connsiteX28" fmla="*/ 11579 w 21725"/>
              <a:gd name="connsiteY28" fmla="*/ 2429 h 22055"/>
              <a:gd name="connsiteX0" fmla="*/ 11579 w 21725"/>
              <a:gd name="connsiteY0" fmla="*/ 2453 h 22079"/>
              <a:gd name="connsiteX1" fmla="*/ 14801 w 21725"/>
              <a:gd name="connsiteY1" fmla="*/ 461 h 22079"/>
              <a:gd name="connsiteX2" fmla="*/ 17217 w 21725"/>
              <a:gd name="connsiteY2" fmla="*/ 1873 h 22079"/>
              <a:gd name="connsiteX3" fmla="*/ 20115 w 21725"/>
              <a:gd name="connsiteY3" fmla="*/ 164 h 22079"/>
              <a:gd name="connsiteX4" fmla="*/ 18647 w 21725"/>
              <a:gd name="connsiteY4" fmla="*/ 6210 h 22079"/>
              <a:gd name="connsiteX5" fmla="*/ 21611 w 21725"/>
              <a:gd name="connsiteY5" fmla="*/ 7106 h 22079"/>
              <a:gd name="connsiteX6" fmla="*/ 20845 w 21725"/>
              <a:gd name="connsiteY6" fmla="*/ 10086 h 22079"/>
              <a:gd name="connsiteX7" fmla="*/ 21201 w 21725"/>
              <a:gd name="connsiteY7" fmla="*/ 15109 h 22079"/>
              <a:gd name="connsiteX8" fmla="*/ 19470 w 21725"/>
              <a:gd name="connsiteY8" fmla="*/ 14785 h 22079"/>
              <a:gd name="connsiteX9" fmla="*/ 18569 w 21725"/>
              <a:gd name="connsiteY9" fmla="*/ 17996 h 22079"/>
              <a:gd name="connsiteX10" fmla="*/ 16377 w 21725"/>
              <a:gd name="connsiteY10" fmla="*/ 17497 h 22079"/>
              <a:gd name="connsiteX11" fmla="*/ 15378 w 21725"/>
              <a:gd name="connsiteY11" fmla="*/ 19958 h 22079"/>
              <a:gd name="connsiteX12" fmla="*/ 12987 w 21725"/>
              <a:gd name="connsiteY12" fmla="*/ 16844 h 22079"/>
              <a:gd name="connsiteX13" fmla="*/ 11995 w 21725"/>
              <a:gd name="connsiteY13" fmla="*/ 20086 h 22079"/>
              <a:gd name="connsiteX14" fmla="*/ 9883 w 21725"/>
              <a:gd name="connsiteY14" fmla="*/ 17831 h 22079"/>
              <a:gd name="connsiteX15" fmla="*/ 8711 w 21725"/>
              <a:gd name="connsiteY15" fmla="*/ 20173 h 22079"/>
              <a:gd name="connsiteX16" fmla="*/ 7538 w 21725"/>
              <a:gd name="connsiteY16" fmla="*/ 18586 h 22079"/>
              <a:gd name="connsiteX17" fmla="*/ 4928 w 21725"/>
              <a:gd name="connsiteY17" fmla="*/ 22061 h 22079"/>
              <a:gd name="connsiteX18" fmla="*/ 5214 w 21725"/>
              <a:gd name="connsiteY18" fmla="*/ 16798 h 22079"/>
              <a:gd name="connsiteX19" fmla="*/ 3287 w 21725"/>
              <a:gd name="connsiteY19" fmla="*/ 19517 h 22079"/>
              <a:gd name="connsiteX20" fmla="*/ 3341 w 21725"/>
              <a:gd name="connsiteY20" fmla="*/ 15831 h 22079"/>
              <a:gd name="connsiteX21" fmla="*/ 11 w 21725"/>
              <a:gd name="connsiteY21" fmla="*/ 13338 h 22079"/>
              <a:gd name="connsiteX22" fmla="*/ 2221 w 21725"/>
              <a:gd name="connsiteY22" fmla="*/ 11381 h 22079"/>
              <a:gd name="connsiteX23" fmla="*/ 1183 w 21725"/>
              <a:gd name="connsiteY23" fmla="*/ 8731 h 22079"/>
              <a:gd name="connsiteX24" fmla="*/ 3206 w 21725"/>
              <a:gd name="connsiteY24" fmla="*/ 6599 h 22079"/>
              <a:gd name="connsiteX25" fmla="*/ 2920 w 21725"/>
              <a:gd name="connsiteY25" fmla="*/ 2071 h 22079"/>
              <a:gd name="connsiteX26" fmla="*/ 7499 w 21725"/>
              <a:gd name="connsiteY26" fmla="*/ 2254 h 22079"/>
              <a:gd name="connsiteX27" fmla="*/ 9282 w 21725"/>
              <a:gd name="connsiteY27" fmla="*/ 445 h 22079"/>
              <a:gd name="connsiteX28" fmla="*/ 11579 w 21725"/>
              <a:gd name="connsiteY28" fmla="*/ 2453 h 22079"/>
              <a:gd name="connsiteX0" fmla="*/ 11579 w 21668"/>
              <a:gd name="connsiteY0" fmla="*/ 2394 h 22020"/>
              <a:gd name="connsiteX1" fmla="*/ 14801 w 21668"/>
              <a:gd name="connsiteY1" fmla="*/ 402 h 22020"/>
              <a:gd name="connsiteX2" fmla="*/ 17217 w 21668"/>
              <a:gd name="connsiteY2" fmla="*/ 1814 h 22020"/>
              <a:gd name="connsiteX3" fmla="*/ 20115 w 21668"/>
              <a:gd name="connsiteY3" fmla="*/ 105 h 22020"/>
              <a:gd name="connsiteX4" fmla="*/ 19550 w 21668"/>
              <a:gd name="connsiteY4" fmla="*/ 5032 h 22020"/>
              <a:gd name="connsiteX5" fmla="*/ 21611 w 21668"/>
              <a:gd name="connsiteY5" fmla="*/ 7047 h 22020"/>
              <a:gd name="connsiteX6" fmla="*/ 20845 w 21668"/>
              <a:gd name="connsiteY6" fmla="*/ 10027 h 22020"/>
              <a:gd name="connsiteX7" fmla="*/ 21201 w 21668"/>
              <a:gd name="connsiteY7" fmla="*/ 15050 h 22020"/>
              <a:gd name="connsiteX8" fmla="*/ 19470 w 21668"/>
              <a:gd name="connsiteY8" fmla="*/ 14726 h 22020"/>
              <a:gd name="connsiteX9" fmla="*/ 18569 w 21668"/>
              <a:gd name="connsiteY9" fmla="*/ 17937 h 22020"/>
              <a:gd name="connsiteX10" fmla="*/ 16377 w 21668"/>
              <a:gd name="connsiteY10" fmla="*/ 17438 h 22020"/>
              <a:gd name="connsiteX11" fmla="*/ 15378 w 21668"/>
              <a:gd name="connsiteY11" fmla="*/ 19899 h 22020"/>
              <a:gd name="connsiteX12" fmla="*/ 12987 w 21668"/>
              <a:gd name="connsiteY12" fmla="*/ 16785 h 22020"/>
              <a:gd name="connsiteX13" fmla="*/ 11995 w 21668"/>
              <a:gd name="connsiteY13" fmla="*/ 20027 h 22020"/>
              <a:gd name="connsiteX14" fmla="*/ 9883 w 21668"/>
              <a:gd name="connsiteY14" fmla="*/ 17772 h 22020"/>
              <a:gd name="connsiteX15" fmla="*/ 8711 w 21668"/>
              <a:gd name="connsiteY15" fmla="*/ 20114 h 22020"/>
              <a:gd name="connsiteX16" fmla="*/ 7538 w 21668"/>
              <a:gd name="connsiteY16" fmla="*/ 18527 h 22020"/>
              <a:gd name="connsiteX17" fmla="*/ 4928 w 21668"/>
              <a:gd name="connsiteY17" fmla="*/ 22002 h 22020"/>
              <a:gd name="connsiteX18" fmla="*/ 5214 w 21668"/>
              <a:gd name="connsiteY18" fmla="*/ 16739 h 22020"/>
              <a:gd name="connsiteX19" fmla="*/ 3287 w 21668"/>
              <a:gd name="connsiteY19" fmla="*/ 19458 h 22020"/>
              <a:gd name="connsiteX20" fmla="*/ 3341 w 21668"/>
              <a:gd name="connsiteY20" fmla="*/ 15772 h 22020"/>
              <a:gd name="connsiteX21" fmla="*/ 11 w 21668"/>
              <a:gd name="connsiteY21" fmla="*/ 13279 h 22020"/>
              <a:gd name="connsiteX22" fmla="*/ 2221 w 21668"/>
              <a:gd name="connsiteY22" fmla="*/ 11322 h 22020"/>
              <a:gd name="connsiteX23" fmla="*/ 1183 w 21668"/>
              <a:gd name="connsiteY23" fmla="*/ 8672 h 22020"/>
              <a:gd name="connsiteX24" fmla="*/ 3206 w 21668"/>
              <a:gd name="connsiteY24" fmla="*/ 6540 h 22020"/>
              <a:gd name="connsiteX25" fmla="*/ 2920 w 21668"/>
              <a:gd name="connsiteY25" fmla="*/ 2012 h 22020"/>
              <a:gd name="connsiteX26" fmla="*/ 7499 w 21668"/>
              <a:gd name="connsiteY26" fmla="*/ 2195 h 22020"/>
              <a:gd name="connsiteX27" fmla="*/ 9282 w 21668"/>
              <a:gd name="connsiteY27" fmla="*/ 386 h 22020"/>
              <a:gd name="connsiteX28" fmla="*/ 11579 w 21668"/>
              <a:gd name="connsiteY28" fmla="*/ 2394 h 22020"/>
              <a:gd name="connsiteX0" fmla="*/ 11579 w 21668"/>
              <a:gd name="connsiteY0" fmla="*/ 2394 h 22004"/>
              <a:gd name="connsiteX1" fmla="*/ 14801 w 21668"/>
              <a:gd name="connsiteY1" fmla="*/ 402 h 22004"/>
              <a:gd name="connsiteX2" fmla="*/ 17217 w 21668"/>
              <a:gd name="connsiteY2" fmla="*/ 1814 h 22004"/>
              <a:gd name="connsiteX3" fmla="*/ 20115 w 21668"/>
              <a:gd name="connsiteY3" fmla="*/ 105 h 22004"/>
              <a:gd name="connsiteX4" fmla="*/ 19550 w 21668"/>
              <a:gd name="connsiteY4" fmla="*/ 5032 h 22004"/>
              <a:gd name="connsiteX5" fmla="*/ 21611 w 21668"/>
              <a:gd name="connsiteY5" fmla="*/ 7047 h 22004"/>
              <a:gd name="connsiteX6" fmla="*/ 20845 w 21668"/>
              <a:gd name="connsiteY6" fmla="*/ 10027 h 22004"/>
              <a:gd name="connsiteX7" fmla="*/ 21201 w 21668"/>
              <a:gd name="connsiteY7" fmla="*/ 15050 h 22004"/>
              <a:gd name="connsiteX8" fmla="*/ 19470 w 21668"/>
              <a:gd name="connsiteY8" fmla="*/ 14726 h 22004"/>
              <a:gd name="connsiteX9" fmla="*/ 18569 w 21668"/>
              <a:gd name="connsiteY9" fmla="*/ 17937 h 22004"/>
              <a:gd name="connsiteX10" fmla="*/ 16377 w 21668"/>
              <a:gd name="connsiteY10" fmla="*/ 17438 h 22004"/>
              <a:gd name="connsiteX11" fmla="*/ 15378 w 21668"/>
              <a:gd name="connsiteY11" fmla="*/ 19899 h 22004"/>
              <a:gd name="connsiteX12" fmla="*/ 12987 w 21668"/>
              <a:gd name="connsiteY12" fmla="*/ 16785 h 22004"/>
              <a:gd name="connsiteX13" fmla="*/ 11995 w 21668"/>
              <a:gd name="connsiteY13" fmla="*/ 20027 h 22004"/>
              <a:gd name="connsiteX14" fmla="*/ 9883 w 21668"/>
              <a:gd name="connsiteY14" fmla="*/ 17772 h 22004"/>
              <a:gd name="connsiteX15" fmla="*/ 8711 w 21668"/>
              <a:gd name="connsiteY15" fmla="*/ 20114 h 22004"/>
              <a:gd name="connsiteX16" fmla="*/ 7538 w 21668"/>
              <a:gd name="connsiteY16" fmla="*/ 18527 h 22004"/>
              <a:gd name="connsiteX17" fmla="*/ 4928 w 21668"/>
              <a:gd name="connsiteY17" fmla="*/ 22002 h 22004"/>
              <a:gd name="connsiteX18" fmla="*/ 5055 w 21668"/>
              <a:gd name="connsiteY18" fmla="*/ 17858 h 22004"/>
              <a:gd name="connsiteX19" fmla="*/ 3287 w 21668"/>
              <a:gd name="connsiteY19" fmla="*/ 19458 h 22004"/>
              <a:gd name="connsiteX20" fmla="*/ 3341 w 21668"/>
              <a:gd name="connsiteY20" fmla="*/ 15772 h 22004"/>
              <a:gd name="connsiteX21" fmla="*/ 11 w 21668"/>
              <a:gd name="connsiteY21" fmla="*/ 13279 h 22004"/>
              <a:gd name="connsiteX22" fmla="*/ 2221 w 21668"/>
              <a:gd name="connsiteY22" fmla="*/ 11322 h 22004"/>
              <a:gd name="connsiteX23" fmla="*/ 1183 w 21668"/>
              <a:gd name="connsiteY23" fmla="*/ 8672 h 22004"/>
              <a:gd name="connsiteX24" fmla="*/ 3206 w 21668"/>
              <a:gd name="connsiteY24" fmla="*/ 6540 h 22004"/>
              <a:gd name="connsiteX25" fmla="*/ 2920 w 21668"/>
              <a:gd name="connsiteY25" fmla="*/ 2012 h 22004"/>
              <a:gd name="connsiteX26" fmla="*/ 7499 w 21668"/>
              <a:gd name="connsiteY26" fmla="*/ 2195 h 22004"/>
              <a:gd name="connsiteX27" fmla="*/ 9282 w 21668"/>
              <a:gd name="connsiteY27" fmla="*/ 386 h 22004"/>
              <a:gd name="connsiteX28" fmla="*/ 11579 w 21668"/>
              <a:gd name="connsiteY28" fmla="*/ 2394 h 22004"/>
              <a:gd name="connsiteX0" fmla="*/ 11579 w 21668"/>
              <a:gd name="connsiteY0" fmla="*/ 2394 h 22004"/>
              <a:gd name="connsiteX1" fmla="*/ 14801 w 21668"/>
              <a:gd name="connsiteY1" fmla="*/ 402 h 22004"/>
              <a:gd name="connsiteX2" fmla="*/ 17217 w 21668"/>
              <a:gd name="connsiteY2" fmla="*/ 1814 h 22004"/>
              <a:gd name="connsiteX3" fmla="*/ 20115 w 21668"/>
              <a:gd name="connsiteY3" fmla="*/ 105 h 22004"/>
              <a:gd name="connsiteX4" fmla="*/ 19550 w 21668"/>
              <a:gd name="connsiteY4" fmla="*/ 5032 h 22004"/>
              <a:gd name="connsiteX5" fmla="*/ 21611 w 21668"/>
              <a:gd name="connsiteY5" fmla="*/ 7047 h 22004"/>
              <a:gd name="connsiteX6" fmla="*/ 20845 w 21668"/>
              <a:gd name="connsiteY6" fmla="*/ 10027 h 22004"/>
              <a:gd name="connsiteX7" fmla="*/ 21201 w 21668"/>
              <a:gd name="connsiteY7" fmla="*/ 15050 h 22004"/>
              <a:gd name="connsiteX8" fmla="*/ 19470 w 21668"/>
              <a:gd name="connsiteY8" fmla="*/ 14726 h 22004"/>
              <a:gd name="connsiteX9" fmla="*/ 18569 w 21668"/>
              <a:gd name="connsiteY9" fmla="*/ 17937 h 22004"/>
              <a:gd name="connsiteX10" fmla="*/ 16377 w 21668"/>
              <a:gd name="connsiteY10" fmla="*/ 17438 h 22004"/>
              <a:gd name="connsiteX11" fmla="*/ 15378 w 21668"/>
              <a:gd name="connsiteY11" fmla="*/ 19899 h 22004"/>
              <a:gd name="connsiteX12" fmla="*/ 12987 w 21668"/>
              <a:gd name="connsiteY12" fmla="*/ 16785 h 22004"/>
              <a:gd name="connsiteX13" fmla="*/ 11995 w 21668"/>
              <a:gd name="connsiteY13" fmla="*/ 20027 h 22004"/>
              <a:gd name="connsiteX14" fmla="*/ 9883 w 21668"/>
              <a:gd name="connsiteY14" fmla="*/ 17772 h 22004"/>
              <a:gd name="connsiteX15" fmla="*/ 8711 w 21668"/>
              <a:gd name="connsiteY15" fmla="*/ 20114 h 22004"/>
              <a:gd name="connsiteX16" fmla="*/ 7538 w 21668"/>
              <a:gd name="connsiteY16" fmla="*/ 18527 h 22004"/>
              <a:gd name="connsiteX17" fmla="*/ 4928 w 21668"/>
              <a:gd name="connsiteY17" fmla="*/ 22002 h 22004"/>
              <a:gd name="connsiteX18" fmla="*/ 5055 w 21668"/>
              <a:gd name="connsiteY18" fmla="*/ 17858 h 22004"/>
              <a:gd name="connsiteX19" fmla="*/ 2544 w 21668"/>
              <a:gd name="connsiteY19" fmla="*/ 18787 h 22004"/>
              <a:gd name="connsiteX20" fmla="*/ 3341 w 21668"/>
              <a:gd name="connsiteY20" fmla="*/ 15772 h 22004"/>
              <a:gd name="connsiteX21" fmla="*/ 11 w 21668"/>
              <a:gd name="connsiteY21" fmla="*/ 13279 h 22004"/>
              <a:gd name="connsiteX22" fmla="*/ 2221 w 21668"/>
              <a:gd name="connsiteY22" fmla="*/ 11322 h 22004"/>
              <a:gd name="connsiteX23" fmla="*/ 1183 w 21668"/>
              <a:gd name="connsiteY23" fmla="*/ 8672 h 22004"/>
              <a:gd name="connsiteX24" fmla="*/ 3206 w 21668"/>
              <a:gd name="connsiteY24" fmla="*/ 6540 h 22004"/>
              <a:gd name="connsiteX25" fmla="*/ 2920 w 21668"/>
              <a:gd name="connsiteY25" fmla="*/ 2012 h 22004"/>
              <a:gd name="connsiteX26" fmla="*/ 7499 w 21668"/>
              <a:gd name="connsiteY26" fmla="*/ 2195 h 22004"/>
              <a:gd name="connsiteX27" fmla="*/ 9282 w 21668"/>
              <a:gd name="connsiteY27" fmla="*/ 386 h 22004"/>
              <a:gd name="connsiteX28" fmla="*/ 11579 w 21668"/>
              <a:gd name="connsiteY28" fmla="*/ 2394 h 22004"/>
              <a:gd name="connsiteX0" fmla="*/ 11579 w 21668"/>
              <a:gd name="connsiteY0" fmla="*/ 2394 h 22004"/>
              <a:gd name="connsiteX1" fmla="*/ 14801 w 21668"/>
              <a:gd name="connsiteY1" fmla="*/ 402 h 22004"/>
              <a:gd name="connsiteX2" fmla="*/ 17217 w 21668"/>
              <a:gd name="connsiteY2" fmla="*/ 1814 h 22004"/>
              <a:gd name="connsiteX3" fmla="*/ 20115 w 21668"/>
              <a:gd name="connsiteY3" fmla="*/ 105 h 22004"/>
              <a:gd name="connsiteX4" fmla="*/ 19550 w 21668"/>
              <a:gd name="connsiteY4" fmla="*/ 5032 h 22004"/>
              <a:gd name="connsiteX5" fmla="*/ 21611 w 21668"/>
              <a:gd name="connsiteY5" fmla="*/ 7047 h 22004"/>
              <a:gd name="connsiteX6" fmla="*/ 20845 w 21668"/>
              <a:gd name="connsiteY6" fmla="*/ 10027 h 22004"/>
              <a:gd name="connsiteX7" fmla="*/ 21201 w 21668"/>
              <a:gd name="connsiteY7" fmla="*/ 15050 h 22004"/>
              <a:gd name="connsiteX8" fmla="*/ 19470 w 21668"/>
              <a:gd name="connsiteY8" fmla="*/ 14726 h 22004"/>
              <a:gd name="connsiteX9" fmla="*/ 18569 w 21668"/>
              <a:gd name="connsiteY9" fmla="*/ 17937 h 22004"/>
              <a:gd name="connsiteX10" fmla="*/ 16653 w 21668"/>
              <a:gd name="connsiteY10" fmla="*/ 19117 h 22004"/>
              <a:gd name="connsiteX11" fmla="*/ 15378 w 21668"/>
              <a:gd name="connsiteY11" fmla="*/ 19899 h 22004"/>
              <a:gd name="connsiteX12" fmla="*/ 12987 w 21668"/>
              <a:gd name="connsiteY12" fmla="*/ 16785 h 22004"/>
              <a:gd name="connsiteX13" fmla="*/ 11995 w 21668"/>
              <a:gd name="connsiteY13" fmla="*/ 20027 h 22004"/>
              <a:gd name="connsiteX14" fmla="*/ 9883 w 21668"/>
              <a:gd name="connsiteY14" fmla="*/ 17772 h 22004"/>
              <a:gd name="connsiteX15" fmla="*/ 8711 w 21668"/>
              <a:gd name="connsiteY15" fmla="*/ 20114 h 22004"/>
              <a:gd name="connsiteX16" fmla="*/ 7538 w 21668"/>
              <a:gd name="connsiteY16" fmla="*/ 18527 h 22004"/>
              <a:gd name="connsiteX17" fmla="*/ 4928 w 21668"/>
              <a:gd name="connsiteY17" fmla="*/ 22002 h 22004"/>
              <a:gd name="connsiteX18" fmla="*/ 5055 w 21668"/>
              <a:gd name="connsiteY18" fmla="*/ 17858 h 22004"/>
              <a:gd name="connsiteX19" fmla="*/ 2544 w 21668"/>
              <a:gd name="connsiteY19" fmla="*/ 18787 h 22004"/>
              <a:gd name="connsiteX20" fmla="*/ 3341 w 21668"/>
              <a:gd name="connsiteY20" fmla="*/ 15772 h 22004"/>
              <a:gd name="connsiteX21" fmla="*/ 11 w 21668"/>
              <a:gd name="connsiteY21" fmla="*/ 13279 h 22004"/>
              <a:gd name="connsiteX22" fmla="*/ 2221 w 21668"/>
              <a:gd name="connsiteY22" fmla="*/ 11322 h 22004"/>
              <a:gd name="connsiteX23" fmla="*/ 1183 w 21668"/>
              <a:gd name="connsiteY23" fmla="*/ 8672 h 22004"/>
              <a:gd name="connsiteX24" fmla="*/ 3206 w 21668"/>
              <a:gd name="connsiteY24" fmla="*/ 6540 h 22004"/>
              <a:gd name="connsiteX25" fmla="*/ 2920 w 21668"/>
              <a:gd name="connsiteY25" fmla="*/ 2012 h 22004"/>
              <a:gd name="connsiteX26" fmla="*/ 7499 w 21668"/>
              <a:gd name="connsiteY26" fmla="*/ 2195 h 22004"/>
              <a:gd name="connsiteX27" fmla="*/ 9282 w 21668"/>
              <a:gd name="connsiteY27" fmla="*/ 386 h 22004"/>
              <a:gd name="connsiteX28" fmla="*/ 11579 w 21668"/>
              <a:gd name="connsiteY28" fmla="*/ 2394 h 22004"/>
              <a:gd name="connsiteX0" fmla="*/ 11579 w 21668"/>
              <a:gd name="connsiteY0" fmla="*/ 2394 h 22004"/>
              <a:gd name="connsiteX1" fmla="*/ 14801 w 21668"/>
              <a:gd name="connsiteY1" fmla="*/ 402 h 22004"/>
              <a:gd name="connsiteX2" fmla="*/ 17217 w 21668"/>
              <a:gd name="connsiteY2" fmla="*/ 1814 h 22004"/>
              <a:gd name="connsiteX3" fmla="*/ 20115 w 21668"/>
              <a:gd name="connsiteY3" fmla="*/ 105 h 22004"/>
              <a:gd name="connsiteX4" fmla="*/ 19550 w 21668"/>
              <a:gd name="connsiteY4" fmla="*/ 5032 h 22004"/>
              <a:gd name="connsiteX5" fmla="*/ 21611 w 21668"/>
              <a:gd name="connsiteY5" fmla="*/ 7047 h 22004"/>
              <a:gd name="connsiteX6" fmla="*/ 20845 w 21668"/>
              <a:gd name="connsiteY6" fmla="*/ 10027 h 22004"/>
              <a:gd name="connsiteX7" fmla="*/ 21201 w 21668"/>
              <a:gd name="connsiteY7" fmla="*/ 15050 h 22004"/>
              <a:gd name="connsiteX8" fmla="*/ 19746 w 21668"/>
              <a:gd name="connsiteY8" fmla="*/ 15509 h 22004"/>
              <a:gd name="connsiteX9" fmla="*/ 18569 w 21668"/>
              <a:gd name="connsiteY9" fmla="*/ 17937 h 22004"/>
              <a:gd name="connsiteX10" fmla="*/ 16653 w 21668"/>
              <a:gd name="connsiteY10" fmla="*/ 19117 h 22004"/>
              <a:gd name="connsiteX11" fmla="*/ 15378 w 21668"/>
              <a:gd name="connsiteY11" fmla="*/ 19899 h 22004"/>
              <a:gd name="connsiteX12" fmla="*/ 12987 w 21668"/>
              <a:gd name="connsiteY12" fmla="*/ 16785 h 22004"/>
              <a:gd name="connsiteX13" fmla="*/ 11995 w 21668"/>
              <a:gd name="connsiteY13" fmla="*/ 20027 h 22004"/>
              <a:gd name="connsiteX14" fmla="*/ 9883 w 21668"/>
              <a:gd name="connsiteY14" fmla="*/ 17772 h 22004"/>
              <a:gd name="connsiteX15" fmla="*/ 8711 w 21668"/>
              <a:gd name="connsiteY15" fmla="*/ 20114 h 22004"/>
              <a:gd name="connsiteX16" fmla="*/ 7538 w 21668"/>
              <a:gd name="connsiteY16" fmla="*/ 18527 h 22004"/>
              <a:gd name="connsiteX17" fmla="*/ 4928 w 21668"/>
              <a:gd name="connsiteY17" fmla="*/ 22002 h 22004"/>
              <a:gd name="connsiteX18" fmla="*/ 5055 w 21668"/>
              <a:gd name="connsiteY18" fmla="*/ 17858 h 22004"/>
              <a:gd name="connsiteX19" fmla="*/ 2544 w 21668"/>
              <a:gd name="connsiteY19" fmla="*/ 18787 h 22004"/>
              <a:gd name="connsiteX20" fmla="*/ 3341 w 21668"/>
              <a:gd name="connsiteY20" fmla="*/ 15772 h 22004"/>
              <a:gd name="connsiteX21" fmla="*/ 11 w 21668"/>
              <a:gd name="connsiteY21" fmla="*/ 13279 h 22004"/>
              <a:gd name="connsiteX22" fmla="*/ 2221 w 21668"/>
              <a:gd name="connsiteY22" fmla="*/ 11322 h 22004"/>
              <a:gd name="connsiteX23" fmla="*/ 1183 w 21668"/>
              <a:gd name="connsiteY23" fmla="*/ 8672 h 22004"/>
              <a:gd name="connsiteX24" fmla="*/ 3206 w 21668"/>
              <a:gd name="connsiteY24" fmla="*/ 6540 h 22004"/>
              <a:gd name="connsiteX25" fmla="*/ 2920 w 21668"/>
              <a:gd name="connsiteY25" fmla="*/ 2012 h 22004"/>
              <a:gd name="connsiteX26" fmla="*/ 7499 w 21668"/>
              <a:gd name="connsiteY26" fmla="*/ 2195 h 22004"/>
              <a:gd name="connsiteX27" fmla="*/ 9282 w 21668"/>
              <a:gd name="connsiteY27" fmla="*/ 386 h 22004"/>
              <a:gd name="connsiteX28" fmla="*/ 11579 w 21668"/>
              <a:gd name="connsiteY28" fmla="*/ 2394 h 22004"/>
              <a:gd name="connsiteX0" fmla="*/ 11579 w 21668"/>
              <a:gd name="connsiteY0" fmla="*/ 2394 h 22004"/>
              <a:gd name="connsiteX1" fmla="*/ 14801 w 21668"/>
              <a:gd name="connsiteY1" fmla="*/ 402 h 22004"/>
              <a:gd name="connsiteX2" fmla="*/ 17217 w 21668"/>
              <a:gd name="connsiteY2" fmla="*/ 1814 h 22004"/>
              <a:gd name="connsiteX3" fmla="*/ 20115 w 21668"/>
              <a:gd name="connsiteY3" fmla="*/ 105 h 22004"/>
              <a:gd name="connsiteX4" fmla="*/ 19550 w 21668"/>
              <a:gd name="connsiteY4" fmla="*/ 5032 h 22004"/>
              <a:gd name="connsiteX5" fmla="*/ 21611 w 21668"/>
              <a:gd name="connsiteY5" fmla="*/ 7047 h 22004"/>
              <a:gd name="connsiteX6" fmla="*/ 20845 w 21668"/>
              <a:gd name="connsiteY6" fmla="*/ 10027 h 22004"/>
              <a:gd name="connsiteX7" fmla="*/ 21201 w 21668"/>
              <a:gd name="connsiteY7" fmla="*/ 15050 h 22004"/>
              <a:gd name="connsiteX8" fmla="*/ 19746 w 21668"/>
              <a:gd name="connsiteY8" fmla="*/ 15509 h 22004"/>
              <a:gd name="connsiteX9" fmla="*/ 18744 w 21668"/>
              <a:gd name="connsiteY9" fmla="*/ 19504 h 22004"/>
              <a:gd name="connsiteX10" fmla="*/ 16653 w 21668"/>
              <a:gd name="connsiteY10" fmla="*/ 19117 h 22004"/>
              <a:gd name="connsiteX11" fmla="*/ 15378 w 21668"/>
              <a:gd name="connsiteY11" fmla="*/ 19899 h 22004"/>
              <a:gd name="connsiteX12" fmla="*/ 12987 w 21668"/>
              <a:gd name="connsiteY12" fmla="*/ 16785 h 22004"/>
              <a:gd name="connsiteX13" fmla="*/ 11995 w 21668"/>
              <a:gd name="connsiteY13" fmla="*/ 20027 h 22004"/>
              <a:gd name="connsiteX14" fmla="*/ 9883 w 21668"/>
              <a:gd name="connsiteY14" fmla="*/ 17772 h 22004"/>
              <a:gd name="connsiteX15" fmla="*/ 8711 w 21668"/>
              <a:gd name="connsiteY15" fmla="*/ 20114 h 22004"/>
              <a:gd name="connsiteX16" fmla="*/ 7538 w 21668"/>
              <a:gd name="connsiteY16" fmla="*/ 18527 h 22004"/>
              <a:gd name="connsiteX17" fmla="*/ 4928 w 21668"/>
              <a:gd name="connsiteY17" fmla="*/ 22002 h 22004"/>
              <a:gd name="connsiteX18" fmla="*/ 5055 w 21668"/>
              <a:gd name="connsiteY18" fmla="*/ 17858 h 22004"/>
              <a:gd name="connsiteX19" fmla="*/ 2544 w 21668"/>
              <a:gd name="connsiteY19" fmla="*/ 18787 h 22004"/>
              <a:gd name="connsiteX20" fmla="*/ 3341 w 21668"/>
              <a:gd name="connsiteY20" fmla="*/ 15772 h 22004"/>
              <a:gd name="connsiteX21" fmla="*/ 11 w 21668"/>
              <a:gd name="connsiteY21" fmla="*/ 13279 h 22004"/>
              <a:gd name="connsiteX22" fmla="*/ 2221 w 21668"/>
              <a:gd name="connsiteY22" fmla="*/ 11322 h 22004"/>
              <a:gd name="connsiteX23" fmla="*/ 1183 w 21668"/>
              <a:gd name="connsiteY23" fmla="*/ 8672 h 22004"/>
              <a:gd name="connsiteX24" fmla="*/ 3206 w 21668"/>
              <a:gd name="connsiteY24" fmla="*/ 6540 h 22004"/>
              <a:gd name="connsiteX25" fmla="*/ 2920 w 21668"/>
              <a:gd name="connsiteY25" fmla="*/ 2012 h 22004"/>
              <a:gd name="connsiteX26" fmla="*/ 7499 w 21668"/>
              <a:gd name="connsiteY26" fmla="*/ 2195 h 22004"/>
              <a:gd name="connsiteX27" fmla="*/ 9282 w 21668"/>
              <a:gd name="connsiteY27" fmla="*/ 386 h 22004"/>
              <a:gd name="connsiteX28" fmla="*/ 11579 w 21668"/>
              <a:gd name="connsiteY28" fmla="*/ 2394 h 22004"/>
              <a:gd name="connsiteX0" fmla="*/ 11579 w 21668"/>
              <a:gd name="connsiteY0" fmla="*/ 2394 h 22004"/>
              <a:gd name="connsiteX1" fmla="*/ 14801 w 21668"/>
              <a:gd name="connsiteY1" fmla="*/ 402 h 22004"/>
              <a:gd name="connsiteX2" fmla="*/ 17217 w 21668"/>
              <a:gd name="connsiteY2" fmla="*/ 1814 h 22004"/>
              <a:gd name="connsiteX3" fmla="*/ 20115 w 21668"/>
              <a:gd name="connsiteY3" fmla="*/ 105 h 22004"/>
              <a:gd name="connsiteX4" fmla="*/ 19550 w 21668"/>
              <a:gd name="connsiteY4" fmla="*/ 5032 h 22004"/>
              <a:gd name="connsiteX5" fmla="*/ 21611 w 21668"/>
              <a:gd name="connsiteY5" fmla="*/ 7047 h 22004"/>
              <a:gd name="connsiteX6" fmla="*/ 20845 w 21668"/>
              <a:gd name="connsiteY6" fmla="*/ 10027 h 22004"/>
              <a:gd name="connsiteX7" fmla="*/ 21201 w 21668"/>
              <a:gd name="connsiteY7" fmla="*/ 15050 h 22004"/>
              <a:gd name="connsiteX8" fmla="*/ 19746 w 21668"/>
              <a:gd name="connsiteY8" fmla="*/ 15509 h 22004"/>
              <a:gd name="connsiteX9" fmla="*/ 18744 w 21668"/>
              <a:gd name="connsiteY9" fmla="*/ 19504 h 22004"/>
              <a:gd name="connsiteX10" fmla="*/ 16653 w 21668"/>
              <a:gd name="connsiteY10" fmla="*/ 19117 h 22004"/>
              <a:gd name="connsiteX11" fmla="*/ 15378 w 21668"/>
              <a:gd name="connsiteY11" fmla="*/ 19899 h 22004"/>
              <a:gd name="connsiteX12" fmla="*/ 13663 w 21668"/>
              <a:gd name="connsiteY12" fmla="*/ 18688 h 22004"/>
              <a:gd name="connsiteX13" fmla="*/ 11995 w 21668"/>
              <a:gd name="connsiteY13" fmla="*/ 20027 h 22004"/>
              <a:gd name="connsiteX14" fmla="*/ 9883 w 21668"/>
              <a:gd name="connsiteY14" fmla="*/ 17772 h 22004"/>
              <a:gd name="connsiteX15" fmla="*/ 8711 w 21668"/>
              <a:gd name="connsiteY15" fmla="*/ 20114 h 22004"/>
              <a:gd name="connsiteX16" fmla="*/ 7538 w 21668"/>
              <a:gd name="connsiteY16" fmla="*/ 18527 h 22004"/>
              <a:gd name="connsiteX17" fmla="*/ 4928 w 21668"/>
              <a:gd name="connsiteY17" fmla="*/ 22002 h 22004"/>
              <a:gd name="connsiteX18" fmla="*/ 5055 w 21668"/>
              <a:gd name="connsiteY18" fmla="*/ 17858 h 22004"/>
              <a:gd name="connsiteX19" fmla="*/ 2544 w 21668"/>
              <a:gd name="connsiteY19" fmla="*/ 18787 h 22004"/>
              <a:gd name="connsiteX20" fmla="*/ 3341 w 21668"/>
              <a:gd name="connsiteY20" fmla="*/ 15772 h 22004"/>
              <a:gd name="connsiteX21" fmla="*/ 11 w 21668"/>
              <a:gd name="connsiteY21" fmla="*/ 13279 h 22004"/>
              <a:gd name="connsiteX22" fmla="*/ 2221 w 21668"/>
              <a:gd name="connsiteY22" fmla="*/ 11322 h 22004"/>
              <a:gd name="connsiteX23" fmla="*/ 1183 w 21668"/>
              <a:gd name="connsiteY23" fmla="*/ 8672 h 22004"/>
              <a:gd name="connsiteX24" fmla="*/ 3206 w 21668"/>
              <a:gd name="connsiteY24" fmla="*/ 6540 h 22004"/>
              <a:gd name="connsiteX25" fmla="*/ 2920 w 21668"/>
              <a:gd name="connsiteY25" fmla="*/ 2012 h 22004"/>
              <a:gd name="connsiteX26" fmla="*/ 7499 w 21668"/>
              <a:gd name="connsiteY26" fmla="*/ 2195 h 22004"/>
              <a:gd name="connsiteX27" fmla="*/ 9282 w 21668"/>
              <a:gd name="connsiteY27" fmla="*/ 386 h 22004"/>
              <a:gd name="connsiteX28" fmla="*/ 11579 w 21668"/>
              <a:gd name="connsiteY28" fmla="*/ 2394 h 22004"/>
              <a:gd name="connsiteX0" fmla="*/ 11579 w 21668"/>
              <a:gd name="connsiteY0" fmla="*/ 2394 h 22004"/>
              <a:gd name="connsiteX1" fmla="*/ 14801 w 21668"/>
              <a:gd name="connsiteY1" fmla="*/ 402 h 22004"/>
              <a:gd name="connsiteX2" fmla="*/ 17217 w 21668"/>
              <a:gd name="connsiteY2" fmla="*/ 1814 h 22004"/>
              <a:gd name="connsiteX3" fmla="*/ 20115 w 21668"/>
              <a:gd name="connsiteY3" fmla="*/ 105 h 22004"/>
              <a:gd name="connsiteX4" fmla="*/ 19550 w 21668"/>
              <a:gd name="connsiteY4" fmla="*/ 5032 h 22004"/>
              <a:gd name="connsiteX5" fmla="*/ 21611 w 21668"/>
              <a:gd name="connsiteY5" fmla="*/ 7047 h 22004"/>
              <a:gd name="connsiteX6" fmla="*/ 20845 w 21668"/>
              <a:gd name="connsiteY6" fmla="*/ 10027 h 22004"/>
              <a:gd name="connsiteX7" fmla="*/ 21201 w 21668"/>
              <a:gd name="connsiteY7" fmla="*/ 15050 h 22004"/>
              <a:gd name="connsiteX8" fmla="*/ 19746 w 21668"/>
              <a:gd name="connsiteY8" fmla="*/ 15509 h 22004"/>
              <a:gd name="connsiteX9" fmla="*/ 18744 w 21668"/>
              <a:gd name="connsiteY9" fmla="*/ 19504 h 22004"/>
              <a:gd name="connsiteX10" fmla="*/ 16653 w 21668"/>
              <a:gd name="connsiteY10" fmla="*/ 19117 h 22004"/>
              <a:gd name="connsiteX11" fmla="*/ 15378 w 21668"/>
              <a:gd name="connsiteY11" fmla="*/ 19899 h 22004"/>
              <a:gd name="connsiteX12" fmla="*/ 13663 w 21668"/>
              <a:gd name="connsiteY12" fmla="*/ 18688 h 22004"/>
              <a:gd name="connsiteX13" fmla="*/ 12045 w 21668"/>
              <a:gd name="connsiteY13" fmla="*/ 20587 h 22004"/>
              <a:gd name="connsiteX14" fmla="*/ 9883 w 21668"/>
              <a:gd name="connsiteY14" fmla="*/ 17772 h 22004"/>
              <a:gd name="connsiteX15" fmla="*/ 8711 w 21668"/>
              <a:gd name="connsiteY15" fmla="*/ 20114 h 22004"/>
              <a:gd name="connsiteX16" fmla="*/ 7538 w 21668"/>
              <a:gd name="connsiteY16" fmla="*/ 18527 h 22004"/>
              <a:gd name="connsiteX17" fmla="*/ 4928 w 21668"/>
              <a:gd name="connsiteY17" fmla="*/ 22002 h 22004"/>
              <a:gd name="connsiteX18" fmla="*/ 5055 w 21668"/>
              <a:gd name="connsiteY18" fmla="*/ 17858 h 22004"/>
              <a:gd name="connsiteX19" fmla="*/ 2544 w 21668"/>
              <a:gd name="connsiteY19" fmla="*/ 18787 h 22004"/>
              <a:gd name="connsiteX20" fmla="*/ 3341 w 21668"/>
              <a:gd name="connsiteY20" fmla="*/ 15772 h 22004"/>
              <a:gd name="connsiteX21" fmla="*/ 11 w 21668"/>
              <a:gd name="connsiteY21" fmla="*/ 13279 h 22004"/>
              <a:gd name="connsiteX22" fmla="*/ 2221 w 21668"/>
              <a:gd name="connsiteY22" fmla="*/ 11322 h 22004"/>
              <a:gd name="connsiteX23" fmla="*/ 1183 w 21668"/>
              <a:gd name="connsiteY23" fmla="*/ 8672 h 22004"/>
              <a:gd name="connsiteX24" fmla="*/ 3206 w 21668"/>
              <a:gd name="connsiteY24" fmla="*/ 6540 h 22004"/>
              <a:gd name="connsiteX25" fmla="*/ 2920 w 21668"/>
              <a:gd name="connsiteY25" fmla="*/ 2012 h 22004"/>
              <a:gd name="connsiteX26" fmla="*/ 7499 w 21668"/>
              <a:gd name="connsiteY26" fmla="*/ 2195 h 22004"/>
              <a:gd name="connsiteX27" fmla="*/ 9282 w 21668"/>
              <a:gd name="connsiteY27" fmla="*/ 386 h 22004"/>
              <a:gd name="connsiteX28" fmla="*/ 11579 w 21668"/>
              <a:gd name="connsiteY28" fmla="*/ 2394 h 22004"/>
              <a:gd name="connsiteX0" fmla="*/ 11579 w 21668"/>
              <a:gd name="connsiteY0" fmla="*/ 2394 h 22004"/>
              <a:gd name="connsiteX1" fmla="*/ 14801 w 21668"/>
              <a:gd name="connsiteY1" fmla="*/ 402 h 22004"/>
              <a:gd name="connsiteX2" fmla="*/ 17217 w 21668"/>
              <a:gd name="connsiteY2" fmla="*/ 1814 h 22004"/>
              <a:gd name="connsiteX3" fmla="*/ 20115 w 21668"/>
              <a:gd name="connsiteY3" fmla="*/ 105 h 22004"/>
              <a:gd name="connsiteX4" fmla="*/ 19550 w 21668"/>
              <a:gd name="connsiteY4" fmla="*/ 5032 h 22004"/>
              <a:gd name="connsiteX5" fmla="*/ 21611 w 21668"/>
              <a:gd name="connsiteY5" fmla="*/ 7047 h 22004"/>
              <a:gd name="connsiteX6" fmla="*/ 20845 w 21668"/>
              <a:gd name="connsiteY6" fmla="*/ 10027 h 22004"/>
              <a:gd name="connsiteX7" fmla="*/ 21201 w 21668"/>
              <a:gd name="connsiteY7" fmla="*/ 15050 h 22004"/>
              <a:gd name="connsiteX8" fmla="*/ 19746 w 21668"/>
              <a:gd name="connsiteY8" fmla="*/ 15509 h 22004"/>
              <a:gd name="connsiteX9" fmla="*/ 18744 w 21668"/>
              <a:gd name="connsiteY9" fmla="*/ 19504 h 22004"/>
              <a:gd name="connsiteX10" fmla="*/ 16653 w 21668"/>
              <a:gd name="connsiteY10" fmla="*/ 19117 h 22004"/>
              <a:gd name="connsiteX11" fmla="*/ 15378 w 21668"/>
              <a:gd name="connsiteY11" fmla="*/ 19899 h 22004"/>
              <a:gd name="connsiteX12" fmla="*/ 13663 w 21668"/>
              <a:gd name="connsiteY12" fmla="*/ 18688 h 22004"/>
              <a:gd name="connsiteX13" fmla="*/ 12045 w 21668"/>
              <a:gd name="connsiteY13" fmla="*/ 20587 h 22004"/>
              <a:gd name="connsiteX14" fmla="*/ 10234 w 21668"/>
              <a:gd name="connsiteY14" fmla="*/ 19115 h 22004"/>
              <a:gd name="connsiteX15" fmla="*/ 8711 w 21668"/>
              <a:gd name="connsiteY15" fmla="*/ 20114 h 22004"/>
              <a:gd name="connsiteX16" fmla="*/ 7538 w 21668"/>
              <a:gd name="connsiteY16" fmla="*/ 18527 h 22004"/>
              <a:gd name="connsiteX17" fmla="*/ 4928 w 21668"/>
              <a:gd name="connsiteY17" fmla="*/ 22002 h 22004"/>
              <a:gd name="connsiteX18" fmla="*/ 5055 w 21668"/>
              <a:gd name="connsiteY18" fmla="*/ 17858 h 22004"/>
              <a:gd name="connsiteX19" fmla="*/ 2544 w 21668"/>
              <a:gd name="connsiteY19" fmla="*/ 18787 h 22004"/>
              <a:gd name="connsiteX20" fmla="*/ 3341 w 21668"/>
              <a:gd name="connsiteY20" fmla="*/ 15772 h 22004"/>
              <a:gd name="connsiteX21" fmla="*/ 11 w 21668"/>
              <a:gd name="connsiteY21" fmla="*/ 13279 h 22004"/>
              <a:gd name="connsiteX22" fmla="*/ 2221 w 21668"/>
              <a:gd name="connsiteY22" fmla="*/ 11322 h 22004"/>
              <a:gd name="connsiteX23" fmla="*/ 1183 w 21668"/>
              <a:gd name="connsiteY23" fmla="*/ 8672 h 22004"/>
              <a:gd name="connsiteX24" fmla="*/ 3206 w 21668"/>
              <a:gd name="connsiteY24" fmla="*/ 6540 h 22004"/>
              <a:gd name="connsiteX25" fmla="*/ 2920 w 21668"/>
              <a:gd name="connsiteY25" fmla="*/ 2012 h 22004"/>
              <a:gd name="connsiteX26" fmla="*/ 7499 w 21668"/>
              <a:gd name="connsiteY26" fmla="*/ 2195 h 22004"/>
              <a:gd name="connsiteX27" fmla="*/ 9282 w 21668"/>
              <a:gd name="connsiteY27" fmla="*/ 386 h 22004"/>
              <a:gd name="connsiteX28" fmla="*/ 11579 w 21668"/>
              <a:gd name="connsiteY28" fmla="*/ 2394 h 22004"/>
              <a:gd name="connsiteX0" fmla="*/ 11579 w 21668"/>
              <a:gd name="connsiteY0" fmla="*/ 2394 h 22004"/>
              <a:gd name="connsiteX1" fmla="*/ 14801 w 21668"/>
              <a:gd name="connsiteY1" fmla="*/ 402 h 22004"/>
              <a:gd name="connsiteX2" fmla="*/ 17217 w 21668"/>
              <a:gd name="connsiteY2" fmla="*/ 1814 h 22004"/>
              <a:gd name="connsiteX3" fmla="*/ 20115 w 21668"/>
              <a:gd name="connsiteY3" fmla="*/ 105 h 22004"/>
              <a:gd name="connsiteX4" fmla="*/ 19550 w 21668"/>
              <a:gd name="connsiteY4" fmla="*/ 5032 h 22004"/>
              <a:gd name="connsiteX5" fmla="*/ 21611 w 21668"/>
              <a:gd name="connsiteY5" fmla="*/ 7047 h 22004"/>
              <a:gd name="connsiteX6" fmla="*/ 20845 w 21668"/>
              <a:gd name="connsiteY6" fmla="*/ 10027 h 22004"/>
              <a:gd name="connsiteX7" fmla="*/ 21201 w 21668"/>
              <a:gd name="connsiteY7" fmla="*/ 15050 h 22004"/>
              <a:gd name="connsiteX8" fmla="*/ 19746 w 21668"/>
              <a:gd name="connsiteY8" fmla="*/ 15509 h 22004"/>
              <a:gd name="connsiteX9" fmla="*/ 18744 w 21668"/>
              <a:gd name="connsiteY9" fmla="*/ 19504 h 22004"/>
              <a:gd name="connsiteX10" fmla="*/ 16653 w 21668"/>
              <a:gd name="connsiteY10" fmla="*/ 19117 h 22004"/>
              <a:gd name="connsiteX11" fmla="*/ 15378 w 21668"/>
              <a:gd name="connsiteY11" fmla="*/ 19899 h 22004"/>
              <a:gd name="connsiteX12" fmla="*/ 13663 w 21668"/>
              <a:gd name="connsiteY12" fmla="*/ 18688 h 22004"/>
              <a:gd name="connsiteX13" fmla="*/ 12045 w 21668"/>
              <a:gd name="connsiteY13" fmla="*/ 20587 h 22004"/>
              <a:gd name="connsiteX14" fmla="*/ 10234 w 21668"/>
              <a:gd name="connsiteY14" fmla="*/ 19115 h 22004"/>
              <a:gd name="connsiteX15" fmla="*/ 8711 w 21668"/>
              <a:gd name="connsiteY15" fmla="*/ 20114 h 22004"/>
              <a:gd name="connsiteX16" fmla="*/ 7538 w 21668"/>
              <a:gd name="connsiteY16" fmla="*/ 18527 h 22004"/>
              <a:gd name="connsiteX17" fmla="*/ 4928 w 21668"/>
              <a:gd name="connsiteY17" fmla="*/ 22002 h 22004"/>
              <a:gd name="connsiteX18" fmla="*/ 5055 w 21668"/>
              <a:gd name="connsiteY18" fmla="*/ 17858 h 22004"/>
              <a:gd name="connsiteX19" fmla="*/ 2544 w 21668"/>
              <a:gd name="connsiteY19" fmla="*/ 18787 h 22004"/>
              <a:gd name="connsiteX20" fmla="*/ 3341 w 21668"/>
              <a:gd name="connsiteY20" fmla="*/ 15772 h 22004"/>
              <a:gd name="connsiteX21" fmla="*/ 11 w 21668"/>
              <a:gd name="connsiteY21" fmla="*/ 13279 h 22004"/>
              <a:gd name="connsiteX22" fmla="*/ 2221 w 21668"/>
              <a:gd name="connsiteY22" fmla="*/ 11322 h 22004"/>
              <a:gd name="connsiteX23" fmla="*/ 1183 w 21668"/>
              <a:gd name="connsiteY23" fmla="*/ 8672 h 22004"/>
              <a:gd name="connsiteX24" fmla="*/ 3206 w 21668"/>
              <a:gd name="connsiteY24" fmla="*/ 6540 h 22004"/>
              <a:gd name="connsiteX25" fmla="*/ 4623 w 21668"/>
              <a:gd name="connsiteY25" fmla="*/ 1117 h 22004"/>
              <a:gd name="connsiteX26" fmla="*/ 7499 w 21668"/>
              <a:gd name="connsiteY26" fmla="*/ 2195 h 22004"/>
              <a:gd name="connsiteX27" fmla="*/ 9282 w 21668"/>
              <a:gd name="connsiteY27" fmla="*/ 386 h 22004"/>
              <a:gd name="connsiteX28" fmla="*/ 11579 w 21668"/>
              <a:gd name="connsiteY28" fmla="*/ 2394 h 22004"/>
              <a:gd name="connsiteX0" fmla="*/ 11579 w 21668"/>
              <a:gd name="connsiteY0" fmla="*/ 2394 h 22004"/>
              <a:gd name="connsiteX1" fmla="*/ 14801 w 21668"/>
              <a:gd name="connsiteY1" fmla="*/ 402 h 22004"/>
              <a:gd name="connsiteX2" fmla="*/ 17217 w 21668"/>
              <a:gd name="connsiteY2" fmla="*/ 1814 h 22004"/>
              <a:gd name="connsiteX3" fmla="*/ 20115 w 21668"/>
              <a:gd name="connsiteY3" fmla="*/ 105 h 22004"/>
              <a:gd name="connsiteX4" fmla="*/ 19550 w 21668"/>
              <a:gd name="connsiteY4" fmla="*/ 5032 h 22004"/>
              <a:gd name="connsiteX5" fmla="*/ 21611 w 21668"/>
              <a:gd name="connsiteY5" fmla="*/ 7047 h 22004"/>
              <a:gd name="connsiteX6" fmla="*/ 20845 w 21668"/>
              <a:gd name="connsiteY6" fmla="*/ 10027 h 22004"/>
              <a:gd name="connsiteX7" fmla="*/ 21201 w 21668"/>
              <a:gd name="connsiteY7" fmla="*/ 15050 h 22004"/>
              <a:gd name="connsiteX8" fmla="*/ 19746 w 21668"/>
              <a:gd name="connsiteY8" fmla="*/ 15509 h 22004"/>
              <a:gd name="connsiteX9" fmla="*/ 18744 w 21668"/>
              <a:gd name="connsiteY9" fmla="*/ 19504 h 22004"/>
              <a:gd name="connsiteX10" fmla="*/ 16653 w 21668"/>
              <a:gd name="connsiteY10" fmla="*/ 19117 h 22004"/>
              <a:gd name="connsiteX11" fmla="*/ 15378 w 21668"/>
              <a:gd name="connsiteY11" fmla="*/ 19899 h 22004"/>
              <a:gd name="connsiteX12" fmla="*/ 13663 w 21668"/>
              <a:gd name="connsiteY12" fmla="*/ 18688 h 22004"/>
              <a:gd name="connsiteX13" fmla="*/ 12045 w 21668"/>
              <a:gd name="connsiteY13" fmla="*/ 20587 h 22004"/>
              <a:gd name="connsiteX14" fmla="*/ 10234 w 21668"/>
              <a:gd name="connsiteY14" fmla="*/ 19115 h 22004"/>
              <a:gd name="connsiteX15" fmla="*/ 8711 w 21668"/>
              <a:gd name="connsiteY15" fmla="*/ 20114 h 22004"/>
              <a:gd name="connsiteX16" fmla="*/ 7538 w 21668"/>
              <a:gd name="connsiteY16" fmla="*/ 18527 h 22004"/>
              <a:gd name="connsiteX17" fmla="*/ 4928 w 21668"/>
              <a:gd name="connsiteY17" fmla="*/ 22002 h 22004"/>
              <a:gd name="connsiteX18" fmla="*/ 5055 w 21668"/>
              <a:gd name="connsiteY18" fmla="*/ 17858 h 22004"/>
              <a:gd name="connsiteX19" fmla="*/ 2544 w 21668"/>
              <a:gd name="connsiteY19" fmla="*/ 18787 h 22004"/>
              <a:gd name="connsiteX20" fmla="*/ 3341 w 21668"/>
              <a:gd name="connsiteY20" fmla="*/ 15772 h 22004"/>
              <a:gd name="connsiteX21" fmla="*/ 11 w 21668"/>
              <a:gd name="connsiteY21" fmla="*/ 13279 h 22004"/>
              <a:gd name="connsiteX22" fmla="*/ 2221 w 21668"/>
              <a:gd name="connsiteY22" fmla="*/ 11322 h 22004"/>
              <a:gd name="connsiteX23" fmla="*/ 1183 w 21668"/>
              <a:gd name="connsiteY23" fmla="*/ 8672 h 22004"/>
              <a:gd name="connsiteX24" fmla="*/ 3206 w 21668"/>
              <a:gd name="connsiteY24" fmla="*/ 5645 h 22004"/>
              <a:gd name="connsiteX25" fmla="*/ 4623 w 21668"/>
              <a:gd name="connsiteY25" fmla="*/ 1117 h 22004"/>
              <a:gd name="connsiteX26" fmla="*/ 7499 w 21668"/>
              <a:gd name="connsiteY26" fmla="*/ 2195 h 22004"/>
              <a:gd name="connsiteX27" fmla="*/ 9282 w 21668"/>
              <a:gd name="connsiteY27" fmla="*/ 386 h 22004"/>
              <a:gd name="connsiteX28" fmla="*/ 11579 w 21668"/>
              <a:gd name="connsiteY28" fmla="*/ 2394 h 22004"/>
              <a:gd name="connsiteX0" fmla="*/ 11579 w 21668"/>
              <a:gd name="connsiteY0" fmla="*/ 2394 h 22004"/>
              <a:gd name="connsiteX1" fmla="*/ 14801 w 21668"/>
              <a:gd name="connsiteY1" fmla="*/ 402 h 22004"/>
              <a:gd name="connsiteX2" fmla="*/ 17217 w 21668"/>
              <a:gd name="connsiteY2" fmla="*/ 1814 h 22004"/>
              <a:gd name="connsiteX3" fmla="*/ 20115 w 21668"/>
              <a:gd name="connsiteY3" fmla="*/ 105 h 22004"/>
              <a:gd name="connsiteX4" fmla="*/ 19550 w 21668"/>
              <a:gd name="connsiteY4" fmla="*/ 5032 h 22004"/>
              <a:gd name="connsiteX5" fmla="*/ 21611 w 21668"/>
              <a:gd name="connsiteY5" fmla="*/ 7047 h 22004"/>
              <a:gd name="connsiteX6" fmla="*/ 20845 w 21668"/>
              <a:gd name="connsiteY6" fmla="*/ 10027 h 22004"/>
              <a:gd name="connsiteX7" fmla="*/ 21201 w 21668"/>
              <a:gd name="connsiteY7" fmla="*/ 15050 h 22004"/>
              <a:gd name="connsiteX8" fmla="*/ 19746 w 21668"/>
              <a:gd name="connsiteY8" fmla="*/ 15509 h 22004"/>
              <a:gd name="connsiteX9" fmla="*/ 18744 w 21668"/>
              <a:gd name="connsiteY9" fmla="*/ 19504 h 22004"/>
              <a:gd name="connsiteX10" fmla="*/ 16653 w 21668"/>
              <a:gd name="connsiteY10" fmla="*/ 19117 h 22004"/>
              <a:gd name="connsiteX11" fmla="*/ 15378 w 21668"/>
              <a:gd name="connsiteY11" fmla="*/ 19899 h 22004"/>
              <a:gd name="connsiteX12" fmla="*/ 13663 w 21668"/>
              <a:gd name="connsiteY12" fmla="*/ 18688 h 22004"/>
              <a:gd name="connsiteX13" fmla="*/ 12045 w 21668"/>
              <a:gd name="connsiteY13" fmla="*/ 20587 h 22004"/>
              <a:gd name="connsiteX14" fmla="*/ 10234 w 21668"/>
              <a:gd name="connsiteY14" fmla="*/ 19115 h 22004"/>
              <a:gd name="connsiteX15" fmla="*/ 8711 w 21668"/>
              <a:gd name="connsiteY15" fmla="*/ 20114 h 22004"/>
              <a:gd name="connsiteX16" fmla="*/ 7538 w 21668"/>
              <a:gd name="connsiteY16" fmla="*/ 18527 h 22004"/>
              <a:gd name="connsiteX17" fmla="*/ 4928 w 21668"/>
              <a:gd name="connsiteY17" fmla="*/ 22002 h 22004"/>
              <a:gd name="connsiteX18" fmla="*/ 5055 w 21668"/>
              <a:gd name="connsiteY18" fmla="*/ 17858 h 22004"/>
              <a:gd name="connsiteX19" fmla="*/ 2544 w 21668"/>
              <a:gd name="connsiteY19" fmla="*/ 18787 h 22004"/>
              <a:gd name="connsiteX20" fmla="*/ 3341 w 21668"/>
              <a:gd name="connsiteY20" fmla="*/ 15772 h 22004"/>
              <a:gd name="connsiteX21" fmla="*/ 11 w 21668"/>
              <a:gd name="connsiteY21" fmla="*/ 13279 h 22004"/>
              <a:gd name="connsiteX22" fmla="*/ 2221 w 21668"/>
              <a:gd name="connsiteY22" fmla="*/ 11322 h 22004"/>
              <a:gd name="connsiteX23" fmla="*/ 1484 w 21668"/>
              <a:gd name="connsiteY23" fmla="*/ 4643 h 22004"/>
              <a:gd name="connsiteX24" fmla="*/ 3206 w 21668"/>
              <a:gd name="connsiteY24" fmla="*/ 5645 h 22004"/>
              <a:gd name="connsiteX25" fmla="*/ 4623 w 21668"/>
              <a:gd name="connsiteY25" fmla="*/ 1117 h 22004"/>
              <a:gd name="connsiteX26" fmla="*/ 7499 w 21668"/>
              <a:gd name="connsiteY26" fmla="*/ 2195 h 22004"/>
              <a:gd name="connsiteX27" fmla="*/ 9282 w 21668"/>
              <a:gd name="connsiteY27" fmla="*/ 386 h 22004"/>
              <a:gd name="connsiteX28" fmla="*/ 11579 w 21668"/>
              <a:gd name="connsiteY28" fmla="*/ 2394 h 22004"/>
              <a:gd name="connsiteX0" fmla="*/ 11584 w 21673"/>
              <a:gd name="connsiteY0" fmla="*/ 2394 h 22004"/>
              <a:gd name="connsiteX1" fmla="*/ 14806 w 21673"/>
              <a:gd name="connsiteY1" fmla="*/ 402 h 22004"/>
              <a:gd name="connsiteX2" fmla="*/ 17222 w 21673"/>
              <a:gd name="connsiteY2" fmla="*/ 1814 h 22004"/>
              <a:gd name="connsiteX3" fmla="*/ 20120 w 21673"/>
              <a:gd name="connsiteY3" fmla="*/ 105 h 22004"/>
              <a:gd name="connsiteX4" fmla="*/ 19555 w 21673"/>
              <a:gd name="connsiteY4" fmla="*/ 5032 h 22004"/>
              <a:gd name="connsiteX5" fmla="*/ 21616 w 21673"/>
              <a:gd name="connsiteY5" fmla="*/ 7047 h 22004"/>
              <a:gd name="connsiteX6" fmla="*/ 20850 w 21673"/>
              <a:gd name="connsiteY6" fmla="*/ 10027 h 22004"/>
              <a:gd name="connsiteX7" fmla="*/ 21206 w 21673"/>
              <a:gd name="connsiteY7" fmla="*/ 15050 h 22004"/>
              <a:gd name="connsiteX8" fmla="*/ 19751 w 21673"/>
              <a:gd name="connsiteY8" fmla="*/ 15509 h 22004"/>
              <a:gd name="connsiteX9" fmla="*/ 18749 w 21673"/>
              <a:gd name="connsiteY9" fmla="*/ 19504 h 22004"/>
              <a:gd name="connsiteX10" fmla="*/ 16658 w 21673"/>
              <a:gd name="connsiteY10" fmla="*/ 19117 h 22004"/>
              <a:gd name="connsiteX11" fmla="*/ 15383 w 21673"/>
              <a:gd name="connsiteY11" fmla="*/ 19899 h 22004"/>
              <a:gd name="connsiteX12" fmla="*/ 13668 w 21673"/>
              <a:gd name="connsiteY12" fmla="*/ 18688 h 22004"/>
              <a:gd name="connsiteX13" fmla="*/ 12050 w 21673"/>
              <a:gd name="connsiteY13" fmla="*/ 20587 h 22004"/>
              <a:gd name="connsiteX14" fmla="*/ 10239 w 21673"/>
              <a:gd name="connsiteY14" fmla="*/ 19115 h 22004"/>
              <a:gd name="connsiteX15" fmla="*/ 8716 w 21673"/>
              <a:gd name="connsiteY15" fmla="*/ 20114 h 22004"/>
              <a:gd name="connsiteX16" fmla="*/ 7543 w 21673"/>
              <a:gd name="connsiteY16" fmla="*/ 18527 h 22004"/>
              <a:gd name="connsiteX17" fmla="*/ 4933 w 21673"/>
              <a:gd name="connsiteY17" fmla="*/ 22002 h 22004"/>
              <a:gd name="connsiteX18" fmla="*/ 5060 w 21673"/>
              <a:gd name="connsiteY18" fmla="*/ 17858 h 22004"/>
              <a:gd name="connsiteX19" fmla="*/ 2549 w 21673"/>
              <a:gd name="connsiteY19" fmla="*/ 18787 h 22004"/>
              <a:gd name="connsiteX20" fmla="*/ 3346 w 21673"/>
              <a:gd name="connsiteY20" fmla="*/ 15772 h 22004"/>
              <a:gd name="connsiteX21" fmla="*/ 16 w 21673"/>
              <a:gd name="connsiteY21" fmla="*/ 13279 h 22004"/>
              <a:gd name="connsiteX22" fmla="*/ 2026 w 21673"/>
              <a:gd name="connsiteY22" fmla="*/ 9419 h 22004"/>
              <a:gd name="connsiteX23" fmla="*/ 1489 w 21673"/>
              <a:gd name="connsiteY23" fmla="*/ 4643 h 22004"/>
              <a:gd name="connsiteX24" fmla="*/ 3211 w 21673"/>
              <a:gd name="connsiteY24" fmla="*/ 5645 h 22004"/>
              <a:gd name="connsiteX25" fmla="*/ 4628 w 21673"/>
              <a:gd name="connsiteY25" fmla="*/ 1117 h 22004"/>
              <a:gd name="connsiteX26" fmla="*/ 7504 w 21673"/>
              <a:gd name="connsiteY26" fmla="*/ 2195 h 22004"/>
              <a:gd name="connsiteX27" fmla="*/ 9287 w 21673"/>
              <a:gd name="connsiteY27" fmla="*/ 386 h 22004"/>
              <a:gd name="connsiteX28" fmla="*/ 11584 w 21673"/>
              <a:gd name="connsiteY28" fmla="*/ 2394 h 22004"/>
              <a:gd name="connsiteX0" fmla="*/ 11572 w 21661"/>
              <a:gd name="connsiteY0" fmla="*/ 2394 h 22004"/>
              <a:gd name="connsiteX1" fmla="*/ 14794 w 21661"/>
              <a:gd name="connsiteY1" fmla="*/ 402 h 22004"/>
              <a:gd name="connsiteX2" fmla="*/ 17210 w 21661"/>
              <a:gd name="connsiteY2" fmla="*/ 1814 h 22004"/>
              <a:gd name="connsiteX3" fmla="*/ 20108 w 21661"/>
              <a:gd name="connsiteY3" fmla="*/ 105 h 22004"/>
              <a:gd name="connsiteX4" fmla="*/ 19543 w 21661"/>
              <a:gd name="connsiteY4" fmla="*/ 5032 h 22004"/>
              <a:gd name="connsiteX5" fmla="*/ 21604 w 21661"/>
              <a:gd name="connsiteY5" fmla="*/ 7047 h 22004"/>
              <a:gd name="connsiteX6" fmla="*/ 20838 w 21661"/>
              <a:gd name="connsiteY6" fmla="*/ 10027 h 22004"/>
              <a:gd name="connsiteX7" fmla="*/ 21194 w 21661"/>
              <a:gd name="connsiteY7" fmla="*/ 15050 h 22004"/>
              <a:gd name="connsiteX8" fmla="*/ 19739 w 21661"/>
              <a:gd name="connsiteY8" fmla="*/ 15509 h 22004"/>
              <a:gd name="connsiteX9" fmla="*/ 18737 w 21661"/>
              <a:gd name="connsiteY9" fmla="*/ 19504 h 22004"/>
              <a:gd name="connsiteX10" fmla="*/ 16646 w 21661"/>
              <a:gd name="connsiteY10" fmla="*/ 19117 h 22004"/>
              <a:gd name="connsiteX11" fmla="*/ 15371 w 21661"/>
              <a:gd name="connsiteY11" fmla="*/ 19899 h 22004"/>
              <a:gd name="connsiteX12" fmla="*/ 13656 w 21661"/>
              <a:gd name="connsiteY12" fmla="*/ 18688 h 22004"/>
              <a:gd name="connsiteX13" fmla="*/ 12038 w 21661"/>
              <a:gd name="connsiteY13" fmla="*/ 20587 h 22004"/>
              <a:gd name="connsiteX14" fmla="*/ 10227 w 21661"/>
              <a:gd name="connsiteY14" fmla="*/ 19115 h 22004"/>
              <a:gd name="connsiteX15" fmla="*/ 8704 w 21661"/>
              <a:gd name="connsiteY15" fmla="*/ 20114 h 22004"/>
              <a:gd name="connsiteX16" fmla="*/ 7531 w 21661"/>
              <a:gd name="connsiteY16" fmla="*/ 18527 h 22004"/>
              <a:gd name="connsiteX17" fmla="*/ 4921 w 21661"/>
              <a:gd name="connsiteY17" fmla="*/ 22002 h 22004"/>
              <a:gd name="connsiteX18" fmla="*/ 5048 w 21661"/>
              <a:gd name="connsiteY18" fmla="*/ 17858 h 22004"/>
              <a:gd name="connsiteX19" fmla="*/ 2537 w 21661"/>
              <a:gd name="connsiteY19" fmla="*/ 18787 h 22004"/>
              <a:gd name="connsiteX20" fmla="*/ 2583 w 21661"/>
              <a:gd name="connsiteY20" fmla="*/ 15996 h 22004"/>
              <a:gd name="connsiteX21" fmla="*/ 4 w 21661"/>
              <a:gd name="connsiteY21" fmla="*/ 13279 h 22004"/>
              <a:gd name="connsiteX22" fmla="*/ 2014 w 21661"/>
              <a:gd name="connsiteY22" fmla="*/ 9419 h 22004"/>
              <a:gd name="connsiteX23" fmla="*/ 1477 w 21661"/>
              <a:gd name="connsiteY23" fmla="*/ 4643 h 22004"/>
              <a:gd name="connsiteX24" fmla="*/ 3199 w 21661"/>
              <a:gd name="connsiteY24" fmla="*/ 5645 h 22004"/>
              <a:gd name="connsiteX25" fmla="*/ 4616 w 21661"/>
              <a:gd name="connsiteY25" fmla="*/ 1117 h 22004"/>
              <a:gd name="connsiteX26" fmla="*/ 7492 w 21661"/>
              <a:gd name="connsiteY26" fmla="*/ 2195 h 22004"/>
              <a:gd name="connsiteX27" fmla="*/ 9275 w 21661"/>
              <a:gd name="connsiteY27" fmla="*/ 386 h 22004"/>
              <a:gd name="connsiteX28" fmla="*/ 11572 w 21661"/>
              <a:gd name="connsiteY28" fmla="*/ 2394 h 22004"/>
              <a:gd name="connsiteX0" fmla="*/ 11572 w 21661"/>
              <a:gd name="connsiteY0" fmla="*/ 2394 h 22007"/>
              <a:gd name="connsiteX1" fmla="*/ 14794 w 21661"/>
              <a:gd name="connsiteY1" fmla="*/ 402 h 22007"/>
              <a:gd name="connsiteX2" fmla="*/ 17210 w 21661"/>
              <a:gd name="connsiteY2" fmla="*/ 1814 h 22007"/>
              <a:gd name="connsiteX3" fmla="*/ 20108 w 21661"/>
              <a:gd name="connsiteY3" fmla="*/ 105 h 22007"/>
              <a:gd name="connsiteX4" fmla="*/ 19543 w 21661"/>
              <a:gd name="connsiteY4" fmla="*/ 5032 h 22007"/>
              <a:gd name="connsiteX5" fmla="*/ 21604 w 21661"/>
              <a:gd name="connsiteY5" fmla="*/ 7047 h 22007"/>
              <a:gd name="connsiteX6" fmla="*/ 20838 w 21661"/>
              <a:gd name="connsiteY6" fmla="*/ 10027 h 22007"/>
              <a:gd name="connsiteX7" fmla="*/ 21194 w 21661"/>
              <a:gd name="connsiteY7" fmla="*/ 15050 h 22007"/>
              <a:gd name="connsiteX8" fmla="*/ 19739 w 21661"/>
              <a:gd name="connsiteY8" fmla="*/ 15509 h 22007"/>
              <a:gd name="connsiteX9" fmla="*/ 18737 w 21661"/>
              <a:gd name="connsiteY9" fmla="*/ 19504 h 22007"/>
              <a:gd name="connsiteX10" fmla="*/ 16646 w 21661"/>
              <a:gd name="connsiteY10" fmla="*/ 19117 h 22007"/>
              <a:gd name="connsiteX11" fmla="*/ 15371 w 21661"/>
              <a:gd name="connsiteY11" fmla="*/ 19899 h 22007"/>
              <a:gd name="connsiteX12" fmla="*/ 13656 w 21661"/>
              <a:gd name="connsiteY12" fmla="*/ 18688 h 22007"/>
              <a:gd name="connsiteX13" fmla="*/ 12038 w 21661"/>
              <a:gd name="connsiteY13" fmla="*/ 20587 h 22007"/>
              <a:gd name="connsiteX14" fmla="*/ 10227 w 21661"/>
              <a:gd name="connsiteY14" fmla="*/ 19115 h 22007"/>
              <a:gd name="connsiteX15" fmla="*/ 8704 w 21661"/>
              <a:gd name="connsiteY15" fmla="*/ 20114 h 22007"/>
              <a:gd name="connsiteX16" fmla="*/ 7531 w 21661"/>
              <a:gd name="connsiteY16" fmla="*/ 18527 h 22007"/>
              <a:gd name="connsiteX17" fmla="*/ 4921 w 21661"/>
              <a:gd name="connsiteY17" fmla="*/ 22002 h 22007"/>
              <a:gd name="connsiteX18" fmla="*/ 4572 w 21661"/>
              <a:gd name="connsiteY18" fmla="*/ 19313 h 22007"/>
              <a:gd name="connsiteX19" fmla="*/ 2537 w 21661"/>
              <a:gd name="connsiteY19" fmla="*/ 18787 h 22007"/>
              <a:gd name="connsiteX20" fmla="*/ 2583 w 21661"/>
              <a:gd name="connsiteY20" fmla="*/ 15996 h 22007"/>
              <a:gd name="connsiteX21" fmla="*/ 4 w 21661"/>
              <a:gd name="connsiteY21" fmla="*/ 13279 h 22007"/>
              <a:gd name="connsiteX22" fmla="*/ 2014 w 21661"/>
              <a:gd name="connsiteY22" fmla="*/ 9419 h 22007"/>
              <a:gd name="connsiteX23" fmla="*/ 1477 w 21661"/>
              <a:gd name="connsiteY23" fmla="*/ 4643 h 22007"/>
              <a:gd name="connsiteX24" fmla="*/ 3199 w 21661"/>
              <a:gd name="connsiteY24" fmla="*/ 5645 h 22007"/>
              <a:gd name="connsiteX25" fmla="*/ 4616 w 21661"/>
              <a:gd name="connsiteY25" fmla="*/ 1117 h 22007"/>
              <a:gd name="connsiteX26" fmla="*/ 7492 w 21661"/>
              <a:gd name="connsiteY26" fmla="*/ 2195 h 22007"/>
              <a:gd name="connsiteX27" fmla="*/ 9275 w 21661"/>
              <a:gd name="connsiteY27" fmla="*/ 386 h 22007"/>
              <a:gd name="connsiteX28" fmla="*/ 11572 w 21661"/>
              <a:gd name="connsiteY28" fmla="*/ 2394 h 22007"/>
              <a:gd name="connsiteX0" fmla="*/ 11572 w 21661"/>
              <a:gd name="connsiteY0" fmla="*/ 2394 h 22016"/>
              <a:gd name="connsiteX1" fmla="*/ 14794 w 21661"/>
              <a:gd name="connsiteY1" fmla="*/ 402 h 22016"/>
              <a:gd name="connsiteX2" fmla="*/ 17210 w 21661"/>
              <a:gd name="connsiteY2" fmla="*/ 1814 h 22016"/>
              <a:gd name="connsiteX3" fmla="*/ 20108 w 21661"/>
              <a:gd name="connsiteY3" fmla="*/ 105 h 22016"/>
              <a:gd name="connsiteX4" fmla="*/ 19543 w 21661"/>
              <a:gd name="connsiteY4" fmla="*/ 5032 h 22016"/>
              <a:gd name="connsiteX5" fmla="*/ 21604 w 21661"/>
              <a:gd name="connsiteY5" fmla="*/ 7047 h 22016"/>
              <a:gd name="connsiteX6" fmla="*/ 20838 w 21661"/>
              <a:gd name="connsiteY6" fmla="*/ 10027 h 22016"/>
              <a:gd name="connsiteX7" fmla="*/ 21194 w 21661"/>
              <a:gd name="connsiteY7" fmla="*/ 15050 h 22016"/>
              <a:gd name="connsiteX8" fmla="*/ 19739 w 21661"/>
              <a:gd name="connsiteY8" fmla="*/ 15509 h 22016"/>
              <a:gd name="connsiteX9" fmla="*/ 18737 w 21661"/>
              <a:gd name="connsiteY9" fmla="*/ 19504 h 22016"/>
              <a:gd name="connsiteX10" fmla="*/ 16646 w 21661"/>
              <a:gd name="connsiteY10" fmla="*/ 19117 h 22016"/>
              <a:gd name="connsiteX11" fmla="*/ 15371 w 21661"/>
              <a:gd name="connsiteY11" fmla="*/ 19899 h 22016"/>
              <a:gd name="connsiteX12" fmla="*/ 13656 w 21661"/>
              <a:gd name="connsiteY12" fmla="*/ 18688 h 22016"/>
              <a:gd name="connsiteX13" fmla="*/ 12038 w 21661"/>
              <a:gd name="connsiteY13" fmla="*/ 20587 h 22016"/>
              <a:gd name="connsiteX14" fmla="*/ 10227 w 21661"/>
              <a:gd name="connsiteY14" fmla="*/ 19115 h 22016"/>
              <a:gd name="connsiteX15" fmla="*/ 8704 w 21661"/>
              <a:gd name="connsiteY15" fmla="*/ 20114 h 22016"/>
              <a:gd name="connsiteX16" fmla="*/ 7531 w 21661"/>
              <a:gd name="connsiteY16" fmla="*/ 18527 h 22016"/>
              <a:gd name="connsiteX17" fmla="*/ 4921 w 21661"/>
              <a:gd name="connsiteY17" fmla="*/ 22002 h 22016"/>
              <a:gd name="connsiteX18" fmla="*/ 4747 w 21661"/>
              <a:gd name="connsiteY18" fmla="*/ 16963 h 22016"/>
              <a:gd name="connsiteX19" fmla="*/ 2537 w 21661"/>
              <a:gd name="connsiteY19" fmla="*/ 18787 h 22016"/>
              <a:gd name="connsiteX20" fmla="*/ 2583 w 21661"/>
              <a:gd name="connsiteY20" fmla="*/ 15996 h 22016"/>
              <a:gd name="connsiteX21" fmla="*/ 4 w 21661"/>
              <a:gd name="connsiteY21" fmla="*/ 13279 h 22016"/>
              <a:gd name="connsiteX22" fmla="*/ 2014 w 21661"/>
              <a:gd name="connsiteY22" fmla="*/ 9419 h 22016"/>
              <a:gd name="connsiteX23" fmla="*/ 1477 w 21661"/>
              <a:gd name="connsiteY23" fmla="*/ 4643 h 22016"/>
              <a:gd name="connsiteX24" fmla="*/ 3199 w 21661"/>
              <a:gd name="connsiteY24" fmla="*/ 5645 h 22016"/>
              <a:gd name="connsiteX25" fmla="*/ 4616 w 21661"/>
              <a:gd name="connsiteY25" fmla="*/ 1117 h 22016"/>
              <a:gd name="connsiteX26" fmla="*/ 7492 w 21661"/>
              <a:gd name="connsiteY26" fmla="*/ 2195 h 22016"/>
              <a:gd name="connsiteX27" fmla="*/ 9275 w 21661"/>
              <a:gd name="connsiteY27" fmla="*/ 386 h 22016"/>
              <a:gd name="connsiteX28" fmla="*/ 11572 w 21661"/>
              <a:gd name="connsiteY28" fmla="*/ 2394 h 22016"/>
              <a:gd name="connsiteX0" fmla="*/ 11572 w 21661"/>
              <a:gd name="connsiteY0" fmla="*/ 2394 h 20589"/>
              <a:gd name="connsiteX1" fmla="*/ 14794 w 21661"/>
              <a:gd name="connsiteY1" fmla="*/ 402 h 20589"/>
              <a:gd name="connsiteX2" fmla="*/ 17210 w 21661"/>
              <a:gd name="connsiteY2" fmla="*/ 1814 h 20589"/>
              <a:gd name="connsiteX3" fmla="*/ 20108 w 21661"/>
              <a:gd name="connsiteY3" fmla="*/ 105 h 20589"/>
              <a:gd name="connsiteX4" fmla="*/ 19543 w 21661"/>
              <a:gd name="connsiteY4" fmla="*/ 5032 h 20589"/>
              <a:gd name="connsiteX5" fmla="*/ 21604 w 21661"/>
              <a:gd name="connsiteY5" fmla="*/ 7047 h 20589"/>
              <a:gd name="connsiteX6" fmla="*/ 20838 w 21661"/>
              <a:gd name="connsiteY6" fmla="*/ 10027 h 20589"/>
              <a:gd name="connsiteX7" fmla="*/ 21194 w 21661"/>
              <a:gd name="connsiteY7" fmla="*/ 15050 h 20589"/>
              <a:gd name="connsiteX8" fmla="*/ 19739 w 21661"/>
              <a:gd name="connsiteY8" fmla="*/ 15509 h 20589"/>
              <a:gd name="connsiteX9" fmla="*/ 18737 w 21661"/>
              <a:gd name="connsiteY9" fmla="*/ 19504 h 20589"/>
              <a:gd name="connsiteX10" fmla="*/ 16646 w 21661"/>
              <a:gd name="connsiteY10" fmla="*/ 19117 h 20589"/>
              <a:gd name="connsiteX11" fmla="*/ 15371 w 21661"/>
              <a:gd name="connsiteY11" fmla="*/ 19899 h 20589"/>
              <a:gd name="connsiteX12" fmla="*/ 13656 w 21661"/>
              <a:gd name="connsiteY12" fmla="*/ 18688 h 20589"/>
              <a:gd name="connsiteX13" fmla="*/ 12038 w 21661"/>
              <a:gd name="connsiteY13" fmla="*/ 20587 h 20589"/>
              <a:gd name="connsiteX14" fmla="*/ 10227 w 21661"/>
              <a:gd name="connsiteY14" fmla="*/ 19115 h 20589"/>
              <a:gd name="connsiteX15" fmla="*/ 8704 w 21661"/>
              <a:gd name="connsiteY15" fmla="*/ 20114 h 20589"/>
              <a:gd name="connsiteX16" fmla="*/ 7531 w 21661"/>
              <a:gd name="connsiteY16" fmla="*/ 18527 h 20589"/>
              <a:gd name="connsiteX17" fmla="*/ 5547 w 21661"/>
              <a:gd name="connsiteY17" fmla="*/ 20547 h 20589"/>
              <a:gd name="connsiteX18" fmla="*/ 4747 w 21661"/>
              <a:gd name="connsiteY18" fmla="*/ 16963 h 20589"/>
              <a:gd name="connsiteX19" fmla="*/ 2537 w 21661"/>
              <a:gd name="connsiteY19" fmla="*/ 18787 h 20589"/>
              <a:gd name="connsiteX20" fmla="*/ 2583 w 21661"/>
              <a:gd name="connsiteY20" fmla="*/ 15996 h 20589"/>
              <a:gd name="connsiteX21" fmla="*/ 4 w 21661"/>
              <a:gd name="connsiteY21" fmla="*/ 13279 h 20589"/>
              <a:gd name="connsiteX22" fmla="*/ 2014 w 21661"/>
              <a:gd name="connsiteY22" fmla="*/ 9419 h 20589"/>
              <a:gd name="connsiteX23" fmla="*/ 1477 w 21661"/>
              <a:gd name="connsiteY23" fmla="*/ 4643 h 20589"/>
              <a:gd name="connsiteX24" fmla="*/ 3199 w 21661"/>
              <a:gd name="connsiteY24" fmla="*/ 5645 h 20589"/>
              <a:gd name="connsiteX25" fmla="*/ 4616 w 21661"/>
              <a:gd name="connsiteY25" fmla="*/ 1117 h 20589"/>
              <a:gd name="connsiteX26" fmla="*/ 7492 w 21661"/>
              <a:gd name="connsiteY26" fmla="*/ 2195 h 20589"/>
              <a:gd name="connsiteX27" fmla="*/ 9275 w 21661"/>
              <a:gd name="connsiteY27" fmla="*/ 386 h 20589"/>
              <a:gd name="connsiteX28" fmla="*/ 11572 w 21661"/>
              <a:gd name="connsiteY28" fmla="*/ 2394 h 2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61" h="20589">
                <a:moveTo>
                  <a:pt x="11572" y="2394"/>
                </a:moveTo>
                <a:cubicBezTo>
                  <a:pt x="12492" y="2397"/>
                  <a:pt x="13854" y="499"/>
                  <a:pt x="14794" y="402"/>
                </a:cubicBezTo>
                <a:cubicBezTo>
                  <a:pt x="15734" y="305"/>
                  <a:pt x="16324" y="1864"/>
                  <a:pt x="17210" y="1814"/>
                </a:cubicBezTo>
                <a:cubicBezTo>
                  <a:pt x="18176" y="1244"/>
                  <a:pt x="19719" y="-431"/>
                  <a:pt x="20108" y="105"/>
                </a:cubicBezTo>
                <a:cubicBezTo>
                  <a:pt x="20497" y="641"/>
                  <a:pt x="19294" y="3875"/>
                  <a:pt x="19543" y="5032"/>
                </a:cubicBezTo>
                <a:cubicBezTo>
                  <a:pt x="19792" y="6189"/>
                  <a:pt x="21388" y="6215"/>
                  <a:pt x="21604" y="7047"/>
                </a:cubicBezTo>
                <a:cubicBezTo>
                  <a:pt x="21820" y="7879"/>
                  <a:pt x="21393" y="9253"/>
                  <a:pt x="20838" y="10027"/>
                </a:cubicBezTo>
                <a:cubicBezTo>
                  <a:pt x="20283" y="10801"/>
                  <a:pt x="21377" y="14136"/>
                  <a:pt x="21194" y="15050"/>
                </a:cubicBezTo>
                <a:cubicBezTo>
                  <a:pt x="21011" y="15964"/>
                  <a:pt x="19638" y="14785"/>
                  <a:pt x="19739" y="15509"/>
                </a:cubicBezTo>
                <a:cubicBezTo>
                  <a:pt x="19840" y="16233"/>
                  <a:pt x="19253" y="18903"/>
                  <a:pt x="18737" y="19504"/>
                </a:cubicBezTo>
                <a:cubicBezTo>
                  <a:pt x="18222" y="20105"/>
                  <a:pt x="17302" y="18827"/>
                  <a:pt x="16646" y="19117"/>
                </a:cubicBezTo>
                <a:cubicBezTo>
                  <a:pt x="15990" y="19407"/>
                  <a:pt x="15869" y="19970"/>
                  <a:pt x="15371" y="19899"/>
                </a:cubicBezTo>
                <a:cubicBezTo>
                  <a:pt x="14873" y="19828"/>
                  <a:pt x="14577" y="19166"/>
                  <a:pt x="13656" y="18688"/>
                </a:cubicBezTo>
                <a:cubicBezTo>
                  <a:pt x="13101" y="18933"/>
                  <a:pt x="12609" y="20516"/>
                  <a:pt x="12038" y="20587"/>
                </a:cubicBezTo>
                <a:cubicBezTo>
                  <a:pt x="11467" y="20658"/>
                  <a:pt x="10712" y="18970"/>
                  <a:pt x="10227" y="19115"/>
                </a:cubicBezTo>
                <a:cubicBezTo>
                  <a:pt x="9742" y="19260"/>
                  <a:pt x="9153" y="20212"/>
                  <a:pt x="8704" y="20114"/>
                </a:cubicBezTo>
                <a:cubicBezTo>
                  <a:pt x="8255" y="20016"/>
                  <a:pt x="8161" y="18212"/>
                  <a:pt x="7531" y="18527"/>
                </a:cubicBezTo>
                <a:cubicBezTo>
                  <a:pt x="6901" y="18842"/>
                  <a:pt x="6011" y="20808"/>
                  <a:pt x="5547" y="20547"/>
                </a:cubicBezTo>
                <a:cubicBezTo>
                  <a:pt x="5083" y="20286"/>
                  <a:pt x="5352" y="17592"/>
                  <a:pt x="4747" y="16963"/>
                </a:cubicBezTo>
                <a:cubicBezTo>
                  <a:pt x="3574" y="16825"/>
                  <a:pt x="2898" y="18948"/>
                  <a:pt x="2537" y="18787"/>
                </a:cubicBezTo>
                <a:cubicBezTo>
                  <a:pt x="2176" y="18626"/>
                  <a:pt x="2797" y="16821"/>
                  <a:pt x="2583" y="15996"/>
                </a:cubicBezTo>
                <a:cubicBezTo>
                  <a:pt x="2369" y="15171"/>
                  <a:pt x="99" y="14375"/>
                  <a:pt x="4" y="13279"/>
                </a:cubicBezTo>
                <a:cubicBezTo>
                  <a:pt x="-91" y="12183"/>
                  <a:pt x="1819" y="10187"/>
                  <a:pt x="2014" y="9419"/>
                </a:cubicBezTo>
                <a:cubicBezTo>
                  <a:pt x="2209" y="8651"/>
                  <a:pt x="1280" y="5272"/>
                  <a:pt x="1477" y="4643"/>
                </a:cubicBezTo>
                <a:cubicBezTo>
                  <a:pt x="1675" y="4014"/>
                  <a:pt x="2910" y="6755"/>
                  <a:pt x="3199" y="5645"/>
                </a:cubicBezTo>
                <a:cubicBezTo>
                  <a:pt x="3754" y="4871"/>
                  <a:pt x="3901" y="1692"/>
                  <a:pt x="4616" y="1117"/>
                </a:cubicBezTo>
                <a:cubicBezTo>
                  <a:pt x="5332" y="542"/>
                  <a:pt x="6622" y="2485"/>
                  <a:pt x="7492" y="2195"/>
                </a:cubicBezTo>
                <a:lnTo>
                  <a:pt x="9275" y="386"/>
                </a:lnTo>
                <a:cubicBezTo>
                  <a:pt x="9869" y="-217"/>
                  <a:pt x="10652" y="2391"/>
                  <a:pt x="11572" y="2394"/>
                </a:cubicBezTo>
                <a:close/>
              </a:path>
            </a:pathLst>
          </a:custGeom>
          <a:solidFill>
            <a:srgbClr val="C1E2E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19812" name="Rectangle 7"/>
          <p:cNvSpPr>
            <a:spLocks noGrp="1" noChangeArrowheads="1"/>
          </p:cNvSpPr>
          <p:nvPr>
            <p:ph type="title" idx="4294967295"/>
          </p:nvPr>
        </p:nvSpPr>
        <p:spPr>
          <a:xfrm>
            <a:off x="488953" y="319538"/>
            <a:ext cx="8229600" cy="559234"/>
          </a:xfrm>
        </p:spPr>
        <p:txBody>
          <a:bodyPr anchorCtr="1"/>
          <a:lstStyle/>
          <a:p>
            <a:pPr eaLnBrk="1" hangingPunct="1"/>
            <a:r>
              <a:rPr lang="ja-JP" altLang="en-US" sz="3000" b="1" dirty="0">
                <a:solidFill>
                  <a:schemeClr val="tx1"/>
                </a:solidFill>
                <a:latin typeface="Meiryo UI" pitchFamily="50" charset="-128"/>
                <a:ea typeface="Meiryo UI" pitchFamily="50" charset="-128"/>
                <a:cs typeface="Meiryo UI" pitchFamily="50" charset="-128"/>
              </a:rPr>
              <a:t>歯科医療機関で起こる</a:t>
            </a:r>
            <a:r>
              <a:rPr lang="en-US" altLang="ja-JP" sz="3000" b="1" dirty="0">
                <a:solidFill>
                  <a:schemeClr val="tx1"/>
                </a:solidFill>
                <a:latin typeface="Meiryo UI" pitchFamily="50" charset="-128"/>
                <a:ea typeface="Meiryo UI" pitchFamily="50" charset="-128"/>
                <a:cs typeface="Meiryo UI" pitchFamily="50" charset="-128"/>
              </a:rPr>
              <a:t>BPSD</a:t>
            </a:r>
            <a:r>
              <a:rPr lang="ja-JP" altLang="en-US" sz="3000" b="1" dirty="0">
                <a:solidFill>
                  <a:schemeClr val="tx1"/>
                </a:solidFill>
                <a:latin typeface="Meiryo UI" pitchFamily="50" charset="-128"/>
                <a:ea typeface="Meiryo UI" pitchFamily="50" charset="-128"/>
                <a:cs typeface="Meiryo UI" pitchFamily="50" charset="-128"/>
              </a:rPr>
              <a:t>に対する対応</a:t>
            </a:r>
            <a:endParaRPr lang="ja-JP" altLang="en-US" sz="3000" b="1" dirty="0">
              <a:solidFill>
                <a:srgbClr val="FF0000"/>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4187676" y="1699225"/>
            <a:ext cx="2792752" cy="369332"/>
          </a:xfrm>
          <a:prstGeom prst="rect">
            <a:avLst/>
          </a:prstGeom>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ja-JP" altLang="en-US" sz="1800" b="1" dirty="0">
                <a:solidFill>
                  <a:srgbClr val="317277"/>
                </a:solidFill>
                <a:latin typeface="Meiryo UI" pitchFamily="50" charset="-128"/>
                <a:ea typeface="Meiryo UI" pitchFamily="50" charset="-128"/>
                <a:cs typeface="Meiryo UI" pitchFamily="50" charset="-128"/>
              </a:rPr>
              <a:t>慣れていない歯科医療機関</a:t>
            </a:r>
          </a:p>
        </p:txBody>
      </p:sp>
      <p:sp>
        <p:nvSpPr>
          <p:cNvPr id="12" name="テキスト ボックス 11"/>
          <p:cNvSpPr txBox="1"/>
          <p:nvPr/>
        </p:nvSpPr>
        <p:spPr>
          <a:xfrm>
            <a:off x="4187782" y="2119708"/>
            <a:ext cx="2347117" cy="369332"/>
          </a:xfrm>
          <a:prstGeom prst="rect">
            <a:avLst/>
          </a:prstGeom>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ja-JP" altLang="en-US" sz="1800" b="1" dirty="0">
                <a:solidFill>
                  <a:srgbClr val="317277"/>
                </a:solidFill>
                <a:latin typeface="Meiryo UI" pitchFamily="50" charset="-128"/>
                <a:ea typeface="Meiryo UI" pitchFamily="50" charset="-128"/>
                <a:cs typeface="Meiryo UI" pitchFamily="50" charset="-128"/>
              </a:rPr>
              <a:t>何をされるかわからない</a:t>
            </a:r>
          </a:p>
        </p:txBody>
      </p:sp>
      <p:sp>
        <p:nvSpPr>
          <p:cNvPr id="13" name="テキスト ボックス 12"/>
          <p:cNvSpPr txBox="1"/>
          <p:nvPr/>
        </p:nvSpPr>
        <p:spPr>
          <a:xfrm>
            <a:off x="4187676" y="2548107"/>
            <a:ext cx="3419526" cy="369332"/>
          </a:xfrm>
          <a:prstGeom prst="rect">
            <a:avLst/>
          </a:prstGeom>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ja-JP" altLang="en-US" sz="1800" b="1" dirty="0">
                <a:solidFill>
                  <a:srgbClr val="317277"/>
                </a:solidFill>
                <a:latin typeface="Meiryo UI" pitchFamily="50" charset="-128"/>
                <a:ea typeface="Meiryo UI" pitchFamily="50" charset="-128"/>
                <a:cs typeface="Meiryo UI" pitchFamily="50" charset="-128"/>
              </a:rPr>
              <a:t>適切に治療してもらっているか不安</a:t>
            </a:r>
          </a:p>
        </p:txBody>
      </p:sp>
      <p:sp>
        <p:nvSpPr>
          <p:cNvPr id="6" name="テキスト ボックス 5"/>
          <p:cNvSpPr txBox="1"/>
          <p:nvPr/>
        </p:nvSpPr>
        <p:spPr>
          <a:xfrm>
            <a:off x="3144048" y="3452595"/>
            <a:ext cx="2597448" cy="526068"/>
          </a:xfrm>
          <a:prstGeom prst="rect">
            <a:avLst/>
          </a:prstGeom>
          <a:solidFill>
            <a:srgbClr val="DF9613"/>
          </a:solidFill>
          <a:ln w="25400">
            <a:noFill/>
          </a:ln>
        </p:spPr>
        <p:txBody>
          <a:bodyPr wrap="square" rtlCol="0" anchor="ctr" anchorCtr="0">
            <a:noAutofit/>
          </a:bodyPr>
          <a:lstStyle/>
          <a:p>
            <a:pPr algn="ctr"/>
            <a:r>
              <a:rPr kumimoji="1" lang="en-US" altLang="ja-JP" sz="2400" b="1" dirty="0">
                <a:solidFill>
                  <a:schemeClr val="bg1"/>
                </a:solidFill>
                <a:latin typeface="Meiryo UI" pitchFamily="50" charset="-128"/>
                <a:ea typeface="Meiryo UI" pitchFamily="50" charset="-128"/>
                <a:cs typeface="Meiryo UI" pitchFamily="50" charset="-128"/>
              </a:rPr>
              <a:t>BPSD</a:t>
            </a:r>
            <a:r>
              <a:rPr lang="ja-JP" altLang="en-US" sz="2400" b="1" dirty="0">
                <a:solidFill>
                  <a:schemeClr val="bg1"/>
                </a:solidFill>
                <a:latin typeface="Meiryo UI" pitchFamily="50" charset="-128"/>
                <a:ea typeface="Meiryo UI" pitchFamily="50" charset="-128"/>
                <a:cs typeface="Meiryo UI" pitchFamily="50" charset="-128"/>
              </a:rPr>
              <a:t>の</a:t>
            </a:r>
            <a:r>
              <a:rPr kumimoji="1" lang="ja-JP" altLang="en-US" sz="2400" b="1" dirty="0">
                <a:solidFill>
                  <a:schemeClr val="bg1"/>
                </a:solidFill>
                <a:latin typeface="Meiryo UI" pitchFamily="50" charset="-128"/>
                <a:ea typeface="Meiryo UI" pitchFamily="50" charset="-128"/>
                <a:cs typeface="Meiryo UI" pitchFamily="50" charset="-128"/>
              </a:rPr>
              <a:t>出現</a:t>
            </a:r>
          </a:p>
        </p:txBody>
      </p:sp>
      <p:sp>
        <p:nvSpPr>
          <p:cNvPr id="18" name="Rectangle 3"/>
          <p:cNvSpPr>
            <a:spLocks noChangeArrowheads="1"/>
          </p:cNvSpPr>
          <p:nvPr/>
        </p:nvSpPr>
        <p:spPr bwMode="auto">
          <a:xfrm>
            <a:off x="171610" y="929984"/>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9"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20</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3" name="正方形/長方形 2"/>
          <p:cNvSpPr/>
          <p:nvPr/>
        </p:nvSpPr>
        <p:spPr>
          <a:xfrm>
            <a:off x="2362148" y="4364021"/>
            <a:ext cx="5370669" cy="769441"/>
          </a:xfrm>
          <a:prstGeom prst="rect">
            <a:avLst/>
          </a:prstGeom>
        </p:spPr>
        <p:txBody>
          <a:bodyPr wrap="square">
            <a:spAutoFit/>
          </a:bodyPr>
          <a:lstStyle/>
          <a:p>
            <a:pPr marL="609600" indent="-609600" eaLnBrk="1" hangingPunct="1">
              <a:lnSpc>
                <a:spcPct val="120000"/>
              </a:lnSpc>
              <a:buClr>
                <a:srgbClr val="FFD5FF"/>
              </a:buClr>
              <a:buFontTx/>
              <a:buNone/>
              <a:defRPr/>
            </a:pPr>
            <a:r>
              <a:rPr lang="ja-JP" altLang="en-US" sz="2000" b="1" dirty="0">
                <a:solidFill>
                  <a:schemeClr val="tx1">
                    <a:lumMod val="75000"/>
                    <a:lumOff val="25000"/>
                  </a:schemeClr>
                </a:solidFill>
                <a:latin typeface="Meiryo UI" pitchFamily="50" charset="-128"/>
                <a:ea typeface="Meiryo UI" pitchFamily="50" charset="-128"/>
                <a:cs typeface="Meiryo UI" pitchFamily="50" charset="-128"/>
              </a:rPr>
              <a:t>● 不適切な環境や対応方法のチェックと改善</a:t>
            </a:r>
          </a:p>
          <a:p>
            <a:pPr marL="609600" indent="-609600" eaLnBrk="1" hangingPunct="1">
              <a:buClr>
                <a:srgbClr val="FFD5FF"/>
              </a:buClr>
              <a:defRPr/>
            </a:pPr>
            <a:r>
              <a:rPr lang="ja-JP" altLang="en-US" sz="2000" b="1" dirty="0">
                <a:solidFill>
                  <a:schemeClr val="tx1">
                    <a:lumMod val="75000"/>
                    <a:lumOff val="25000"/>
                  </a:schemeClr>
                </a:solidFill>
                <a:latin typeface="Meiryo UI" pitchFamily="50" charset="-128"/>
                <a:ea typeface="Meiryo UI" pitchFamily="50" charset="-128"/>
                <a:cs typeface="Meiryo UI" pitchFamily="50" charset="-128"/>
              </a:rPr>
              <a:t>  （騒音、不適切な説明など）</a:t>
            </a:r>
          </a:p>
        </p:txBody>
      </p:sp>
      <p:sp>
        <p:nvSpPr>
          <p:cNvPr id="7" name="正方形/長方形 6"/>
          <p:cNvSpPr/>
          <p:nvPr/>
        </p:nvSpPr>
        <p:spPr>
          <a:xfrm>
            <a:off x="2358321" y="5088501"/>
            <a:ext cx="6095214" cy="1569660"/>
          </a:xfrm>
          <a:prstGeom prst="rect">
            <a:avLst/>
          </a:prstGeom>
        </p:spPr>
        <p:txBody>
          <a:bodyPr wrap="square">
            <a:spAutoFit/>
          </a:bodyPr>
          <a:lstStyle/>
          <a:p>
            <a:pPr marL="609600" indent="-609600" eaLnBrk="1" hangingPunct="1">
              <a:lnSpc>
                <a:spcPct val="120000"/>
              </a:lnSpc>
              <a:buClr>
                <a:srgbClr val="FFD5FF"/>
              </a:buClr>
              <a:buFontTx/>
              <a:buNone/>
              <a:defRPr/>
            </a:pPr>
            <a:r>
              <a:rPr lang="ja-JP" altLang="en-US" sz="2000" b="1" dirty="0">
                <a:solidFill>
                  <a:schemeClr val="tx1">
                    <a:lumMod val="75000"/>
                    <a:lumOff val="25000"/>
                  </a:schemeClr>
                </a:solidFill>
                <a:latin typeface="Meiryo UI" pitchFamily="50" charset="-128"/>
                <a:ea typeface="Meiryo UI" pitchFamily="50" charset="-128"/>
                <a:cs typeface="Meiryo UI" pitchFamily="50" charset="-128"/>
              </a:rPr>
              <a:t>● 内服薬の変更に伴う副作用の変化や急激な</a:t>
            </a:r>
            <a:endParaRPr lang="en-US" altLang="ja-JP" sz="2000" b="1" dirty="0">
              <a:solidFill>
                <a:schemeClr val="tx1">
                  <a:lumMod val="75000"/>
                  <a:lumOff val="25000"/>
                </a:schemeClr>
              </a:solidFill>
              <a:latin typeface="Meiryo UI" pitchFamily="50" charset="-128"/>
              <a:ea typeface="Meiryo UI" pitchFamily="50" charset="-128"/>
              <a:cs typeface="Meiryo UI" pitchFamily="50" charset="-128"/>
            </a:endParaRPr>
          </a:p>
          <a:p>
            <a:pPr marL="609600" indent="-609600" eaLnBrk="1" hangingPunct="1">
              <a:lnSpc>
                <a:spcPct val="120000"/>
              </a:lnSpc>
              <a:buClr>
                <a:srgbClr val="FFD5FF"/>
              </a:buClr>
              <a:buFontTx/>
              <a:buNone/>
              <a:defRPr/>
            </a:pPr>
            <a:r>
              <a:rPr lang="ja-JP" altLang="en-US" sz="2000" b="1" dirty="0">
                <a:solidFill>
                  <a:schemeClr val="tx1">
                    <a:lumMod val="75000"/>
                    <a:lumOff val="25000"/>
                  </a:schemeClr>
                </a:solidFill>
                <a:latin typeface="Meiryo UI" pitchFamily="50" charset="-128"/>
                <a:ea typeface="Meiryo UI" pitchFamily="50" charset="-128"/>
                <a:cs typeface="Meiryo UI" pitchFamily="50" charset="-128"/>
              </a:rPr>
              <a:t>    日常生活変化、身体疾患の悪化の聞き取り</a:t>
            </a:r>
            <a:endParaRPr lang="en-US" altLang="ja-JP" sz="2000" b="1" dirty="0">
              <a:solidFill>
                <a:schemeClr val="tx1">
                  <a:lumMod val="75000"/>
                  <a:lumOff val="25000"/>
                </a:schemeClr>
              </a:solidFill>
              <a:latin typeface="Meiryo UI" pitchFamily="50" charset="-128"/>
              <a:ea typeface="Meiryo UI" pitchFamily="50" charset="-128"/>
              <a:cs typeface="Meiryo UI" pitchFamily="50" charset="-128"/>
            </a:endParaRPr>
          </a:p>
          <a:p>
            <a:pPr marL="609600" indent="-609600" eaLnBrk="1" hangingPunct="1">
              <a:lnSpc>
                <a:spcPct val="120000"/>
              </a:lnSpc>
              <a:buClr>
                <a:srgbClr val="FFD5FF"/>
              </a:buClr>
              <a:buFontTx/>
              <a:buNone/>
              <a:defRPr/>
            </a:pPr>
            <a:r>
              <a:rPr lang="ja-JP" altLang="en-US" sz="2000" b="1" dirty="0">
                <a:solidFill>
                  <a:srgbClr val="317277"/>
                </a:solidFill>
                <a:latin typeface="Meiryo UI" pitchFamily="50" charset="-128"/>
                <a:ea typeface="Meiryo UI" pitchFamily="50" charset="-128"/>
                <a:cs typeface="Meiryo UI" pitchFamily="50" charset="-128"/>
              </a:rPr>
              <a:t>　　　　　　　　　</a:t>
            </a:r>
            <a:endParaRPr lang="en-US" altLang="ja-JP" sz="2000" b="1" dirty="0">
              <a:solidFill>
                <a:srgbClr val="317277"/>
              </a:solidFill>
              <a:latin typeface="Meiryo UI" pitchFamily="50" charset="-128"/>
              <a:ea typeface="Meiryo UI" pitchFamily="50" charset="-128"/>
              <a:cs typeface="Meiryo UI" pitchFamily="50" charset="-128"/>
            </a:endParaRPr>
          </a:p>
          <a:p>
            <a:pPr marL="609600" indent="-609600" eaLnBrk="1" hangingPunct="1">
              <a:lnSpc>
                <a:spcPct val="120000"/>
              </a:lnSpc>
              <a:buClr>
                <a:srgbClr val="FFD5FF"/>
              </a:buClr>
              <a:buFontTx/>
              <a:buNone/>
              <a:defRPr/>
            </a:pPr>
            <a:r>
              <a:rPr lang="ja-JP" altLang="en-US" sz="2000" b="1" dirty="0">
                <a:solidFill>
                  <a:srgbClr val="317277"/>
                </a:solidFill>
                <a:latin typeface="Meiryo UI" pitchFamily="50" charset="-128"/>
                <a:ea typeface="Meiryo UI" pitchFamily="50" charset="-128"/>
                <a:cs typeface="Meiryo UI" pitchFamily="50" charset="-128"/>
              </a:rPr>
              <a:t>　　    これからの対応を検討する　</a:t>
            </a:r>
            <a:endParaRPr lang="ja-JP" altLang="en-US" sz="2000" b="1" dirty="0">
              <a:solidFill>
                <a:srgbClr val="317277"/>
              </a:solidFill>
              <a:effectLst>
                <a:outerShdw blurRad="38100" dist="38100" dir="2700000" algn="tl">
                  <a:srgbClr val="C0C0C0"/>
                </a:outerShdw>
              </a:effectLst>
              <a:latin typeface="Meiryo UI" pitchFamily="50" charset="-128"/>
              <a:ea typeface="Meiryo UI" pitchFamily="50" charset="-128"/>
              <a:cs typeface="Meiryo UI" pitchFamily="50" charset="-128"/>
            </a:endParaRPr>
          </a:p>
        </p:txBody>
      </p:sp>
      <p:sp>
        <p:nvSpPr>
          <p:cNvPr id="11" name="正方形/長方形 10"/>
          <p:cNvSpPr/>
          <p:nvPr/>
        </p:nvSpPr>
        <p:spPr>
          <a:xfrm>
            <a:off x="1899925" y="1985383"/>
            <a:ext cx="2147549" cy="861774"/>
          </a:xfrm>
          <a:prstGeom prst="rect">
            <a:avLst/>
          </a:prstGeom>
        </p:spPr>
        <p:txBody>
          <a:bodyPr wrap="square">
            <a:spAutoFit/>
          </a:bodyPr>
          <a:lstStyle/>
          <a:p>
            <a:r>
              <a:rPr lang="ja-JP" altLang="en-US" sz="1800" b="1" dirty="0">
                <a:solidFill>
                  <a:srgbClr val="317277"/>
                </a:solidFill>
                <a:latin typeface="Meiryo UI" pitchFamily="50" charset="-128"/>
                <a:ea typeface="Meiryo UI" pitchFamily="50" charset="-128"/>
                <a:cs typeface="Meiryo UI" pitchFamily="50" charset="-128"/>
              </a:rPr>
              <a:t>認知症の人が感じる</a:t>
            </a:r>
            <a:endParaRPr lang="en-US" altLang="ja-JP" sz="1800" b="1" dirty="0">
              <a:solidFill>
                <a:srgbClr val="317277"/>
              </a:solidFill>
              <a:latin typeface="Meiryo UI" pitchFamily="50" charset="-128"/>
              <a:ea typeface="Meiryo UI" pitchFamily="50" charset="-128"/>
              <a:cs typeface="Meiryo UI" pitchFamily="50" charset="-128"/>
            </a:endParaRPr>
          </a:p>
          <a:p>
            <a:r>
              <a:rPr lang="ja-JP" altLang="en-US" sz="3200" b="1" dirty="0">
                <a:solidFill>
                  <a:srgbClr val="317277"/>
                </a:solidFill>
                <a:latin typeface="Meiryo UI" pitchFamily="50" charset="-128"/>
                <a:ea typeface="Meiryo UI" pitchFamily="50" charset="-128"/>
                <a:cs typeface="Meiryo UI" pitchFamily="50" charset="-128"/>
              </a:rPr>
              <a:t>不安と恐怖</a:t>
            </a:r>
            <a:endParaRPr lang="ja-JP" altLang="en-US" sz="3200" dirty="0">
              <a:solidFill>
                <a:srgbClr val="317277"/>
              </a:solidFill>
            </a:endParaRPr>
          </a:p>
        </p:txBody>
      </p:sp>
      <p:sp>
        <p:nvSpPr>
          <p:cNvPr id="21" name="AutoShape 17"/>
          <p:cNvSpPr>
            <a:spLocks noChangeArrowheads="1"/>
          </p:cNvSpPr>
          <p:nvPr/>
        </p:nvSpPr>
        <p:spPr bwMode="auto">
          <a:xfrm flipV="1">
            <a:off x="3733126" y="4020089"/>
            <a:ext cx="1419287" cy="272544"/>
          </a:xfrm>
          <a:prstGeom prst="triangle">
            <a:avLst>
              <a:gd name="adj" fmla="val 50000"/>
            </a:avLst>
          </a:prstGeom>
          <a:gradFill rotWithShape="1">
            <a:gsLst>
              <a:gs pos="0">
                <a:srgbClr val="317277"/>
              </a:gs>
              <a:gs pos="100000">
                <a:srgbClr val="FFFFFF"/>
              </a:gs>
            </a:gsLst>
            <a:lin ang="5400000" scaled="1"/>
          </a:gradFill>
          <a:ln>
            <a:noFill/>
          </a:ln>
          <a:effectLst/>
        </p:spPr>
        <p:txBody>
          <a:bodyPr rot="10800000" wrap="none" anchor="ctr"/>
          <a:lstStyle/>
          <a:p>
            <a:endParaRPr lang="ja-JP" altLang="en-US" sz="3200" b="1">
              <a:ea typeface="HGPｺﾞｼｯｸM" pitchFamily="50" charset="-128"/>
            </a:endParaRPr>
          </a:p>
        </p:txBody>
      </p:sp>
      <p:sp>
        <p:nvSpPr>
          <p:cNvPr id="22" name="AutoShape 17"/>
          <p:cNvSpPr>
            <a:spLocks noChangeArrowheads="1"/>
          </p:cNvSpPr>
          <p:nvPr/>
        </p:nvSpPr>
        <p:spPr bwMode="auto">
          <a:xfrm flipV="1">
            <a:off x="3733128" y="3111334"/>
            <a:ext cx="1419287" cy="281885"/>
          </a:xfrm>
          <a:prstGeom prst="triangle">
            <a:avLst>
              <a:gd name="adj" fmla="val 50000"/>
            </a:avLst>
          </a:prstGeom>
          <a:gradFill rotWithShape="1">
            <a:gsLst>
              <a:gs pos="0">
                <a:srgbClr val="317277"/>
              </a:gs>
              <a:gs pos="100000">
                <a:srgbClr val="FFFFFF"/>
              </a:gs>
            </a:gsLst>
            <a:lin ang="5400000" scaled="1"/>
          </a:gradFill>
          <a:ln>
            <a:noFill/>
          </a:ln>
          <a:effectLst/>
        </p:spPr>
        <p:txBody>
          <a:bodyPr rot="10800000" wrap="none" anchor="ctr"/>
          <a:lstStyle/>
          <a:p>
            <a:endParaRPr lang="ja-JP" altLang="en-US" sz="3200" b="1">
              <a:ea typeface="HGPｺﾞｼｯｸM" pitchFamily="50" charset="-128"/>
            </a:endParaRPr>
          </a:p>
        </p:txBody>
      </p:sp>
      <p:sp>
        <p:nvSpPr>
          <p:cNvPr id="16" name="角丸四角形 15"/>
          <p:cNvSpPr/>
          <p:nvPr/>
        </p:nvSpPr>
        <p:spPr bwMode="auto">
          <a:xfrm>
            <a:off x="1279092" y="4333905"/>
            <a:ext cx="1079229" cy="1449378"/>
          </a:xfrm>
          <a:prstGeom prst="roundRect">
            <a:avLst>
              <a:gd name="adj" fmla="val 10288"/>
            </a:avLst>
          </a:prstGeom>
          <a:solidFill>
            <a:schemeClr val="accent5">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安心</a:t>
            </a:r>
            <a:endParaRPr kumimoji="1" lang="en-US" altLang="ja-JP" sz="2000" b="1" i="0" u="none" strike="noStrike" cap="none" normalizeH="0" baseline="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できる</a:t>
            </a:r>
            <a:endParaRPr kumimoji="1" lang="en-US" altLang="ja-JP" sz="2000" b="1" i="0" u="none" strike="noStrike" cap="none" normalizeH="0" baseline="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対応</a:t>
            </a:r>
          </a:p>
        </p:txBody>
      </p:sp>
      <p:sp>
        <p:nvSpPr>
          <p:cNvPr id="20" name="二等辺三角形 10"/>
          <p:cNvSpPr>
            <a:spLocks noChangeArrowheads="1"/>
          </p:cNvSpPr>
          <p:nvPr/>
        </p:nvSpPr>
        <p:spPr bwMode="auto">
          <a:xfrm flipV="1">
            <a:off x="3941079" y="5923510"/>
            <a:ext cx="1003386" cy="245725"/>
          </a:xfrm>
          <a:prstGeom prst="triangle">
            <a:avLst>
              <a:gd name="adj" fmla="val 50000"/>
            </a:avLst>
          </a:prstGeom>
          <a:solidFill>
            <a:srgbClr val="317277"/>
          </a:solidFill>
          <a:ln>
            <a:noFill/>
          </a:ln>
        </p:spPr>
        <p:txBody>
          <a:bodyPr rot="10800000" wrap="none" anchor="ctr"/>
          <a:lstStyle/>
          <a:p>
            <a:pPr algn="r">
              <a:defRPr/>
            </a:pPr>
            <a:endParaRPr lang="ja-JP" altLang="en-US">
              <a:effectLst>
                <a:outerShdw blurRad="38100" dist="38100" dir="2700000" algn="tl">
                  <a:srgbClr val="000000">
                    <a:alpha val="43137"/>
                  </a:srgbClr>
                </a:outerShdw>
              </a:effectLst>
              <a:latin typeface="Arial" charset="0"/>
            </a:endParaRPr>
          </a:p>
        </p:txBody>
      </p:sp>
      <p:sp>
        <p:nvSpPr>
          <p:cNvPr id="17" name="角丸四角形 16"/>
          <p:cNvSpPr/>
          <p:nvPr/>
        </p:nvSpPr>
        <p:spPr bwMode="auto">
          <a:xfrm>
            <a:off x="623396" y="1191727"/>
            <a:ext cx="1734925" cy="546699"/>
          </a:xfrm>
          <a:prstGeom prst="roundRect">
            <a:avLst/>
          </a:prstGeom>
          <a:solidFill>
            <a:schemeClr val="accent5">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chemeClr val="bg1"/>
                </a:solidFill>
                <a:latin typeface="Trebuchet MS" panose="020B0603020202020204" pitchFamily="34" charset="0"/>
              </a:rPr>
              <a:t>Point</a:t>
            </a:r>
            <a:r>
              <a:rPr kumimoji="1" lang="ja-JP" altLang="en-US" sz="1400" b="1" i="0" u="none" strike="noStrike" cap="none" normalizeH="0" baseline="0" dirty="0">
                <a:ln>
                  <a:noFill/>
                </a:ln>
                <a:solidFill>
                  <a:schemeClr val="bg1"/>
                </a:solidFill>
                <a:latin typeface="Trebuchet MS" panose="020B0603020202020204" pitchFamily="34" charset="0"/>
              </a:rPr>
              <a:t> </a:t>
            </a:r>
            <a:r>
              <a:rPr lang="ja-JP" altLang="en-US" sz="3000" b="1" dirty="0">
                <a:solidFill>
                  <a:schemeClr val="bg1"/>
                </a:solidFill>
                <a:latin typeface="Trebuchet MS" panose="020B0603020202020204" pitchFamily="34" charset="0"/>
              </a:rPr>
              <a:t>⑥</a:t>
            </a:r>
            <a:endParaRPr kumimoji="1" lang="ja-JP" altLang="en-US" sz="3000" b="1" i="0" u="none" strike="noStrike" cap="none" normalizeH="0" baseline="0" dirty="0">
              <a:ln>
                <a:noFill/>
              </a:ln>
              <a:solidFill>
                <a:schemeClr val="bg1"/>
              </a:solidFill>
              <a:latin typeface="Trebuchet MS" panose="020B0603020202020204" pitchFamily="34" charset="0"/>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49820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1185705" y="964642"/>
            <a:ext cx="7098486" cy="4551903"/>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en-US" altLang="ja-JP" sz="3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DVD:2</a:t>
            </a:r>
          </a:p>
          <a:p>
            <a:pPr marL="0" marR="0" indent="0" algn="r" defTabSz="914400" rtl="0" eaLnBrk="1" fontAlgn="base" latinLnBrk="0" hangingPunct="1">
              <a:lnSpc>
                <a:spcPts val="1200"/>
              </a:lnSpc>
              <a:spcBef>
                <a:spcPct val="0"/>
              </a:spcBef>
              <a:spcAft>
                <a:spcPct val="0"/>
              </a:spcAft>
              <a:buClrTx/>
              <a:buSzTx/>
              <a:buFontTx/>
              <a:buNone/>
              <a:tabLst/>
            </a:pPr>
            <a:endParaRPr kumimoji="1" lang="en-US" altLang="ja-JP" sz="3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診療室にて①</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base" latinLnBrk="0" hangingPunct="1">
              <a:lnSpc>
                <a:spcPct val="100000"/>
              </a:lnSpc>
              <a:spcBef>
                <a:spcPts val="1200"/>
              </a:spcBef>
              <a:spcAft>
                <a:spcPct val="0"/>
              </a:spcAft>
              <a:buClrTx/>
              <a:buSzTx/>
              <a:buFontTx/>
              <a:buNone/>
              <a:tabLst/>
            </a:pPr>
            <a:r>
              <a:rPr kumimoji="1" lang="ja-JP" altLang="en-US" sz="3200" b="1" i="0" u="none" strike="noStrike" cap="none" normalizeH="0" baseline="0" dirty="0">
                <a:ln>
                  <a:noFill/>
                </a:ln>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「帰りたいんですけど・・・」</a:t>
            </a:r>
          </a:p>
        </p:txBody>
      </p:sp>
    </p:spTree>
    <p:extLst>
      <p:ext uri="{BB962C8B-B14F-4D97-AF65-F5344CB8AC3E}">
        <p14:creationId xmlns:p14="http://schemas.microsoft.com/office/powerpoint/2010/main" val="40716206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テキスト ボックス 6"/>
          <p:cNvSpPr txBox="1">
            <a:spLocks noChangeArrowheads="1"/>
          </p:cNvSpPr>
          <p:nvPr/>
        </p:nvSpPr>
        <p:spPr bwMode="auto">
          <a:xfrm>
            <a:off x="1133474" y="1503754"/>
            <a:ext cx="7077075"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200"/>
              </a:spcBef>
            </a:pPr>
            <a:r>
              <a:rPr lang="ja-JP" altLang="en-US" sz="2400" b="1" dirty="0">
                <a:latin typeface="Meiryo UI" pitchFamily="50" charset="-128"/>
                <a:ea typeface="Meiryo UI" pitchFamily="50" charset="-128"/>
                <a:cs typeface="Meiryo UI" pitchFamily="50" charset="-128"/>
              </a:rPr>
              <a:t>①</a:t>
            </a:r>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歯科医療機関は治療優先の場であり、認知症の</a:t>
            </a:r>
            <a:endParaRPr lang="en-US" altLang="ja-JP" sz="2400" b="1" dirty="0">
              <a:latin typeface="Meiryo UI" pitchFamily="50" charset="-128"/>
              <a:ea typeface="Meiryo UI" pitchFamily="50" charset="-128"/>
              <a:cs typeface="Meiryo UI" pitchFamily="50" charset="-128"/>
            </a:endParaRPr>
          </a:p>
          <a:p>
            <a:pPr eaLnBrk="1" hangingPunct="1">
              <a:spcBef>
                <a:spcPts val="200"/>
              </a:spcBef>
            </a:pPr>
            <a:r>
              <a:rPr lang="ja-JP" altLang="en-US" sz="2400" b="1" dirty="0">
                <a:latin typeface="Meiryo UI" pitchFamily="50" charset="-128"/>
                <a:ea typeface="Meiryo UI" pitchFamily="50" charset="-128"/>
                <a:cs typeface="Meiryo UI" pitchFamily="50" charset="-128"/>
              </a:rPr>
              <a:t>    人にとって馴染みにくい場であることを認識する</a:t>
            </a:r>
          </a:p>
          <a:p>
            <a:pPr eaLnBrk="1" hangingPunct="1"/>
            <a:r>
              <a:rPr lang="en-US" altLang="ja-JP" sz="1000" b="1" dirty="0">
                <a:latin typeface="Meiryo UI" pitchFamily="50" charset="-128"/>
                <a:ea typeface="Meiryo UI" pitchFamily="50" charset="-128"/>
                <a:cs typeface="Meiryo UI" pitchFamily="50" charset="-128"/>
              </a:rPr>
              <a:t> </a:t>
            </a:r>
          </a:p>
          <a:p>
            <a:pPr eaLnBrk="1" hangingPunct="1">
              <a:spcBef>
                <a:spcPts val="200"/>
              </a:spcBef>
            </a:pPr>
            <a:r>
              <a:rPr lang="ja-JP" altLang="en-US" sz="2400" b="1" dirty="0">
                <a:latin typeface="Meiryo UI" pitchFamily="50" charset="-128"/>
                <a:ea typeface="Meiryo UI" pitchFamily="50" charset="-128"/>
                <a:cs typeface="Meiryo UI" pitchFamily="50" charset="-128"/>
              </a:rPr>
              <a:t>②</a:t>
            </a:r>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痛み、状態変化や環境の変化は、認知症の症状</a:t>
            </a:r>
            <a:endParaRPr lang="en-US" altLang="ja-JP" sz="2400" b="1" dirty="0">
              <a:latin typeface="Meiryo UI" pitchFamily="50" charset="-128"/>
              <a:ea typeface="Meiryo UI" pitchFamily="50" charset="-128"/>
              <a:cs typeface="Meiryo UI" pitchFamily="50" charset="-128"/>
            </a:endParaRPr>
          </a:p>
          <a:p>
            <a:pPr eaLnBrk="1" hangingPunct="1">
              <a:spcBef>
                <a:spcPts val="200"/>
              </a:spcBef>
            </a:pPr>
            <a:r>
              <a:rPr lang="ja-JP" altLang="en-US" sz="2400" b="1" dirty="0">
                <a:latin typeface="Meiryo UI" pitchFamily="50" charset="-128"/>
                <a:ea typeface="Meiryo UI" pitchFamily="50" charset="-128"/>
                <a:cs typeface="Meiryo UI" pitchFamily="50" charset="-128"/>
              </a:rPr>
              <a:t>    の悪化、</a:t>
            </a:r>
            <a:r>
              <a:rPr lang="en-US" altLang="ja-JP" sz="2400" b="1" dirty="0">
                <a:latin typeface="Meiryo UI" pitchFamily="50" charset="-128"/>
                <a:ea typeface="Meiryo UI" pitchFamily="50" charset="-128"/>
                <a:cs typeface="Meiryo UI" pitchFamily="50" charset="-128"/>
              </a:rPr>
              <a:t>BPSD</a:t>
            </a:r>
            <a:r>
              <a:rPr lang="ja-JP" altLang="en-US" sz="2400" b="1" dirty="0">
                <a:latin typeface="Meiryo UI" pitchFamily="50" charset="-128"/>
                <a:ea typeface="Meiryo UI" pitchFamily="50" charset="-128"/>
                <a:cs typeface="Meiryo UI" pitchFamily="50" charset="-128"/>
              </a:rPr>
              <a:t>の発生や悪化につながりやすい</a:t>
            </a:r>
          </a:p>
          <a:p>
            <a:pPr eaLnBrk="1" hangingPunct="1"/>
            <a:endParaRPr lang="ja-JP" altLang="en-US" sz="1000" b="1" dirty="0">
              <a:latin typeface="Meiryo UI" pitchFamily="50" charset="-128"/>
              <a:ea typeface="Meiryo UI" pitchFamily="50" charset="-128"/>
              <a:cs typeface="Meiryo UI" pitchFamily="50" charset="-128"/>
            </a:endParaRPr>
          </a:p>
          <a:p>
            <a:pPr eaLnBrk="1" hangingPunct="1"/>
            <a:r>
              <a:rPr lang="ja-JP" altLang="en-US" sz="2400" b="1" dirty="0">
                <a:latin typeface="Meiryo UI" pitchFamily="50" charset="-128"/>
                <a:ea typeface="Meiryo UI" pitchFamily="50" charset="-128"/>
                <a:cs typeface="Meiryo UI" pitchFamily="50" charset="-128"/>
              </a:rPr>
              <a:t>③</a:t>
            </a:r>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治療に伴う緊張は、</a:t>
            </a:r>
            <a:r>
              <a:rPr lang="en-US" altLang="ja-JP" sz="2400" b="1" dirty="0">
                <a:latin typeface="Meiryo UI" pitchFamily="50" charset="-128"/>
                <a:ea typeface="Meiryo UI" pitchFamily="50" charset="-128"/>
                <a:cs typeface="Meiryo UI" pitchFamily="50" charset="-128"/>
              </a:rPr>
              <a:t>BPSD</a:t>
            </a:r>
            <a:r>
              <a:rPr lang="ja-JP" altLang="en-US" sz="2400" b="1" dirty="0">
                <a:latin typeface="Meiryo UI" pitchFamily="50" charset="-128"/>
                <a:ea typeface="Meiryo UI" pitchFamily="50" charset="-128"/>
                <a:cs typeface="Meiryo UI" pitchFamily="50" charset="-128"/>
              </a:rPr>
              <a:t>の発生や悪化の要因</a:t>
            </a:r>
            <a:endParaRPr lang="en-US" altLang="ja-JP" sz="2400" b="1" dirty="0">
              <a:latin typeface="Meiryo UI" pitchFamily="50" charset="-128"/>
              <a:ea typeface="Meiryo UI" pitchFamily="50" charset="-128"/>
              <a:cs typeface="Meiryo UI" pitchFamily="50" charset="-128"/>
            </a:endParaRPr>
          </a:p>
          <a:p>
            <a:pPr eaLnBrk="1" hangingPunct="1"/>
            <a:r>
              <a:rPr lang="ja-JP" altLang="en-US" sz="2400" b="1" dirty="0">
                <a:latin typeface="Meiryo UI" pitchFamily="50" charset="-128"/>
                <a:ea typeface="Meiryo UI" pitchFamily="50" charset="-128"/>
                <a:cs typeface="Meiryo UI" pitchFamily="50" charset="-128"/>
              </a:rPr>
              <a:t>    にもなる</a:t>
            </a:r>
          </a:p>
          <a:p>
            <a:pPr eaLnBrk="1" hangingPunct="1"/>
            <a:endParaRPr lang="en-US" altLang="ja-JP" sz="1400" b="1" dirty="0">
              <a:latin typeface="Meiryo UI" pitchFamily="50" charset="-128"/>
              <a:ea typeface="Meiryo UI" pitchFamily="50" charset="-128"/>
              <a:cs typeface="Meiryo UI" pitchFamily="50" charset="-128"/>
            </a:endParaRPr>
          </a:p>
          <a:p>
            <a:pPr eaLnBrk="1" hangingPunct="1"/>
            <a:endParaRPr lang="ja-JP" altLang="en-US" sz="1400" b="1" dirty="0">
              <a:latin typeface="Meiryo UI" pitchFamily="50" charset="-128"/>
              <a:ea typeface="Meiryo UI" pitchFamily="50" charset="-128"/>
              <a:cs typeface="Meiryo UI" pitchFamily="50" charset="-128"/>
            </a:endParaRPr>
          </a:p>
          <a:p>
            <a:pPr eaLnBrk="1" hangingPunct="1"/>
            <a:endParaRPr lang="en-US" altLang="ja-JP" sz="1400" b="1" dirty="0">
              <a:latin typeface="Meiryo UI" pitchFamily="50" charset="-128"/>
              <a:ea typeface="Meiryo UI" pitchFamily="50" charset="-128"/>
              <a:cs typeface="Meiryo UI" pitchFamily="50" charset="-128"/>
            </a:endParaRPr>
          </a:p>
          <a:p>
            <a:pPr eaLnBrk="1" hangingPunct="1"/>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認知症に対する理解が十分とは言えないケアが、</a:t>
            </a:r>
          </a:p>
          <a:p>
            <a:pPr eaLnBrk="1" hangingPunct="1"/>
            <a:r>
              <a:rPr lang="en-US" altLang="ja-JP" sz="2400" b="1" dirty="0">
                <a:latin typeface="Meiryo UI" pitchFamily="50" charset="-128"/>
                <a:ea typeface="Meiryo UI" pitchFamily="50" charset="-128"/>
                <a:cs typeface="Meiryo UI" pitchFamily="50" charset="-128"/>
              </a:rPr>
              <a:t>    BPSD</a:t>
            </a:r>
            <a:r>
              <a:rPr lang="ja-JP" altLang="en-US" sz="2400" b="1" dirty="0">
                <a:latin typeface="Meiryo UI" pitchFamily="50" charset="-128"/>
                <a:ea typeface="Meiryo UI" pitchFamily="50" charset="-128"/>
                <a:cs typeface="Meiryo UI" pitchFamily="50" charset="-128"/>
              </a:rPr>
              <a:t>を悪化させる可能性もあることを認識する</a:t>
            </a:r>
            <a:endParaRPr lang="en-US" altLang="ja-JP" sz="2400" b="1" dirty="0">
              <a:latin typeface="Meiryo UI" pitchFamily="50" charset="-128"/>
              <a:ea typeface="Meiryo UI" pitchFamily="50" charset="-128"/>
              <a:cs typeface="Meiryo UI" pitchFamily="50" charset="-128"/>
            </a:endParaRPr>
          </a:p>
        </p:txBody>
      </p:sp>
      <p:sp>
        <p:nvSpPr>
          <p:cNvPr id="32773" name="Text Box 2"/>
          <p:cNvSpPr txBox="1">
            <a:spLocks noChangeArrowheads="1"/>
          </p:cNvSpPr>
          <p:nvPr/>
        </p:nvSpPr>
        <p:spPr bwMode="auto">
          <a:xfrm>
            <a:off x="763515" y="348753"/>
            <a:ext cx="7653254"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認知症の人に歯科治療を行う上で必要な視点</a:t>
            </a:r>
          </a:p>
        </p:txBody>
      </p:sp>
      <p:sp>
        <p:nvSpPr>
          <p:cNvPr id="32774" name="Rectangle 6"/>
          <p:cNvSpPr>
            <a:spLocks noChangeArrowheads="1"/>
          </p:cNvSpPr>
          <p:nvPr/>
        </p:nvSpPr>
        <p:spPr bwMode="auto">
          <a:xfrm>
            <a:off x="1331086" y="4577169"/>
            <a:ext cx="6610600" cy="1071022"/>
          </a:xfrm>
          <a:prstGeom prst="rect">
            <a:avLst/>
          </a:prstGeom>
          <a:noFill/>
          <a:ln w="31750" cap="rnd">
            <a:solidFill>
              <a:schemeClr val="accent1">
                <a:lumMod val="50000"/>
              </a:schemeClr>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Rectangle 3"/>
          <p:cNvSpPr>
            <a:spLocks noChangeArrowheads="1"/>
          </p:cNvSpPr>
          <p:nvPr/>
        </p:nvSpPr>
        <p:spPr bwMode="auto">
          <a:xfrm>
            <a:off x="171610" y="941859"/>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2"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21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19943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67833" y="333527"/>
            <a:ext cx="8229600"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2800" b="1" dirty="0">
                <a:latin typeface="Meiryo UI" pitchFamily="50" charset="-128"/>
                <a:ea typeface="Meiryo UI" pitchFamily="50" charset="-128"/>
                <a:cs typeface="Meiryo UI" pitchFamily="50" charset="-128"/>
              </a:rPr>
              <a:t>歯科治療の不安に対応した</a:t>
            </a:r>
            <a:r>
              <a:rPr lang="ja-JP" altLang="en-US" sz="2800" b="1" dirty="0">
                <a:solidFill>
                  <a:schemeClr val="accent5">
                    <a:lumMod val="50000"/>
                  </a:schemeClr>
                </a:solidFill>
                <a:latin typeface="Meiryo UI" pitchFamily="50" charset="-128"/>
                <a:ea typeface="Meiryo UI" pitchFamily="50" charset="-128"/>
                <a:cs typeface="Meiryo UI" pitchFamily="50" charset="-128"/>
              </a:rPr>
              <a:t>環境整備</a:t>
            </a:r>
          </a:p>
        </p:txBody>
      </p:sp>
      <p:sp>
        <p:nvSpPr>
          <p:cNvPr id="7" name="角丸四角形 6"/>
          <p:cNvSpPr/>
          <p:nvPr/>
        </p:nvSpPr>
        <p:spPr bwMode="auto">
          <a:xfrm>
            <a:off x="639546" y="1248015"/>
            <a:ext cx="8011149" cy="1044824"/>
          </a:xfrm>
          <a:prstGeom prst="round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chemeClr val="bg1"/>
                </a:solidFill>
                <a:latin typeface="Meiryo UI" pitchFamily="50" charset="-128"/>
                <a:ea typeface="Meiryo UI" pitchFamily="50" charset="-128"/>
                <a:cs typeface="Meiryo UI" pitchFamily="50" charset="-128"/>
              </a:rPr>
              <a:t> 認知症の人は、急激な環境変化に適応するまでに</a:t>
            </a:r>
            <a:endParaRPr kumimoji="1" lang="en-US" altLang="ja-JP" sz="2600" b="1" i="0" u="none" strike="noStrike" cap="none" normalizeH="0" baseline="0" dirty="0">
              <a:ln>
                <a:noFill/>
              </a:ln>
              <a:solidFill>
                <a:schemeClr val="bg1"/>
              </a:solidFill>
              <a:latin typeface="Meiryo UI" pitchFamily="50" charset="-128"/>
              <a:ea typeface="Meiryo UI" pitchFamily="50" charset="-128"/>
              <a:cs typeface="Meiryo UI"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chemeClr val="bg1"/>
                </a:solidFill>
                <a:latin typeface="Meiryo UI" pitchFamily="50" charset="-128"/>
                <a:ea typeface="Meiryo UI" pitchFamily="50" charset="-128"/>
                <a:cs typeface="Meiryo UI" pitchFamily="50" charset="-128"/>
              </a:rPr>
              <a:t> 不穏や混乱を起こし、帰宅願望を強く訴えることが多い</a:t>
            </a:r>
          </a:p>
        </p:txBody>
      </p:sp>
      <p:sp>
        <p:nvSpPr>
          <p:cNvPr id="9" name="コンテンツ プレースホルダ 2"/>
          <p:cNvSpPr txBox="1">
            <a:spLocks/>
          </p:cNvSpPr>
          <p:nvPr/>
        </p:nvSpPr>
        <p:spPr>
          <a:xfrm>
            <a:off x="595423" y="2972079"/>
            <a:ext cx="7675120" cy="1306700"/>
          </a:xfrm>
          <a:prstGeom prst="rect">
            <a:avLst/>
          </a:prstGeom>
        </p:spPr>
        <p:txBody>
          <a:bodyPr/>
          <a:lstStyle/>
          <a:p>
            <a:pPr marR="0" lvl="1" algn="l" defTabSz="914400" rtl="0" eaLnBrk="0" fontAlgn="base" latinLnBrk="0" hangingPunct="0">
              <a:spcBef>
                <a:spcPts val="0"/>
              </a:spcBef>
              <a:spcAft>
                <a:spcPct val="0"/>
              </a:spcAft>
              <a:buClrTx/>
              <a:buSzTx/>
              <a:tabLst/>
              <a:defRPr/>
            </a:pPr>
            <a:r>
              <a:rPr lang="ja-JP" altLang="en-US" sz="2000" b="1" kern="0" dirty="0">
                <a:solidFill>
                  <a:schemeClr val="accent1">
                    <a:lumMod val="50000"/>
                  </a:schemeClr>
                </a:solidFill>
                <a:latin typeface="Meiryo UI" pitchFamily="50" charset="-128"/>
                <a:ea typeface="Meiryo UI" pitchFamily="50" charset="-128"/>
                <a:cs typeface="Meiryo UI" pitchFamily="50" charset="-128"/>
              </a:rPr>
              <a:t>●</a:t>
            </a:r>
            <a:r>
              <a:rPr lang="ja-JP" altLang="en-US" sz="2000" b="1" kern="0" dirty="0">
                <a:latin typeface="Meiryo UI" pitchFamily="50" charset="-128"/>
                <a:ea typeface="Meiryo UI" pitchFamily="50" charset="-128"/>
                <a:cs typeface="Meiryo UI" pitchFamily="50" charset="-128"/>
              </a:rPr>
              <a:t> できるだけ本人の様子を観察しやすいユニットに通す</a:t>
            </a:r>
            <a:endParaRPr lang="en-US" altLang="ja-JP" sz="2000" b="1" kern="0" dirty="0">
              <a:latin typeface="Meiryo UI" pitchFamily="50" charset="-128"/>
              <a:ea typeface="Meiryo UI" pitchFamily="50" charset="-128"/>
              <a:cs typeface="Meiryo UI" pitchFamily="50" charset="-128"/>
            </a:endParaRPr>
          </a:p>
          <a:p>
            <a:pPr marR="0" lvl="1" algn="l" defTabSz="914400" rtl="0" eaLnBrk="0" fontAlgn="base" latinLnBrk="0" hangingPunct="0">
              <a:spcBef>
                <a:spcPts val="600"/>
              </a:spcBef>
              <a:spcAft>
                <a:spcPct val="0"/>
              </a:spcAft>
              <a:buClrTx/>
              <a:buSzTx/>
              <a:tabLst/>
              <a:defRPr/>
            </a:pPr>
            <a:r>
              <a:rPr kumimoji="1" lang="ja-JP" altLang="en-US" sz="2000" b="1" i="0" u="none" strike="noStrike" kern="0" cap="none" spc="0" normalizeH="0" baseline="0" noProof="0" dirty="0">
                <a:ln>
                  <a:noFill/>
                </a:ln>
                <a:solidFill>
                  <a:schemeClr val="accent1">
                    <a:lumMod val="50000"/>
                  </a:schemeClr>
                </a:solidFill>
                <a:effectLst/>
                <a:uLnTx/>
                <a:uFillTx/>
                <a:latin typeface="Meiryo UI" pitchFamily="50" charset="-128"/>
                <a:ea typeface="Meiryo UI" pitchFamily="50" charset="-128"/>
                <a:cs typeface="Meiryo UI" pitchFamily="50" charset="-128"/>
              </a:rPr>
              <a:t>●</a:t>
            </a:r>
            <a:r>
              <a:rPr kumimoji="1" lang="ja-JP" altLang="en-US" sz="2000" b="1" i="0" u="none" strike="noStrike" kern="0" cap="none" spc="0" normalizeH="0" baseline="0" noProof="0" dirty="0">
                <a:ln>
                  <a:noFill/>
                </a:ln>
                <a:effectLst/>
                <a:uLnTx/>
                <a:uFillTx/>
                <a:latin typeface="Meiryo UI" pitchFamily="50" charset="-128"/>
                <a:ea typeface="Meiryo UI" pitchFamily="50" charset="-128"/>
                <a:cs typeface="Meiryo UI" pitchFamily="50" charset="-128"/>
              </a:rPr>
              <a:t> 治療内容や治療時間の終了の見通しを伝え、安心感を与える</a:t>
            </a:r>
            <a:endParaRPr kumimoji="1" lang="en-US" altLang="ja-JP" sz="2000" b="1" i="0" u="none" strike="noStrike" kern="0" cap="none" spc="0" normalizeH="0" baseline="0" noProof="0" dirty="0">
              <a:ln>
                <a:noFill/>
              </a:ln>
              <a:effectLst/>
              <a:uLnTx/>
              <a:uFillTx/>
              <a:latin typeface="Meiryo UI" pitchFamily="50" charset="-128"/>
              <a:ea typeface="Meiryo UI" pitchFamily="50" charset="-128"/>
              <a:cs typeface="Meiryo UI" pitchFamily="50" charset="-128"/>
            </a:endParaRPr>
          </a:p>
          <a:p>
            <a:pPr marR="0" lvl="1" algn="l" defTabSz="914400" rtl="0" eaLnBrk="0" fontAlgn="base" latinLnBrk="0" hangingPunct="0">
              <a:spcBef>
                <a:spcPts val="600"/>
              </a:spcBef>
              <a:spcAft>
                <a:spcPct val="0"/>
              </a:spcAft>
              <a:buClrTx/>
              <a:buSzTx/>
              <a:tabLst/>
              <a:defRPr/>
            </a:pPr>
            <a:r>
              <a:rPr lang="ja-JP" altLang="en-US" sz="2000" b="1" kern="0" dirty="0">
                <a:solidFill>
                  <a:schemeClr val="accent1">
                    <a:lumMod val="50000"/>
                  </a:schemeClr>
                </a:solidFill>
                <a:latin typeface="Meiryo UI" pitchFamily="50" charset="-128"/>
                <a:ea typeface="Meiryo UI" pitchFamily="50" charset="-128"/>
                <a:cs typeface="Meiryo UI" pitchFamily="50" charset="-128"/>
              </a:rPr>
              <a:t>●</a:t>
            </a:r>
            <a:r>
              <a:rPr lang="ja-JP" altLang="en-US" sz="2000" b="1" kern="0" dirty="0">
                <a:latin typeface="Meiryo UI" pitchFamily="50" charset="-128"/>
                <a:ea typeface="Meiryo UI" pitchFamily="50" charset="-128"/>
                <a:cs typeface="Meiryo UI" pitchFamily="50" charset="-128"/>
              </a:rPr>
              <a:t> なるべく家族に同席してもらうように協力を得る</a:t>
            </a:r>
            <a:endParaRPr lang="en-US" altLang="ja-JP" sz="2000" b="1" kern="0" dirty="0">
              <a:latin typeface="Meiryo UI" pitchFamily="50" charset="-128"/>
              <a:ea typeface="Meiryo UI" pitchFamily="50" charset="-128"/>
              <a:cs typeface="Meiryo UI" pitchFamily="50" charset="-128"/>
            </a:endParaRPr>
          </a:p>
        </p:txBody>
      </p:sp>
      <p:sp>
        <p:nvSpPr>
          <p:cNvPr id="4" name="正方形/長方形 3"/>
          <p:cNvSpPr/>
          <p:nvPr/>
        </p:nvSpPr>
        <p:spPr>
          <a:xfrm>
            <a:off x="740793" y="2531437"/>
            <a:ext cx="1803699" cy="430887"/>
          </a:xfrm>
          <a:prstGeom prst="rect">
            <a:avLst/>
          </a:prstGeom>
        </p:spPr>
        <p:txBody>
          <a:bodyPr wrap="none">
            <a:spAutoFit/>
          </a:bodyPr>
          <a:lstStyle/>
          <a:p>
            <a:r>
              <a:rPr lang="ja-JP" altLang="en-US" sz="2200" b="1" dirty="0">
                <a:solidFill>
                  <a:schemeClr val="accent1">
                    <a:lumMod val="50000"/>
                  </a:schemeClr>
                </a:solidFill>
                <a:latin typeface="Meiryo UI" pitchFamily="50" charset="-128"/>
                <a:ea typeface="Meiryo UI" pitchFamily="50" charset="-128"/>
                <a:cs typeface="Meiryo UI" pitchFamily="50" charset="-128"/>
              </a:rPr>
              <a:t>環境への不安</a:t>
            </a:r>
            <a:endParaRPr lang="ja-JP" altLang="en-US" sz="2200" dirty="0">
              <a:solidFill>
                <a:schemeClr val="accent1">
                  <a:lumMod val="50000"/>
                </a:schemeClr>
              </a:solidFill>
            </a:endParaRPr>
          </a:p>
        </p:txBody>
      </p:sp>
      <p:sp>
        <p:nvSpPr>
          <p:cNvPr id="14" name="コンテンツ プレースホルダ 2"/>
          <p:cNvSpPr txBox="1">
            <a:spLocks/>
          </p:cNvSpPr>
          <p:nvPr/>
        </p:nvSpPr>
        <p:spPr>
          <a:xfrm>
            <a:off x="595423" y="4795306"/>
            <a:ext cx="8261987" cy="1669076"/>
          </a:xfrm>
          <a:prstGeom prst="rect">
            <a:avLst/>
          </a:prstGeom>
        </p:spPr>
        <p:txBody>
          <a:bodyPr/>
          <a:lstStyle/>
          <a:p>
            <a:pPr lvl="1">
              <a:spcBef>
                <a:spcPts val="0"/>
              </a:spcBef>
              <a:defRPr/>
            </a:pPr>
            <a:r>
              <a:rPr lang="ja-JP" altLang="en-US" sz="2000" b="1" kern="0" dirty="0">
                <a:solidFill>
                  <a:schemeClr val="accent1">
                    <a:lumMod val="50000"/>
                  </a:schemeClr>
                </a:solidFill>
                <a:latin typeface="Meiryo UI" pitchFamily="50" charset="-128"/>
                <a:ea typeface="Meiryo UI" pitchFamily="50" charset="-128"/>
                <a:cs typeface="Meiryo UI" pitchFamily="50" charset="-128"/>
              </a:rPr>
              <a:t>●</a:t>
            </a:r>
            <a:r>
              <a:rPr lang="ja-JP" altLang="en-US" sz="2000" b="1" kern="0" dirty="0">
                <a:latin typeface="Meiryo UI" pitchFamily="50" charset="-128"/>
                <a:ea typeface="Meiryo UI" pitchFamily="50" charset="-128"/>
                <a:cs typeface="Meiryo UI" pitchFamily="50" charset="-128"/>
              </a:rPr>
              <a:t> 口腔・顎顔面、頭頸部への急な接触による不安の誘発に配慮する</a:t>
            </a:r>
            <a:endParaRPr lang="en-US" altLang="ja-JP" sz="2000" b="1" kern="0" dirty="0">
              <a:latin typeface="Meiryo UI" pitchFamily="50" charset="-128"/>
              <a:ea typeface="Meiryo UI" pitchFamily="50" charset="-128"/>
              <a:cs typeface="Meiryo UI" pitchFamily="50" charset="-128"/>
            </a:endParaRPr>
          </a:p>
          <a:p>
            <a:pPr lvl="1">
              <a:spcBef>
                <a:spcPts val="600"/>
              </a:spcBef>
              <a:defRPr/>
            </a:pPr>
            <a:r>
              <a:rPr lang="ja-JP" altLang="en-US" sz="2000" b="1" kern="0" dirty="0">
                <a:solidFill>
                  <a:schemeClr val="accent1">
                    <a:lumMod val="50000"/>
                  </a:schemeClr>
                </a:solidFill>
                <a:latin typeface="Meiryo UI" pitchFamily="50" charset="-128"/>
                <a:ea typeface="Meiryo UI" pitchFamily="50" charset="-128"/>
                <a:cs typeface="Meiryo UI" pitchFamily="50" charset="-128"/>
              </a:rPr>
              <a:t>●</a:t>
            </a:r>
            <a:r>
              <a:rPr lang="ja-JP" altLang="en-US" sz="2000" b="1" kern="0" dirty="0">
                <a:latin typeface="Meiryo UI" pitchFamily="50" charset="-128"/>
                <a:ea typeface="Meiryo UI" pitchFamily="50" charset="-128"/>
                <a:cs typeface="Meiryo UI" pitchFamily="50" charset="-128"/>
              </a:rPr>
              <a:t> 口腔の過敏、水分や音の出る機械による恐怖に配慮する</a:t>
            </a:r>
            <a:endParaRPr lang="en-US" altLang="ja-JP" sz="2000" b="1" kern="0" dirty="0">
              <a:latin typeface="Meiryo UI" pitchFamily="50" charset="-128"/>
              <a:ea typeface="Meiryo UI" pitchFamily="50" charset="-128"/>
              <a:cs typeface="Meiryo UI" pitchFamily="50" charset="-128"/>
            </a:endParaRPr>
          </a:p>
          <a:p>
            <a:pPr lvl="1">
              <a:spcBef>
                <a:spcPts val="600"/>
              </a:spcBef>
              <a:defRPr/>
            </a:pPr>
            <a:r>
              <a:rPr lang="ja-JP" altLang="en-US" sz="2000" b="1" kern="0" dirty="0">
                <a:solidFill>
                  <a:schemeClr val="accent1">
                    <a:lumMod val="50000"/>
                  </a:schemeClr>
                </a:solidFill>
                <a:latin typeface="Meiryo UI" pitchFamily="50" charset="-128"/>
                <a:ea typeface="Meiryo UI" pitchFamily="50" charset="-128"/>
                <a:cs typeface="Meiryo UI" pitchFamily="50" charset="-128"/>
              </a:rPr>
              <a:t>●</a:t>
            </a:r>
            <a:r>
              <a:rPr lang="ja-JP" altLang="en-US" sz="2000" b="1" kern="0" dirty="0">
                <a:latin typeface="Meiryo UI" pitchFamily="50" charset="-128"/>
                <a:ea typeface="Meiryo UI" pitchFamily="50" charset="-128"/>
                <a:cs typeface="Meiryo UI" pitchFamily="50" charset="-128"/>
              </a:rPr>
              <a:t> 信頼関係を保つ配慮、理解を促してからの介入により</a:t>
            </a:r>
            <a:r>
              <a:rPr kumimoji="1" lang="ja-JP" altLang="en-US" sz="2000" b="1" i="0" u="none" strike="noStrike" kern="0" cap="none" spc="0" normalizeH="0" baseline="0" noProof="0" dirty="0">
                <a:ln>
                  <a:noFill/>
                </a:ln>
                <a:effectLst/>
                <a:uLnTx/>
                <a:uFillTx/>
                <a:latin typeface="Meiryo UI" pitchFamily="50" charset="-128"/>
                <a:ea typeface="Meiryo UI" pitchFamily="50" charset="-128"/>
                <a:cs typeface="Meiryo UI" pitchFamily="50" charset="-128"/>
              </a:rPr>
              <a:t>安心を与える</a:t>
            </a:r>
            <a:endParaRPr kumimoji="1" lang="en-US" altLang="ja-JP" sz="2000" b="1" i="0" u="none" strike="noStrike" kern="0" cap="none" spc="0" normalizeH="0" baseline="0" noProof="0" dirty="0">
              <a:ln>
                <a:noFill/>
              </a:ln>
              <a:effectLst/>
              <a:uLnTx/>
              <a:uFillTx/>
              <a:latin typeface="Meiryo UI" pitchFamily="50" charset="-128"/>
              <a:ea typeface="Meiryo UI" pitchFamily="50" charset="-128"/>
              <a:cs typeface="Meiryo UI" pitchFamily="50" charset="-128"/>
            </a:endParaRPr>
          </a:p>
          <a:p>
            <a:pPr marR="0" lvl="1" algn="l" defTabSz="914400" rtl="0" eaLnBrk="0" fontAlgn="base" latinLnBrk="0" hangingPunct="0">
              <a:spcBef>
                <a:spcPts val="600"/>
              </a:spcBef>
              <a:spcAft>
                <a:spcPct val="0"/>
              </a:spcAft>
              <a:buClrTx/>
              <a:buSzTx/>
              <a:tabLst/>
              <a:defRPr/>
            </a:pPr>
            <a:r>
              <a:rPr lang="ja-JP" altLang="en-US" sz="2000" b="1" kern="0" dirty="0">
                <a:solidFill>
                  <a:schemeClr val="accent1">
                    <a:lumMod val="50000"/>
                  </a:schemeClr>
                </a:solidFill>
                <a:latin typeface="Meiryo UI" pitchFamily="50" charset="-128"/>
                <a:ea typeface="Meiryo UI" pitchFamily="50" charset="-128"/>
                <a:cs typeface="Meiryo UI" pitchFamily="50" charset="-128"/>
              </a:rPr>
              <a:t>●</a:t>
            </a:r>
            <a:r>
              <a:rPr lang="ja-JP" altLang="en-US" sz="2000" b="1" kern="0" dirty="0">
                <a:latin typeface="Meiryo UI" pitchFamily="50" charset="-128"/>
                <a:ea typeface="Meiryo UI" pitchFamily="50" charset="-128"/>
                <a:cs typeface="Meiryo UI" pitchFamily="50" charset="-128"/>
              </a:rPr>
              <a:t> 顔を見せて話をする、見えないところから話しかけない</a:t>
            </a:r>
            <a:endParaRPr lang="en-US" altLang="ja-JP" sz="2000" b="1" kern="0" dirty="0">
              <a:latin typeface="Meiryo UI" pitchFamily="50" charset="-128"/>
              <a:ea typeface="Meiryo UI" pitchFamily="50" charset="-128"/>
              <a:cs typeface="Meiryo UI" pitchFamily="50" charset="-128"/>
            </a:endParaRPr>
          </a:p>
        </p:txBody>
      </p:sp>
      <p:sp>
        <p:nvSpPr>
          <p:cNvPr id="15" name="正方形/長方形 14"/>
          <p:cNvSpPr/>
          <p:nvPr/>
        </p:nvSpPr>
        <p:spPr>
          <a:xfrm>
            <a:off x="740793" y="4345516"/>
            <a:ext cx="2367956" cy="430887"/>
          </a:xfrm>
          <a:prstGeom prst="rect">
            <a:avLst/>
          </a:prstGeom>
        </p:spPr>
        <p:txBody>
          <a:bodyPr wrap="none">
            <a:spAutoFit/>
          </a:bodyPr>
          <a:lstStyle/>
          <a:p>
            <a:r>
              <a:rPr lang="ja-JP" altLang="en-US" sz="2200" b="1" dirty="0">
                <a:solidFill>
                  <a:schemeClr val="accent1">
                    <a:lumMod val="50000"/>
                  </a:schemeClr>
                </a:solidFill>
                <a:latin typeface="Meiryo UI" pitchFamily="50" charset="-128"/>
                <a:ea typeface="Meiryo UI" pitchFamily="50" charset="-128"/>
                <a:cs typeface="Meiryo UI" pitchFamily="50" charset="-128"/>
              </a:rPr>
              <a:t>治療行為への不安</a:t>
            </a:r>
            <a:endParaRPr lang="ja-JP" altLang="en-US" sz="2200" dirty="0">
              <a:solidFill>
                <a:schemeClr val="accent1">
                  <a:lumMod val="50000"/>
                </a:schemeClr>
              </a:solidFill>
            </a:endParaRPr>
          </a:p>
        </p:txBody>
      </p:sp>
      <p:sp>
        <p:nvSpPr>
          <p:cNvPr id="16" name="Rectangle 3"/>
          <p:cNvSpPr>
            <a:spLocks noChangeArrowheads="1"/>
          </p:cNvSpPr>
          <p:nvPr/>
        </p:nvSpPr>
        <p:spPr bwMode="auto">
          <a:xfrm>
            <a:off x="171610" y="934767"/>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7"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22</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2503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正方形/長方形 255"/>
          <p:cNvSpPr/>
          <p:nvPr/>
        </p:nvSpPr>
        <p:spPr>
          <a:xfrm>
            <a:off x="133350" y="2114550"/>
            <a:ext cx="8867165" cy="4626492"/>
          </a:xfrm>
          <a:prstGeom prst="rect">
            <a:avLst/>
          </a:prstGeom>
          <a:solidFill>
            <a:srgbClr val="F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38" name="円/楕円 237"/>
          <p:cNvSpPr/>
          <p:nvPr/>
        </p:nvSpPr>
        <p:spPr>
          <a:xfrm>
            <a:off x="7033574" y="2717716"/>
            <a:ext cx="1927682" cy="1057698"/>
          </a:xfrm>
          <a:prstGeom prst="ellipse">
            <a:avLst/>
          </a:prstGeom>
          <a:solidFill>
            <a:srgbClr val="8CA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35" name="角丸四角形 234"/>
          <p:cNvSpPr/>
          <p:nvPr/>
        </p:nvSpPr>
        <p:spPr>
          <a:xfrm>
            <a:off x="270080" y="2641516"/>
            <a:ext cx="1482911" cy="700089"/>
          </a:xfrm>
          <a:prstGeom prst="roundRect">
            <a:avLst>
              <a:gd name="adj" fmla="val 150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3" name="Text Box 2"/>
          <p:cNvSpPr txBox="1">
            <a:spLocks noChangeArrowheads="1"/>
          </p:cNvSpPr>
          <p:nvPr/>
        </p:nvSpPr>
        <p:spPr bwMode="auto">
          <a:xfrm>
            <a:off x="1834910" y="221331"/>
            <a:ext cx="5575965"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000" b="1" dirty="0">
                <a:solidFill>
                  <a:prstClr val="black"/>
                </a:solidFill>
                <a:latin typeface="Meiryo UI" pitchFamily="50" charset="-128"/>
                <a:ea typeface="Meiryo UI" pitchFamily="50" charset="-128"/>
                <a:cs typeface="Meiryo UI" pitchFamily="50" charset="-128"/>
              </a:rPr>
              <a:t>地域包括ケアシステム</a:t>
            </a:r>
          </a:p>
        </p:txBody>
      </p:sp>
      <p:sp>
        <p:nvSpPr>
          <p:cNvPr id="5" name="テキスト ボックス 50"/>
          <p:cNvSpPr txBox="1">
            <a:spLocks noChangeArrowheads="1"/>
          </p:cNvSpPr>
          <p:nvPr/>
        </p:nvSpPr>
        <p:spPr bwMode="auto">
          <a:xfrm>
            <a:off x="674059" y="998594"/>
            <a:ext cx="80784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spcBef>
                <a:spcPts val="0"/>
              </a:spcBef>
              <a:spcAft>
                <a:spcPts val="0"/>
              </a:spcAft>
            </a:pPr>
            <a:r>
              <a:rPr lang="ja-JP" altLang="en-US" sz="2000" b="1" dirty="0">
                <a:solidFill>
                  <a:srgbClr val="669900"/>
                </a:solidFill>
                <a:latin typeface="Meiryo UI" pitchFamily="50" charset="-128"/>
                <a:ea typeface="Meiryo UI" pitchFamily="50" charset="-128"/>
                <a:cs typeface="Meiryo UI" pitchFamily="50" charset="-128"/>
              </a:rPr>
              <a:t>  </a:t>
            </a:r>
            <a:r>
              <a:rPr lang="ja-JP" altLang="en-US" sz="2000" b="1" dirty="0">
                <a:solidFill>
                  <a:prstClr val="black">
                    <a:lumMod val="50000"/>
                    <a:lumOff val="50000"/>
                  </a:prstClr>
                </a:solidFill>
                <a:latin typeface="Meiryo UI" pitchFamily="50" charset="-128"/>
                <a:ea typeface="Meiryo UI" pitchFamily="50" charset="-128"/>
                <a:cs typeface="Meiryo UI" pitchFamily="50" charset="-128"/>
              </a:rPr>
              <a:t>住まい</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4F81BD"/>
                </a:solidFill>
                <a:latin typeface="Meiryo UI" pitchFamily="50" charset="-128"/>
                <a:ea typeface="Meiryo UI" pitchFamily="50" charset="-128"/>
                <a:cs typeface="Meiryo UI" pitchFamily="50" charset="-128"/>
              </a:rPr>
              <a:t>医療</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669900"/>
                </a:solidFill>
                <a:latin typeface="Meiryo UI" pitchFamily="50" charset="-128"/>
                <a:ea typeface="Meiryo UI" pitchFamily="50" charset="-128"/>
                <a:cs typeface="Meiryo UI" pitchFamily="50" charset="-128"/>
              </a:rPr>
              <a:t>介護</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C0504D"/>
                </a:solidFill>
                <a:latin typeface="Meiryo UI" pitchFamily="50" charset="-128"/>
                <a:ea typeface="Meiryo UI" pitchFamily="50" charset="-128"/>
                <a:cs typeface="Meiryo UI" pitchFamily="50" charset="-128"/>
              </a:rPr>
              <a:t>予防</a:t>
            </a:r>
            <a:r>
              <a:rPr lang="ja-JP" altLang="en-US" sz="2000" b="1" dirty="0">
                <a:solidFill>
                  <a:prstClr val="black"/>
                </a:solidFill>
                <a:latin typeface="Meiryo UI" pitchFamily="50" charset="-128"/>
                <a:ea typeface="Meiryo UI" pitchFamily="50" charset="-128"/>
                <a:cs typeface="Meiryo UI" pitchFamily="50" charset="-128"/>
              </a:rPr>
              <a:t>・</a:t>
            </a:r>
            <a:r>
              <a:rPr lang="ja-JP" altLang="en-US" sz="2000" b="1" dirty="0">
                <a:solidFill>
                  <a:srgbClr val="C0504D"/>
                </a:solidFill>
                <a:latin typeface="Meiryo UI" pitchFamily="50" charset="-128"/>
                <a:ea typeface="Meiryo UI" pitchFamily="50" charset="-128"/>
                <a:cs typeface="Meiryo UI" pitchFamily="50" charset="-128"/>
              </a:rPr>
              <a:t>生活支援</a:t>
            </a:r>
            <a:r>
              <a:rPr lang="ja-JP" altLang="en-US" sz="2000" b="1" dirty="0">
                <a:solidFill>
                  <a:srgbClr val="669900"/>
                </a:solidFill>
                <a:latin typeface="Meiryo UI" pitchFamily="50" charset="-128"/>
                <a:ea typeface="Meiryo UI" pitchFamily="50" charset="-128"/>
                <a:cs typeface="Meiryo UI" pitchFamily="50" charset="-128"/>
              </a:rPr>
              <a:t> </a:t>
            </a:r>
            <a:r>
              <a:rPr lang="ja-JP" altLang="en-US" sz="2000" b="1" dirty="0">
                <a:solidFill>
                  <a:prstClr val="black"/>
                </a:solidFill>
                <a:latin typeface="Meiryo UI" pitchFamily="50" charset="-128"/>
                <a:ea typeface="Meiryo UI" pitchFamily="50" charset="-128"/>
                <a:cs typeface="Meiryo UI" pitchFamily="50" charset="-128"/>
              </a:rPr>
              <a:t>が</a:t>
            </a:r>
            <a:r>
              <a:rPr lang="ja-JP" altLang="en-US" sz="2000" b="1" dirty="0">
                <a:latin typeface="Meiryo UI" pitchFamily="50" charset="-128"/>
                <a:ea typeface="Meiryo UI" pitchFamily="50" charset="-128"/>
                <a:cs typeface="Meiryo UI" pitchFamily="50" charset="-128"/>
              </a:rPr>
              <a:t>包括的に</a:t>
            </a:r>
            <a:r>
              <a:rPr lang="ja-JP" altLang="en-US" sz="2000" b="1" dirty="0">
                <a:solidFill>
                  <a:prstClr val="black"/>
                </a:solidFill>
                <a:latin typeface="Meiryo UI" pitchFamily="50" charset="-128"/>
                <a:ea typeface="Meiryo UI" pitchFamily="50" charset="-128"/>
                <a:cs typeface="Meiryo UI" pitchFamily="50" charset="-128"/>
              </a:rPr>
              <a:t>提供される</a:t>
            </a:r>
            <a:endParaRPr lang="en-US" altLang="ja-JP" sz="20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  地域包括ケアシステムの実現により、重度な要介護状態となっても、</a:t>
            </a:r>
            <a:endParaRPr lang="en-US" altLang="ja-JP" sz="20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  住み慣れた地域で自分らしい暮らしを人生の最後まで続けることができる</a:t>
            </a:r>
          </a:p>
        </p:txBody>
      </p:sp>
      <p:sp>
        <p:nvSpPr>
          <p:cNvPr id="10" name="テキスト ボックス 9"/>
          <p:cNvSpPr txBox="1"/>
          <p:nvPr/>
        </p:nvSpPr>
        <p:spPr>
          <a:xfrm>
            <a:off x="3136459" y="5180466"/>
            <a:ext cx="2490089" cy="607859"/>
          </a:xfrm>
          <a:prstGeom prst="rect">
            <a:avLst/>
          </a:prstGeom>
          <a:noFill/>
        </p:spPr>
        <p:txBody>
          <a:bodyPr wrap="square" rtlCol="0">
            <a:spAutoFit/>
          </a:bodyPr>
          <a:lstStyle/>
          <a:p>
            <a:pPr eaLnBrk="1" fontAlgn="auto" hangingPunct="1">
              <a:spcBef>
                <a:spcPts val="0"/>
              </a:spcBef>
              <a:spcAft>
                <a:spcPts val="0"/>
              </a:spcAft>
            </a:pPr>
            <a:r>
              <a:rPr lang="ja-JP" altLang="en-US" sz="1250" b="1" dirty="0">
                <a:solidFill>
                  <a:srgbClr val="C0504D"/>
                </a:solidFill>
                <a:latin typeface="Meiryo UI" pitchFamily="50" charset="-128"/>
                <a:ea typeface="Meiryo UI" pitchFamily="50" charset="-128"/>
                <a:cs typeface="Meiryo UI" pitchFamily="50" charset="-128"/>
              </a:rPr>
              <a:t>いつまでも元気に暮らすために･･･</a:t>
            </a:r>
            <a:endParaRPr lang="en-US" altLang="ja-JP" sz="1250" b="1" dirty="0">
              <a:solidFill>
                <a:srgbClr val="C0504D"/>
              </a:solidFill>
              <a:latin typeface="Meiryo UI" pitchFamily="50" charset="-128"/>
              <a:ea typeface="Meiryo UI" pitchFamily="50" charset="-128"/>
              <a:cs typeface="Meiryo UI" pitchFamily="50" charset="-128"/>
            </a:endParaRPr>
          </a:p>
          <a:p>
            <a:pPr eaLnBrk="1" fontAlgn="auto" hangingPunct="1">
              <a:spcBef>
                <a:spcPts val="300"/>
              </a:spcBef>
              <a:spcAft>
                <a:spcPts val="0"/>
              </a:spcAft>
            </a:pPr>
            <a:r>
              <a:rPr lang="ja-JP" altLang="en-US" sz="1800" b="1" dirty="0">
                <a:solidFill>
                  <a:srgbClr val="C0504D"/>
                </a:solidFill>
                <a:latin typeface="Meiryo UI" pitchFamily="50" charset="-128"/>
                <a:ea typeface="Meiryo UI" pitchFamily="50" charset="-128"/>
                <a:cs typeface="Meiryo UI" pitchFamily="50" charset="-128"/>
              </a:rPr>
              <a:t>   </a:t>
            </a:r>
            <a:r>
              <a:rPr lang="ja-JP" altLang="en-US" sz="1600" b="1" dirty="0">
                <a:solidFill>
                  <a:srgbClr val="C0504D"/>
                </a:solidFill>
                <a:latin typeface="Meiryo UI" pitchFamily="50" charset="-128"/>
                <a:ea typeface="Meiryo UI" pitchFamily="50" charset="-128"/>
                <a:cs typeface="Meiryo UI" pitchFamily="50" charset="-128"/>
              </a:rPr>
              <a:t>生活支援･介護予防</a:t>
            </a:r>
            <a:endParaRPr lang="en-US" altLang="ja-JP" sz="1600" b="1" dirty="0">
              <a:solidFill>
                <a:srgbClr val="C0504D"/>
              </a:solidFill>
              <a:latin typeface="Meiryo UI" pitchFamily="50" charset="-128"/>
              <a:ea typeface="Meiryo UI" pitchFamily="50" charset="-128"/>
              <a:cs typeface="Meiryo UI" pitchFamily="50" charset="-128"/>
            </a:endParaRPr>
          </a:p>
        </p:txBody>
      </p:sp>
      <p:sp>
        <p:nvSpPr>
          <p:cNvPr id="224" name="円/楕円 223"/>
          <p:cNvSpPr/>
          <p:nvPr/>
        </p:nvSpPr>
        <p:spPr>
          <a:xfrm>
            <a:off x="3262703" y="4027558"/>
            <a:ext cx="1884580" cy="100542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26" name="円/楕円 225"/>
          <p:cNvSpPr/>
          <p:nvPr/>
        </p:nvSpPr>
        <p:spPr>
          <a:xfrm>
            <a:off x="1264160" y="2813715"/>
            <a:ext cx="6596761" cy="3466214"/>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8" name="テキスト ボックス 7"/>
          <p:cNvSpPr txBox="1"/>
          <p:nvPr/>
        </p:nvSpPr>
        <p:spPr>
          <a:xfrm>
            <a:off x="1760973" y="2318622"/>
            <a:ext cx="1739531" cy="584775"/>
          </a:xfrm>
          <a:prstGeom prst="rect">
            <a:avLst/>
          </a:prstGeom>
          <a:noFill/>
        </p:spPr>
        <p:txBody>
          <a:bodyPr wrap="square" rtlCol="0">
            <a:spAutoFit/>
          </a:bodyPr>
          <a:lstStyle/>
          <a:p>
            <a:pPr eaLnBrk="1" fontAlgn="auto" hangingPunct="1">
              <a:spcBef>
                <a:spcPts val="0"/>
              </a:spcBef>
              <a:spcAft>
                <a:spcPts val="0"/>
              </a:spcAft>
            </a:pPr>
            <a:r>
              <a:rPr lang="ja-JP" altLang="en-US" sz="1400" b="1" dirty="0">
                <a:solidFill>
                  <a:srgbClr val="4F81BD"/>
                </a:solidFill>
                <a:latin typeface="Meiryo UI" pitchFamily="50" charset="-128"/>
                <a:ea typeface="Meiryo UI" pitchFamily="50" charset="-128"/>
                <a:cs typeface="Meiryo UI" pitchFamily="50" charset="-128"/>
              </a:rPr>
              <a:t>病気になったら･･･</a:t>
            </a:r>
            <a:endParaRPr lang="en-US" altLang="ja-JP" sz="1400" b="1" dirty="0">
              <a:solidFill>
                <a:srgbClr val="4F81BD"/>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800" b="1" dirty="0">
                <a:solidFill>
                  <a:srgbClr val="4F81BD"/>
                </a:solidFill>
                <a:latin typeface="Meiryo UI" pitchFamily="50" charset="-128"/>
                <a:ea typeface="Meiryo UI" pitchFamily="50" charset="-128"/>
                <a:cs typeface="Meiryo UI" pitchFamily="50" charset="-128"/>
              </a:rPr>
              <a:t>   医    療</a:t>
            </a:r>
            <a:endParaRPr lang="en-US" altLang="ja-JP" sz="1800" b="1" dirty="0">
              <a:solidFill>
                <a:srgbClr val="4F81BD"/>
              </a:solidFill>
              <a:latin typeface="Meiryo UI" pitchFamily="50" charset="-128"/>
              <a:ea typeface="Meiryo UI" pitchFamily="50" charset="-128"/>
              <a:cs typeface="Meiryo UI" pitchFamily="50" charset="-128"/>
            </a:endParaRPr>
          </a:p>
        </p:txBody>
      </p:sp>
      <p:sp>
        <p:nvSpPr>
          <p:cNvPr id="227" name="テキスト ボックス 226"/>
          <p:cNvSpPr txBox="1"/>
          <p:nvPr/>
        </p:nvSpPr>
        <p:spPr>
          <a:xfrm>
            <a:off x="3549204" y="4091223"/>
            <a:ext cx="869765" cy="400110"/>
          </a:xfrm>
          <a:prstGeom prst="rect">
            <a:avLst/>
          </a:prstGeom>
          <a:noFill/>
        </p:spPr>
        <p:txBody>
          <a:bodyPr wrap="square" rtlCol="0">
            <a:spAutoFit/>
          </a:bodyPr>
          <a:lstStyle/>
          <a:p>
            <a:pPr eaLnBrk="1" fontAlgn="auto" hangingPunct="1">
              <a:spcBef>
                <a:spcPts val="0"/>
              </a:spcBef>
              <a:spcAft>
                <a:spcPts val="0"/>
              </a:spcAft>
            </a:pPr>
            <a:r>
              <a:rPr lang="ja-JP" altLang="en-US" sz="2000" b="1" dirty="0">
                <a:solidFill>
                  <a:prstClr val="white"/>
                </a:solidFill>
                <a:latin typeface="Meiryo UI" pitchFamily="50" charset="-128"/>
                <a:ea typeface="Meiryo UI" pitchFamily="50" charset="-128"/>
                <a:cs typeface="Meiryo UI" pitchFamily="50" charset="-128"/>
              </a:rPr>
              <a:t>住まい</a:t>
            </a:r>
            <a:endParaRPr lang="en-US" altLang="ja-JP" sz="2000" b="1" dirty="0">
              <a:solidFill>
                <a:prstClr val="white"/>
              </a:solidFill>
              <a:latin typeface="Meiryo UI" pitchFamily="50" charset="-128"/>
              <a:ea typeface="Meiryo UI" pitchFamily="50" charset="-128"/>
              <a:cs typeface="Meiryo UI" pitchFamily="50" charset="-128"/>
            </a:endParaRPr>
          </a:p>
        </p:txBody>
      </p:sp>
      <p:sp>
        <p:nvSpPr>
          <p:cNvPr id="228" name="テキスト ボックス 227"/>
          <p:cNvSpPr txBox="1"/>
          <p:nvPr/>
        </p:nvSpPr>
        <p:spPr>
          <a:xfrm>
            <a:off x="3517225" y="4427679"/>
            <a:ext cx="1597037" cy="669414"/>
          </a:xfrm>
          <a:prstGeom prst="rect">
            <a:avLst/>
          </a:prstGeom>
          <a:noFill/>
        </p:spPr>
        <p:txBody>
          <a:bodyPr wrap="square" rtlCol="0">
            <a:spAutoFit/>
          </a:bodyPr>
          <a:lstStyle/>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･自宅</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･サービス付き高齢者</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  向け住宅 等</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25" name="円/楕円 224"/>
          <p:cNvSpPr/>
          <p:nvPr/>
        </p:nvSpPr>
        <p:spPr>
          <a:xfrm>
            <a:off x="714144" y="4665084"/>
            <a:ext cx="1846520" cy="771004"/>
          </a:xfrm>
          <a:prstGeom prst="ellipse">
            <a:avLst/>
          </a:prstGeom>
          <a:solidFill>
            <a:schemeClr val="bg1">
              <a:lumMod val="85000"/>
            </a:schemeClr>
          </a:solid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29" name="テキスト ボックス 228"/>
          <p:cNvSpPr txBox="1"/>
          <p:nvPr/>
        </p:nvSpPr>
        <p:spPr>
          <a:xfrm>
            <a:off x="767309" y="4802462"/>
            <a:ext cx="2105025" cy="530915"/>
          </a:xfrm>
          <a:prstGeom prst="rect">
            <a:avLst/>
          </a:prstGeom>
          <a:noFill/>
        </p:spPr>
        <p:txBody>
          <a:bodyPr wrap="square" rtlCol="0">
            <a:spAutoFit/>
          </a:bodyPr>
          <a:lstStyle/>
          <a:p>
            <a:pPr eaLnBrk="1" fontAlgn="auto" hangingPunct="1">
              <a:spcBef>
                <a:spcPts val="0"/>
              </a:spcBef>
              <a:spcAft>
                <a:spcPts val="0"/>
              </a:spcAft>
            </a:pPr>
            <a:r>
              <a:rPr lang="ja-JP" altLang="en-US" sz="1250" b="1" dirty="0">
                <a:solidFill>
                  <a:prstClr val="black">
                    <a:lumMod val="65000"/>
                    <a:lumOff val="35000"/>
                  </a:prstClr>
                </a:solidFill>
                <a:latin typeface="Meiryo UI" pitchFamily="50" charset="-128"/>
                <a:ea typeface="Meiryo UI" pitchFamily="50" charset="-128"/>
                <a:cs typeface="Meiryo UI" pitchFamily="50" charset="-128"/>
              </a:rPr>
              <a:t>･地域包括支援センター</a:t>
            </a:r>
            <a:endParaRPr lang="en-US" altLang="ja-JP" sz="125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300"/>
              </a:spcBef>
              <a:spcAft>
                <a:spcPts val="0"/>
              </a:spcAft>
            </a:pPr>
            <a:r>
              <a:rPr lang="ja-JP" altLang="en-US" sz="1250" b="1" dirty="0">
                <a:solidFill>
                  <a:prstClr val="black">
                    <a:lumMod val="65000"/>
                    <a:lumOff val="35000"/>
                  </a:prstClr>
                </a:solidFill>
                <a:latin typeface="Meiryo UI" pitchFamily="50" charset="-128"/>
                <a:ea typeface="Meiryo UI" pitchFamily="50" charset="-128"/>
                <a:cs typeface="Meiryo UI" pitchFamily="50" charset="-128"/>
              </a:rPr>
              <a:t>･ケアマネジャー</a:t>
            </a:r>
            <a:endParaRPr lang="en-US" altLang="ja-JP" sz="125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33" name="テキスト ボックス 232"/>
          <p:cNvSpPr txBox="1"/>
          <p:nvPr/>
        </p:nvSpPr>
        <p:spPr>
          <a:xfrm>
            <a:off x="256963" y="2682628"/>
            <a:ext cx="2105025" cy="625812"/>
          </a:xfrm>
          <a:prstGeom prst="rect">
            <a:avLst/>
          </a:prstGeom>
          <a:noFill/>
        </p:spPr>
        <p:txBody>
          <a:bodyPr wrap="square" rtlCol="0">
            <a:spAutoFit/>
          </a:bodyPr>
          <a:lstStyle/>
          <a:p>
            <a:pPr eaLnBrk="1" fontAlgn="auto" hangingPunct="1">
              <a:spcBef>
                <a:spcPts val="1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･急性期病院</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1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･亜急性期、回復期、</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1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  リハビリ病院</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234" name="角丸四角形 233"/>
          <p:cNvSpPr/>
          <p:nvPr/>
        </p:nvSpPr>
        <p:spPr>
          <a:xfrm>
            <a:off x="1176066" y="3147720"/>
            <a:ext cx="1956011" cy="912938"/>
          </a:xfrm>
          <a:prstGeom prst="roundRect">
            <a:avLst>
              <a:gd name="adj" fmla="val 2062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32" name="テキスト ボックス 231"/>
          <p:cNvSpPr txBox="1"/>
          <p:nvPr/>
        </p:nvSpPr>
        <p:spPr>
          <a:xfrm>
            <a:off x="1229229" y="3182562"/>
            <a:ext cx="2105025" cy="854080"/>
          </a:xfrm>
          <a:prstGeom prst="rect">
            <a:avLst/>
          </a:prstGeom>
          <a:noFill/>
        </p:spPr>
        <p:txBody>
          <a:bodyPr wrap="square" rtlCol="0">
            <a:spAutoFit/>
          </a:bodyPr>
          <a:lstStyle/>
          <a:p>
            <a:pPr eaLnBrk="1" fontAlgn="auto" hangingPunct="1">
              <a:spcBef>
                <a:spcPts val="0"/>
              </a:spcBef>
              <a:spcAft>
                <a:spcPts val="0"/>
              </a:spcAft>
            </a:pPr>
            <a:r>
              <a:rPr lang="ja-JP" altLang="en-US" sz="1600" b="1" dirty="0">
                <a:solidFill>
                  <a:prstClr val="white"/>
                </a:solidFill>
                <a:latin typeface="Meiryo UI" pitchFamily="50" charset="-128"/>
                <a:ea typeface="Meiryo UI" pitchFamily="50" charset="-128"/>
                <a:cs typeface="Meiryo UI" pitchFamily="50" charset="-128"/>
              </a:rPr>
              <a:t>日常の医療</a:t>
            </a:r>
            <a:endParaRPr lang="en-US" altLang="ja-JP" sz="1600" b="1" dirty="0">
              <a:solidFill>
                <a:prstClr val="white"/>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white"/>
                </a:solidFill>
                <a:latin typeface="Meiryo UI" pitchFamily="50" charset="-128"/>
                <a:ea typeface="Meiryo UI" pitchFamily="50" charset="-128"/>
                <a:cs typeface="Meiryo UI" pitchFamily="50" charset="-128"/>
              </a:rPr>
              <a:t> ･かかりつけ医・歯科医師</a:t>
            </a:r>
            <a:endParaRPr lang="en-US" altLang="ja-JP" sz="1300" b="1" dirty="0">
              <a:solidFill>
                <a:prstClr val="white"/>
              </a:solidFill>
              <a:latin typeface="Meiryo UI" pitchFamily="50" charset="-128"/>
              <a:ea typeface="Meiryo UI" pitchFamily="50" charset="-128"/>
              <a:cs typeface="Meiryo UI" pitchFamily="50" charset="-128"/>
            </a:endParaRPr>
          </a:p>
          <a:p>
            <a:pPr eaLnBrk="1" fontAlgn="auto" hangingPunct="1">
              <a:spcBef>
                <a:spcPts val="300"/>
              </a:spcBef>
              <a:spcAft>
                <a:spcPts val="0"/>
              </a:spcAft>
            </a:pPr>
            <a:r>
              <a:rPr lang="ja-JP" altLang="en-US" sz="1300" b="1" dirty="0">
                <a:solidFill>
                  <a:prstClr val="white"/>
                </a:solidFill>
                <a:latin typeface="Meiryo UI" pitchFamily="50" charset="-128"/>
                <a:ea typeface="Meiryo UI" pitchFamily="50" charset="-128"/>
                <a:cs typeface="Meiryo UI" pitchFamily="50" charset="-128"/>
              </a:rPr>
              <a:t> ･地域の連携病院</a:t>
            </a:r>
            <a:endParaRPr lang="en-US" altLang="ja-JP" sz="1300" b="1" dirty="0">
              <a:solidFill>
                <a:prstClr val="white"/>
              </a:solidFill>
              <a:latin typeface="Meiryo UI" pitchFamily="50" charset="-128"/>
              <a:ea typeface="Meiryo UI" pitchFamily="50" charset="-128"/>
              <a:cs typeface="Meiryo UI" pitchFamily="50" charset="-128"/>
            </a:endParaRPr>
          </a:p>
        </p:txBody>
      </p:sp>
      <p:sp>
        <p:nvSpPr>
          <p:cNvPr id="236" name="円/楕円 235"/>
          <p:cNvSpPr/>
          <p:nvPr/>
        </p:nvSpPr>
        <p:spPr>
          <a:xfrm>
            <a:off x="5100069" y="2903397"/>
            <a:ext cx="2388574" cy="14772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9" name="テキスト ボックス 8"/>
          <p:cNvSpPr txBox="1"/>
          <p:nvPr/>
        </p:nvSpPr>
        <p:spPr>
          <a:xfrm>
            <a:off x="5830796" y="2331277"/>
            <a:ext cx="2190750" cy="584775"/>
          </a:xfrm>
          <a:prstGeom prst="rect">
            <a:avLst/>
          </a:prstGeom>
          <a:noFill/>
        </p:spPr>
        <p:txBody>
          <a:bodyPr wrap="square" rtlCol="0">
            <a:spAutoFit/>
          </a:bodyPr>
          <a:lstStyle/>
          <a:p>
            <a:pPr eaLnBrk="1" fontAlgn="auto" hangingPunct="1">
              <a:spcBef>
                <a:spcPts val="0"/>
              </a:spcBef>
              <a:spcAft>
                <a:spcPts val="0"/>
              </a:spcAft>
            </a:pPr>
            <a:r>
              <a:rPr lang="ja-JP" altLang="en-US" sz="1400" b="1" dirty="0">
                <a:solidFill>
                  <a:srgbClr val="9BBB59">
                    <a:lumMod val="75000"/>
                  </a:srgbClr>
                </a:solidFill>
                <a:latin typeface="Meiryo UI" pitchFamily="50" charset="-128"/>
                <a:ea typeface="Meiryo UI" pitchFamily="50" charset="-128"/>
                <a:cs typeface="Meiryo UI" pitchFamily="50" charset="-128"/>
              </a:rPr>
              <a:t> 介護が必要になったら･･･</a:t>
            </a:r>
            <a:endParaRPr lang="en-US" altLang="ja-JP" sz="1400" b="1" dirty="0">
              <a:solidFill>
                <a:srgbClr val="9BBB59">
                  <a:lumMod val="75000"/>
                </a:srgb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800" b="1" dirty="0">
                <a:solidFill>
                  <a:srgbClr val="9BBB59">
                    <a:lumMod val="75000"/>
                  </a:srgbClr>
                </a:solidFill>
                <a:latin typeface="Meiryo UI" pitchFamily="50" charset="-128"/>
                <a:ea typeface="Meiryo UI" pitchFamily="50" charset="-128"/>
                <a:cs typeface="Meiryo UI" pitchFamily="50" charset="-128"/>
              </a:rPr>
              <a:t>   介    護</a:t>
            </a:r>
            <a:endParaRPr lang="en-US" altLang="ja-JP" sz="1800" b="1" dirty="0">
              <a:solidFill>
                <a:srgbClr val="9BBB59">
                  <a:lumMod val="75000"/>
                </a:srgbClr>
              </a:solidFill>
              <a:latin typeface="Meiryo UI" pitchFamily="50" charset="-128"/>
              <a:ea typeface="Meiryo UI" pitchFamily="50" charset="-128"/>
              <a:cs typeface="Meiryo UI" pitchFamily="50" charset="-128"/>
            </a:endParaRPr>
          </a:p>
        </p:txBody>
      </p:sp>
      <p:sp>
        <p:nvSpPr>
          <p:cNvPr id="237" name="テキスト ボックス 236"/>
          <p:cNvSpPr txBox="1"/>
          <p:nvPr/>
        </p:nvSpPr>
        <p:spPr>
          <a:xfrm>
            <a:off x="5401255" y="3018322"/>
            <a:ext cx="2459667" cy="1056700"/>
          </a:xfrm>
          <a:prstGeom prst="rect">
            <a:avLst/>
          </a:prstGeom>
          <a:noFill/>
        </p:spPr>
        <p:txBody>
          <a:bodyPr wrap="square" rtlCol="0">
            <a:spAutoFit/>
          </a:bodyPr>
          <a:lstStyle/>
          <a:p>
            <a:pPr eaLnBrk="1" fontAlgn="auto" hangingPunct="1">
              <a:spcBef>
                <a:spcPts val="0"/>
              </a:spcBef>
              <a:spcAft>
                <a:spcPts val="0"/>
              </a:spcAft>
            </a:pPr>
            <a:r>
              <a:rPr lang="en-US" altLang="ja-JP" sz="1300" b="1" dirty="0">
                <a:solidFill>
                  <a:prstClr val="black">
                    <a:lumMod val="65000"/>
                    <a:lumOff val="35000"/>
                  </a:prstClr>
                </a:solidFill>
                <a:latin typeface="Meiryo UI" pitchFamily="50" charset="-128"/>
                <a:ea typeface="Meiryo UI" pitchFamily="50" charset="-128"/>
                <a:cs typeface="Meiryo UI" pitchFamily="50" charset="-128"/>
              </a:rPr>
              <a:t>【</a:t>
            </a: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在宅サービス</a:t>
            </a:r>
            <a:r>
              <a:rPr lang="en-US" altLang="ja-JP" sz="1300" b="1" dirty="0">
                <a:solidFill>
                  <a:prstClr val="black">
                    <a:lumMod val="65000"/>
                    <a:lumOff val="35000"/>
                  </a:prstClr>
                </a:solidFill>
                <a:latin typeface="Meiryo UI" pitchFamily="50" charset="-128"/>
                <a:ea typeface="Meiryo UI" pitchFamily="50" charset="-128"/>
                <a:cs typeface="Meiryo UI" pitchFamily="50" charset="-128"/>
              </a:rPr>
              <a:t>】</a:t>
            </a:r>
          </a:p>
          <a:p>
            <a:pPr eaLnBrk="1" fontAlgn="auto" hangingPunct="1">
              <a:spcBef>
                <a:spcPts val="20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･訪問サービス  ･福祉用具</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･通所サービス  ･短期入所</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･小規模多機能型居宅介護</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a:t>
            </a:r>
            <a:r>
              <a:rPr lang="en-US" altLang="ja-JP" sz="1200" b="1" dirty="0">
                <a:solidFill>
                  <a:prstClr val="black">
                    <a:lumMod val="65000"/>
                    <a:lumOff val="35000"/>
                  </a:prstClr>
                </a:solidFill>
                <a:latin typeface="Meiryo UI" pitchFamily="50" charset="-128"/>
                <a:ea typeface="Meiryo UI" pitchFamily="50" charset="-128"/>
                <a:cs typeface="Meiryo UI" pitchFamily="50" charset="-128"/>
              </a:rPr>
              <a:t>24</a:t>
            </a: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時間対応の訪問サービス</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40" name="円/楕円 239"/>
          <p:cNvSpPr/>
          <p:nvPr/>
        </p:nvSpPr>
        <p:spPr>
          <a:xfrm>
            <a:off x="2934061" y="5767770"/>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44" name="円/楕円 243"/>
          <p:cNvSpPr/>
          <p:nvPr/>
        </p:nvSpPr>
        <p:spPr>
          <a:xfrm>
            <a:off x="4823625" y="5807267"/>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45" name="円/楕円 244"/>
          <p:cNvSpPr/>
          <p:nvPr/>
        </p:nvSpPr>
        <p:spPr>
          <a:xfrm>
            <a:off x="3868628" y="5858186"/>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43" name="テキスト ボックス 242"/>
          <p:cNvSpPr txBox="1"/>
          <p:nvPr/>
        </p:nvSpPr>
        <p:spPr>
          <a:xfrm>
            <a:off x="3708866" y="6059861"/>
            <a:ext cx="1775135"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 自治会   ボランティア</a:t>
            </a:r>
            <a:endParaRPr lang="en-US" altLang="ja-JP" sz="1300" b="1" dirty="0">
              <a:solidFill>
                <a:prstClr val="black">
                  <a:lumMod val="65000"/>
                  <a:lumOff val="35000"/>
                </a:prstClr>
              </a:solidFill>
              <a:latin typeface="Meiryo UI" pitchFamily="50" charset="-128"/>
              <a:ea typeface="Meiryo UI" pitchFamily="50" charset="-128"/>
              <a:cs typeface="Meiryo UI" pitchFamily="50" charset="-128"/>
            </a:endParaRPr>
          </a:p>
        </p:txBody>
      </p:sp>
      <p:sp>
        <p:nvSpPr>
          <p:cNvPr id="239" name="テキスト ボックス 238"/>
          <p:cNvSpPr txBox="1"/>
          <p:nvPr/>
        </p:nvSpPr>
        <p:spPr>
          <a:xfrm>
            <a:off x="7193036" y="2818640"/>
            <a:ext cx="1746954" cy="795089"/>
          </a:xfrm>
          <a:prstGeom prst="rect">
            <a:avLst/>
          </a:prstGeom>
          <a:noFill/>
        </p:spPr>
        <p:txBody>
          <a:bodyPr wrap="square" rtlCol="0">
            <a:spAutoFit/>
          </a:bodyPr>
          <a:lstStyle/>
          <a:p>
            <a:pPr eaLnBrk="1" fontAlgn="auto" hangingPunct="1">
              <a:spcBef>
                <a:spcPts val="0"/>
              </a:spcBef>
              <a:spcAft>
                <a:spcPts val="0"/>
              </a:spcAft>
            </a:pPr>
            <a:r>
              <a:rPr lang="en-US" altLang="ja-JP" sz="1100" b="1" dirty="0">
                <a:solidFill>
                  <a:prstClr val="white"/>
                </a:solidFill>
                <a:latin typeface="Meiryo UI" pitchFamily="50" charset="-128"/>
                <a:ea typeface="Meiryo UI" pitchFamily="50" charset="-128"/>
                <a:cs typeface="Meiryo UI" pitchFamily="50" charset="-128"/>
              </a:rPr>
              <a:t>【</a:t>
            </a:r>
            <a:r>
              <a:rPr lang="ja-JP" altLang="en-US" sz="1100" b="1" dirty="0">
                <a:solidFill>
                  <a:prstClr val="white"/>
                </a:solidFill>
                <a:latin typeface="Meiryo UI" pitchFamily="50" charset="-128"/>
                <a:ea typeface="Meiryo UI" pitchFamily="50" charset="-128"/>
                <a:cs typeface="Meiryo UI" pitchFamily="50" charset="-128"/>
              </a:rPr>
              <a:t>施設･居住系サービス</a:t>
            </a:r>
            <a:r>
              <a:rPr lang="en-US" altLang="ja-JP" sz="1100" b="1" dirty="0">
                <a:solidFill>
                  <a:prstClr val="white"/>
                </a:solidFill>
                <a:latin typeface="Meiryo UI" pitchFamily="50" charset="-128"/>
                <a:ea typeface="Meiryo UI" pitchFamily="50" charset="-128"/>
                <a:cs typeface="Meiryo UI" pitchFamily="50" charset="-128"/>
              </a:rPr>
              <a:t>】</a:t>
            </a:r>
          </a:p>
          <a:p>
            <a:pPr eaLnBrk="1" fontAlgn="auto" hangingPunct="1">
              <a:spcBef>
                <a:spcPts val="20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･介護老人福祉施設</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･介護老人保健施設</a:t>
            </a:r>
            <a:endParaRPr lang="en-US" altLang="ja-JP" sz="1100" b="1" dirty="0">
              <a:solidFill>
                <a:prstClr val="white"/>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100" b="1" dirty="0">
                <a:solidFill>
                  <a:prstClr val="white"/>
                </a:solidFill>
                <a:latin typeface="Meiryo UI" pitchFamily="50" charset="-128"/>
                <a:ea typeface="Meiryo UI" pitchFamily="50" charset="-128"/>
                <a:cs typeface="Meiryo UI" pitchFamily="50" charset="-128"/>
              </a:rPr>
              <a:t>･認知症共同生活介護 等</a:t>
            </a:r>
            <a:endParaRPr lang="en-US" altLang="ja-JP" sz="1100" b="1" dirty="0">
              <a:solidFill>
                <a:prstClr val="white"/>
              </a:solidFill>
              <a:latin typeface="Meiryo UI" pitchFamily="50" charset="-128"/>
              <a:ea typeface="Meiryo UI" pitchFamily="50" charset="-128"/>
              <a:cs typeface="Meiryo UI" pitchFamily="50" charset="-128"/>
            </a:endParaRPr>
          </a:p>
        </p:txBody>
      </p:sp>
      <p:sp>
        <p:nvSpPr>
          <p:cNvPr id="246" name="円弧 245"/>
          <p:cNvSpPr/>
          <p:nvPr/>
        </p:nvSpPr>
        <p:spPr>
          <a:xfrm rot="6412652">
            <a:off x="4480724" y="3510825"/>
            <a:ext cx="771737" cy="847125"/>
          </a:xfrm>
          <a:prstGeom prst="arc">
            <a:avLst>
              <a:gd name="adj1" fmla="val 4555472"/>
              <a:gd name="adj2" fmla="val 11324351"/>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47" name="円弧 246"/>
          <p:cNvSpPr/>
          <p:nvPr/>
        </p:nvSpPr>
        <p:spPr>
          <a:xfrm rot="10265966">
            <a:off x="2781494" y="3846336"/>
            <a:ext cx="721440" cy="654257"/>
          </a:xfrm>
          <a:prstGeom prst="arc">
            <a:avLst>
              <a:gd name="adj1" fmla="val 15935650"/>
              <a:gd name="adj2" fmla="val 765473"/>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48" name="円弧 247"/>
          <p:cNvSpPr/>
          <p:nvPr/>
        </p:nvSpPr>
        <p:spPr>
          <a:xfrm rot="8340376">
            <a:off x="2853551" y="3579677"/>
            <a:ext cx="913080" cy="810787"/>
          </a:xfrm>
          <a:prstGeom prst="arc">
            <a:avLst>
              <a:gd name="adj1" fmla="val 6917379"/>
              <a:gd name="adj2" fmla="val 13599718"/>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49" name="テキスト ボックス 248"/>
          <p:cNvSpPr txBox="1"/>
          <p:nvPr/>
        </p:nvSpPr>
        <p:spPr>
          <a:xfrm>
            <a:off x="3095627" y="3086594"/>
            <a:ext cx="1005752"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srgbClr val="4F81BD">
                    <a:lumMod val="75000"/>
                  </a:srgbClr>
                </a:solidFill>
                <a:latin typeface="Meiryo UI" pitchFamily="50" charset="-128"/>
                <a:ea typeface="Meiryo UI" pitchFamily="50" charset="-128"/>
                <a:cs typeface="Meiryo UI" pitchFamily="50" charset="-128"/>
              </a:rPr>
              <a:t>通院･入院</a:t>
            </a:r>
            <a:endParaRPr lang="en-US" altLang="ja-JP" sz="1300" b="1" dirty="0">
              <a:solidFill>
                <a:srgbClr val="4F81BD">
                  <a:lumMod val="75000"/>
                </a:srgbClr>
              </a:solidFill>
              <a:latin typeface="Meiryo UI" pitchFamily="50" charset="-128"/>
              <a:ea typeface="Meiryo UI" pitchFamily="50" charset="-128"/>
              <a:cs typeface="Meiryo UI" pitchFamily="50" charset="-128"/>
            </a:endParaRPr>
          </a:p>
        </p:txBody>
      </p:sp>
      <p:sp>
        <p:nvSpPr>
          <p:cNvPr id="250" name="テキスト ボックス 249"/>
          <p:cNvSpPr txBox="1"/>
          <p:nvPr/>
        </p:nvSpPr>
        <p:spPr>
          <a:xfrm>
            <a:off x="4267584" y="3068267"/>
            <a:ext cx="1005752"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srgbClr val="9BBB59">
                    <a:lumMod val="75000"/>
                  </a:srgbClr>
                </a:solidFill>
                <a:latin typeface="Meiryo UI" pitchFamily="50" charset="-128"/>
                <a:ea typeface="Meiryo UI" pitchFamily="50" charset="-128"/>
                <a:cs typeface="Meiryo UI" pitchFamily="50" charset="-128"/>
              </a:rPr>
              <a:t>通所･入所</a:t>
            </a:r>
            <a:endParaRPr lang="en-US" altLang="ja-JP" sz="1300" b="1" dirty="0">
              <a:solidFill>
                <a:srgbClr val="9BBB59">
                  <a:lumMod val="75000"/>
                </a:srgbClr>
              </a:solidFill>
              <a:latin typeface="Meiryo UI" pitchFamily="50" charset="-128"/>
              <a:ea typeface="Meiryo UI" pitchFamily="50" charset="-128"/>
              <a:cs typeface="Meiryo UI" pitchFamily="50" charset="-128"/>
            </a:endParaRPr>
          </a:p>
        </p:txBody>
      </p:sp>
      <p:sp>
        <p:nvSpPr>
          <p:cNvPr id="251" name="円弧 250"/>
          <p:cNvSpPr/>
          <p:nvPr/>
        </p:nvSpPr>
        <p:spPr>
          <a:xfrm rot="4933733">
            <a:off x="4769280" y="3815806"/>
            <a:ext cx="689961" cy="939225"/>
          </a:xfrm>
          <a:prstGeom prst="arc">
            <a:avLst>
              <a:gd name="adj1" fmla="val 16816069"/>
              <a:gd name="adj2" fmla="val 21411095"/>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52" name="円弧 251"/>
          <p:cNvSpPr/>
          <p:nvPr/>
        </p:nvSpPr>
        <p:spPr>
          <a:xfrm rot="11151400">
            <a:off x="3062219" y="4868036"/>
            <a:ext cx="763982" cy="870640"/>
          </a:xfrm>
          <a:prstGeom prst="arc">
            <a:avLst>
              <a:gd name="adj1" fmla="val 17033706"/>
              <a:gd name="adj2" fmla="val 3688238"/>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53" name="円弧 252"/>
          <p:cNvSpPr/>
          <p:nvPr/>
        </p:nvSpPr>
        <p:spPr>
          <a:xfrm rot="9951398">
            <a:off x="4395133" y="4933900"/>
            <a:ext cx="1149201" cy="966433"/>
          </a:xfrm>
          <a:prstGeom prst="arc">
            <a:avLst>
              <a:gd name="adj1" fmla="val 7798388"/>
              <a:gd name="adj2" fmla="val 14013663"/>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endParaRPr>
          </a:p>
        </p:txBody>
      </p:sp>
      <p:sp>
        <p:nvSpPr>
          <p:cNvPr id="254" name="テキスト ボックス 253"/>
          <p:cNvSpPr txBox="1"/>
          <p:nvPr/>
        </p:nvSpPr>
        <p:spPr>
          <a:xfrm>
            <a:off x="6462892" y="4831330"/>
            <a:ext cx="2289654" cy="1451679"/>
          </a:xfrm>
          <a:prstGeom prst="rect">
            <a:avLst/>
          </a:prstGeom>
          <a:solidFill>
            <a:schemeClr val="bg1"/>
          </a:solidFill>
          <a:ln w="22225">
            <a:solidFill>
              <a:schemeClr val="tx1">
                <a:lumMod val="65000"/>
                <a:lumOff val="35000"/>
              </a:schemeClr>
            </a:solidFill>
            <a:prstDash val="sysDash"/>
          </a:ln>
        </p:spPr>
        <p:txBody>
          <a:bodyPr wrap="square" rtlCol="0">
            <a:spAutoFit/>
          </a:bodyPr>
          <a:lstStyle/>
          <a:p>
            <a:pPr eaLnBrk="1" fontAlgn="auto" hangingPunct="1">
              <a:spcBef>
                <a:spcPts val="60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6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地域包括ケアシステムは、</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おおむね</a:t>
            </a:r>
            <a:r>
              <a:rPr lang="en-US" altLang="ja-JP" sz="1300" b="1" dirty="0">
                <a:solidFill>
                  <a:prstClr val="black"/>
                </a:solidFill>
                <a:latin typeface="Meiryo UI" pitchFamily="50" charset="-128"/>
                <a:ea typeface="Meiryo UI" pitchFamily="50" charset="-128"/>
                <a:cs typeface="Meiryo UI" pitchFamily="50" charset="-128"/>
              </a:rPr>
              <a:t>30</a:t>
            </a:r>
            <a:r>
              <a:rPr lang="ja-JP" altLang="en-US" sz="1300" b="1" dirty="0">
                <a:solidFill>
                  <a:prstClr val="black"/>
                </a:solidFill>
                <a:latin typeface="Meiryo UI" pitchFamily="50" charset="-128"/>
                <a:ea typeface="Meiryo UI" pitchFamily="50" charset="-128"/>
                <a:cs typeface="Meiryo UI" pitchFamily="50" charset="-128"/>
              </a:rPr>
              <a:t>分以内に</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必要なサービスが提供される</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日常生活圏域（中学校区）</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Meiryo UI" pitchFamily="50" charset="-128"/>
                <a:ea typeface="Meiryo UI" pitchFamily="50" charset="-128"/>
                <a:cs typeface="Meiryo UI" pitchFamily="50" charset="-128"/>
              </a:rPr>
              <a:t> を単位として想定</a:t>
            </a:r>
            <a:endParaRPr lang="en-US" altLang="ja-JP" sz="13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Meiryo UI" pitchFamily="50" charset="-128"/>
              <a:ea typeface="Meiryo UI" pitchFamily="50" charset="-128"/>
              <a:cs typeface="Meiryo UI" pitchFamily="50" charset="-128"/>
            </a:endParaRPr>
          </a:p>
        </p:txBody>
      </p:sp>
      <p:sp>
        <p:nvSpPr>
          <p:cNvPr id="255" name="テキスト ボックス 254"/>
          <p:cNvSpPr txBox="1"/>
          <p:nvPr/>
        </p:nvSpPr>
        <p:spPr>
          <a:xfrm>
            <a:off x="437869" y="5433260"/>
            <a:ext cx="1737646" cy="646331"/>
          </a:xfrm>
          <a:prstGeom prst="rect">
            <a:avLst/>
          </a:prstGeom>
          <a:noFill/>
        </p:spPr>
        <p:txBody>
          <a:bodyPr wrap="square" rtlCol="0">
            <a:spAutoFit/>
          </a:bodyPr>
          <a:lstStyle/>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相談業務や</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サービスのコーディネート</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Meiryo UI" pitchFamily="50" charset="-128"/>
                <a:ea typeface="Meiryo UI" pitchFamily="50" charset="-128"/>
                <a:cs typeface="Meiryo UI" pitchFamily="50" charset="-128"/>
              </a:rPr>
              <a:t>を行う</a:t>
            </a:r>
            <a:endParaRPr lang="en-US" altLang="ja-JP" sz="1200" b="1" dirty="0">
              <a:solidFill>
                <a:prstClr val="black">
                  <a:lumMod val="65000"/>
                  <a:lumOff val="35000"/>
                </a:prstClr>
              </a:solidFill>
              <a:latin typeface="Meiryo UI" pitchFamily="50" charset="-128"/>
              <a:ea typeface="Meiryo UI" pitchFamily="50" charset="-128"/>
              <a:cs typeface="Meiryo UI" pitchFamily="50" charset="-128"/>
            </a:endParaRPr>
          </a:p>
        </p:txBody>
      </p:sp>
      <p:pic>
        <p:nvPicPr>
          <p:cNvPr id="2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72" t="32978" r="38446" b="46815"/>
          <a:stretch/>
        </p:blipFill>
        <p:spPr bwMode="auto">
          <a:xfrm>
            <a:off x="4433929" y="4012750"/>
            <a:ext cx="694715" cy="530658"/>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 name="正方形/長方形 258"/>
          <p:cNvSpPr/>
          <p:nvPr/>
        </p:nvSpPr>
        <p:spPr>
          <a:xfrm>
            <a:off x="4413401" y="3980850"/>
            <a:ext cx="156162" cy="221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60" name="正方形/長方形 259"/>
          <p:cNvSpPr/>
          <p:nvPr/>
        </p:nvSpPr>
        <p:spPr>
          <a:xfrm>
            <a:off x="4991121" y="3963122"/>
            <a:ext cx="156162" cy="14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pic>
        <p:nvPicPr>
          <p:cNvPr id="2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39" t="11735" r="69332" b="70649"/>
          <a:stretch/>
        </p:blipFill>
        <p:spPr bwMode="auto">
          <a:xfrm>
            <a:off x="393383" y="3447960"/>
            <a:ext cx="747852" cy="612698"/>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7" t="55775" r="89308" b="24018"/>
          <a:stretch/>
        </p:blipFill>
        <p:spPr bwMode="auto">
          <a:xfrm>
            <a:off x="2343943" y="5050586"/>
            <a:ext cx="433441" cy="689967"/>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092" t="15925" r="6658" b="70435"/>
          <a:stretch/>
        </p:blipFill>
        <p:spPr bwMode="auto">
          <a:xfrm>
            <a:off x="7599788" y="3644767"/>
            <a:ext cx="867939" cy="511609"/>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 name="正方形/長方形 264"/>
          <p:cNvSpPr/>
          <p:nvPr/>
        </p:nvSpPr>
        <p:spPr>
          <a:xfrm rot="19026107">
            <a:off x="4405854" y="4169909"/>
            <a:ext cx="93971" cy="74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endParaRPr>
          </a:p>
        </p:txBody>
      </p:sp>
      <p:sp>
        <p:nvSpPr>
          <p:cNvPr id="266" name="テキスト ボックス 265"/>
          <p:cNvSpPr txBox="1"/>
          <p:nvPr/>
        </p:nvSpPr>
        <p:spPr>
          <a:xfrm>
            <a:off x="2946764" y="5940945"/>
            <a:ext cx="3579713"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老人クラブ                             </a:t>
            </a:r>
            <a:r>
              <a:rPr lang="en-US" altLang="ja-JP" sz="1300" b="1" dirty="0">
                <a:solidFill>
                  <a:prstClr val="black">
                    <a:lumMod val="65000"/>
                    <a:lumOff val="35000"/>
                  </a:prstClr>
                </a:solidFill>
                <a:latin typeface="Meiryo UI" pitchFamily="50" charset="-128"/>
                <a:ea typeface="Meiryo UI" pitchFamily="50" charset="-128"/>
                <a:cs typeface="Meiryo UI" pitchFamily="50" charset="-128"/>
              </a:rPr>
              <a:t>NPO</a:t>
            </a:r>
            <a:r>
              <a:rPr lang="ja-JP" altLang="en-US" sz="1300" b="1" dirty="0">
                <a:solidFill>
                  <a:prstClr val="black">
                    <a:lumMod val="65000"/>
                    <a:lumOff val="35000"/>
                  </a:prstClr>
                </a:solidFill>
                <a:latin typeface="Meiryo UI" pitchFamily="50" charset="-128"/>
                <a:ea typeface="Meiryo UI" pitchFamily="50" charset="-128"/>
                <a:cs typeface="Meiryo UI" pitchFamily="50" charset="-128"/>
              </a:rPr>
              <a:t> 等</a:t>
            </a:r>
            <a:endParaRPr lang="en-US" altLang="ja-JP" sz="1300" b="1" dirty="0">
              <a:solidFill>
                <a:prstClr val="black">
                  <a:lumMod val="65000"/>
                  <a:lumOff val="35000"/>
                </a:prstClr>
              </a:solidFill>
              <a:latin typeface="Meiryo UI" pitchFamily="50" charset="-128"/>
              <a:ea typeface="Meiryo UI" pitchFamily="50" charset="-128"/>
              <a:cs typeface="Meiryo UI" pitchFamily="50" charset="-128"/>
            </a:endParaRPr>
          </a:p>
        </p:txBody>
      </p:sp>
      <p:pic>
        <p:nvPicPr>
          <p:cNvPr id="26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018" t="13141" r="30191" b="73497"/>
          <a:stretch/>
        </p:blipFill>
        <p:spPr bwMode="auto">
          <a:xfrm>
            <a:off x="6585286" y="4091223"/>
            <a:ext cx="802283" cy="489897"/>
          </a:xfrm>
          <a:prstGeom prst="rect">
            <a:avLst/>
          </a:prstGeom>
          <a:noFill/>
          <a:ln w="412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 Box 2"/>
          <p:cNvSpPr txBox="1">
            <a:spLocks noChangeArrowheads="1"/>
          </p:cNvSpPr>
          <p:nvPr/>
        </p:nvSpPr>
        <p:spPr bwMode="auto">
          <a:xfrm>
            <a:off x="6604560" y="6473374"/>
            <a:ext cx="2395955" cy="26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1200" b="1" dirty="0">
                <a:solidFill>
                  <a:prstClr val="black"/>
                </a:solidFill>
                <a:latin typeface="Meiryo UI" pitchFamily="50" charset="-128"/>
                <a:ea typeface="Meiryo UI" pitchFamily="50" charset="-128"/>
                <a:cs typeface="Meiryo UI" pitchFamily="50" charset="-128"/>
              </a:rPr>
              <a:t>（厚生労働省資料を一部改変）</a:t>
            </a:r>
          </a:p>
        </p:txBody>
      </p:sp>
      <p:sp>
        <p:nvSpPr>
          <p:cNvPr id="52" name="Rectangle 3"/>
          <p:cNvSpPr>
            <a:spLocks noChangeArrowheads="1"/>
          </p:cNvSpPr>
          <p:nvPr/>
        </p:nvSpPr>
        <p:spPr bwMode="auto">
          <a:xfrm>
            <a:off x="155941" y="80974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53"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3</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97414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67833" y="348207"/>
            <a:ext cx="8229600"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治療内容の理解を助ける</a:t>
            </a:r>
            <a:r>
              <a:rPr lang="ja-JP" altLang="en-US" sz="3000" b="1" dirty="0">
                <a:solidFill>
                  <a:schemeClr val="accent5">
                    <a:lumMod val="50000"/>
                  </a:schemeClr>
                </a:solidFill>
                <a:latin typeface="Meiryo UI" pitchFamily="50" charset="-128"/>
                <a:ea typeface="Meiryo UI" pitchFamily="50" charset="-128"/>
                <a:cs typeface="Meiryo UI" pitchFamily="50" charset="-128"/>
              </a:rPr>
              <a:t>説明</a:t>
            </a:r>
          </a:p>
        </p:txBody>
      </p:sp>
      <p:sp>
        <p:nvSpPr>
          <p:cNvPr id="7" name="角丸四角形 6"/>
          <p:cNvSpPr/>
          <p:nvPr/>
        </p:nvSpPr>
        <p:spPr bwMode="auto">
          <a:xfrm>
            <a:off x="688769" y="1271764"/>
            <a:ext cx="7825839" cy="1488559"/>
          </a:xfrm>
          <a:prstGeom prst="round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chemeClr val="bg1"/>
                </a:solidFill>
                <a:latin typeface="Meiryo UI" pitchFamily="50" charset="-128"/>
                <a:ea typeface="Meiryo UI" pitchFamily="50" charset="-128"/>
                <a:cs typeface="Meiryo UI" pitchFamily="50" charset="-128"/>
              </a:rPr>
              <a:t> 認知症の人は「治療内容が理解できない」と考える</a:t>
            </a:r>
            <a:endParaRPr kumimoji="1" lang="en-US" altLang="ja-JP" sz="2600" b="1" i="0" u="none" strike="noStrike" cap="none" normalizeH="0" baseline="0" dirty="0">
              <a:ln>
                <a:noFill/>
              </a:ln>
              <a:solidFill>
                <a:schemeClr val="bg1"/>
              </a:solidFill>
              <a:latin typeface="Meiryo UI" pitchFamily="50" charset="-128"/>
              <a:ea typeface="Meiryo UI" pitchFamily="50" charset="-128"/>
              <a:cs typeface="Meiryo UI"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chemeClr val="bg1"/>
                </a:solidFill>
                <a:latin typeface="Meiryo UI" pitchFamily="50" charset="-128"/>
                <a:ea typeface="Meiryo UI" pitchFamily="50" charset="-128"/>
                <a:cs typeface="Meiryo UI" pitchFamily="50" charset="-128"/>
              </a:rPr>
              <a:t> のではなく、</a:t>
            </a:r>
            <a:r>
              <a:rPr lang="ja-JP" altLang="en-US" sz="2600" b="1" dirty="0">
                <a:solidFill>
                  <a:schemeClr val="bg1"/>
                </a:solidFill>
                <a:latin typeface="Meiryo UI" pitchFamily="50" charset="-128"/>
                <a:ea typeface="Meiryo UI" pitchFamily="50" charset="-128"/>
                <a:cs typeface="Meiryo UI" pitchFamily="50" charset="-128"/>
              </a:rPr>
              <a:t>低下した</a:t>
            </a:r>
            <a:r>
              <a:rPr kumimoji="1" lang="ja-JP" altLang="en-US" sz="2600" b="1" i="0" u="none" strike="noStrike" cap="none" normalizeH="0" baseline="0" dirty="0">
                <a:ln>
                  <a:noFill/>
                </a:ln>
                <a:solidFill>
                  <a:schemeClr val="bg1"/>
                </a:solidFill>
                <a:latin typeface="Meiryo UI" pitchFamily="50" charset="-128"/>
                <a:ea typeface="Meiryo UI" pitchFamily="50" charset="-128"/>
                <a:cs typeface="Meiryo UI" pitchFamily="50" charset="-128"/>
              </a:rPr>
              <a:t>認知機能に</a:t>
            </a:r>
            <a:r>
              <a:rPr lang="ja-JP" altLang="en-US" sz="2600" b="1" dirty="0">
                <a:solidFill>
                  <a:schemeClr val="bg1"/>
                </a:solidFill>
                <a:latin typeface="Meiryo UI" pitchFamily="50" charset="-128"/>
                <a:ea typeface="Meiryo UI" pitchFamily="50" charset="-128"/>
                <a:cs typeface="Meiryo UI" pitchFamily="50" charset="-128"/>
              </a:rPr>
              <a:t>見合った情報提供</a:t>
            </a:r>
            <a:endParaRPr lang="en-US" altLang="ja-JP" sz="2600" b="1" dirty="0">
              <a:solidFill>
                <a:schemeClr val="bg1"/>
              </a:solidFill>
              <a:latin typeface="Meiryo UI" pitchFamily="50" charset="-128"/>
              <a:ea typeface="Meiryo UI" pitchFamily="50" charset="-128"/>
              <a:cs typeface="Meiryo UI"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600" b="1" dirty="0">
                <a:solidFill>
                  <a:schemeClr val="bg1"/>
                </a:solidFill>
                <a:latin typeface="Meiryo UI" pitchFamily="50" charset="-128"/>
                <a:ea typeface="Meiryo UI" pitchFamily="50" charset="-128"/>
                <a:cs typeface="Meiryo UI" pitchFamily="50" charset="-128"/>
              </a:rPr>
              <a:t> の方法と時間を考える</a:t>
            </a:r>
            <a:endParaRPr kumimoji="1" lang="en-US" altLang="ja-JP" sz="2600" b="1" i="0" u="none" strike="noStrike" cap="none" normalizeH="0" baseline="0" dirty="0">
              <a:ln>
                <a:noFill/>
              </a:ln>
              <a:solidFill>
                <a:schemeClr val="bg1"/>
              </a:solidFill>
              <a:latin typeface="Meiryo UI" pitchFamily="50" charset="-128"/>
              <a:ea typeface="Meiryo UI" pitchFamily="50" charset="-128"/>
              <a:cs typeface="Meiryo UI" pitchFamily="50" charset="-128"/>
            </a:endParaRPr>
          </a:p>
        </p:txBody>
      </p:sp>
      <p:sp>
        <p:nvSpPr>
          <p:cNvPr id="9" name="コンテンツ プレースホルダ 2"/>
          <p:cNvSpPr txBox="1">
            <a:spLocks/>
          </p:cNvSpPr>
          <p:nvPr/>
        </p:nvSpPr>
        <p:spPr>
          <a:xfrm>
            <a:off x="467833" y="3108901"/>
            <a:ext cx="8021074" cy="2895583"/>
          </a:xfrm>
          <a:prstGeom prst="rect">
            <a:avLst/>
          </a:prstGeom>
        </p:spPr>
        <p:txBody>
          <a:bodyPr/>
          <a:lstStyle/>
          <a:p>
            <a:pPr marR="0" lvl="1" algn="l" defTabSz="914400" rtl="0" eaLnBrk="0" fontAlgn="base" latinLnBrk="0" hangingPunct="0">
              <a:spcBef>
                <a:spcPct val="20000"/>
              </a:spcBef>
              <a:spcAft>
                <a:spcPct val="0"/>
              </a:spcAft>
              <a:buClrTx/>
              <a:buSzTx/>
              <a:tabLst/>
              <a:defRPr/>
            </a:pPr>
            <a:r>
              <a:rPr lang="ja-JP" altLang="en-US" sz="2300" b="1" kern="0" noProof="0" dirty="0">
                <a:solidFill>
                  <a:schemeClr val="accent1">
                    <a:lumMod val="50000"/>
                  </a:schemeClr>
                </a:solidFill>
                <a:latin typeface="Meiryo UI" pitchFamily="50" charset="-128"/>
                <a:ea typeface="Meiryo UI" pitchFamily="50" charset="-128"/>
                <a:cs typeface="Meiryo UI" pitchFamily="50" charset="-128"/>
              </a:rPr>
              <a:t>●</a:t>
            </a:r>
            <a:r>
              <a:rPr lang="ja-JP" altLang="en-US" sz="2300" b="1" kern="0" noProof="0" dirty="0">
                <a:latin typeface="Meiryo UI" pitchFamily="50" charset="-128"/>
                <a:ea typeface="Meiryo UI" pitchFamily="50" charset="-128"/>
                <a:cs typeface="Meiryo UI" pitchFamily="50" charset="-128"/>
              </a:rPr>
              <a:t> 認知症の人の理解のため、同じ説明方法を繰り返し</a:t>
            </a:r>
            <a:endParaRPr lang="en-US" altLang="ja-JP" sz="2300" b="1" kern="0" dirty="0">
              <a:latin typeface="Meiryo UI" pitchFamily="50" charset="-128"/>
              <a:ea typeface="Meiryo UI" pitchFamily="50" charset="-128"/>
              <a:cs typeface="Meiryo UI" pitchFamily="50" charset="-128"/>
            </a:endParaRPr>
          </a:p>
          <a:p>
            <a:pPr marR="0" lvl="1" algn="l" defTabSz="914400" rtl="0" eaLnBrk="0" fontAlgn="base" latinLnBrk="0" hangingPunct="0">
              <a:spcBef>
                <a:spcPts val="0"/>
              </a:spcBef>
              <a:spcAft>
                <a:spcPct val="0"/>
              </a:spcAft>
              <a:buClrTx/>
              <a:buSzTx/>
              <a:tabLst/>
              <a:defRPr/>
            </a:pPr>
            <a:r>
              <a:rPr lang="ja-JP" altLang="en-US" sz="2300" b="1" kern="0" noProof="0" dirty="0">
                <a:latin typeface="Meiryo UI" pitchFamily="50" charset="-128"/>
                <a:ea typeface="Meiryo UI" pitchFamily="50" charset="-128"/>
                <a:cs typeface="Meiryo UI" pitchFamily="50" charset="-128"/>
              </a:rPr>
              <a:t>    用いるようにする。</a:t>
            </a:r>
            <a:endParaRPr lang="en-US" altLang="ja-JP" sz="2300" b="1" kern="0" noProof="0" dirty="0">
              <a:latin typeface="Meiryo UI" pitchFamily="50" charset="-128"/>
              <a:ea typeface="Meiryo UI" pitchFamily="50" charset="-128"/>
              <a:cs typeface="Meiryo UI" pitchFamily="50" charset="-128"/>
            </a:endParaRPr>
          </a:p>
          <a:p>
            <a:pPr marR="0" lvl="1" algn="l" defTabSz="914400" rtl="0" eaLnBrk="0" fontAlgn="base" latinLnBrk="0" hangingPunct="0">
              <a:spcBef>
                <a:spcPts val="1200"/>
              </a:spcBef>
              <a:spcAft>
                <a:spcPct val="0"/>
              </a:spcAft>
              <a:buClrTx/>
              <a:buSzTx/>
              <a:tabLst/>
              <a:defRPr/>
            </a:pPr>
            <a:r>
              <a:rPr lang="ja-JP" altLang="en-US" sz="2300" b="1" kern="0" noProof="0" dirty="0">
                <a:solidFill>
                  <a:schemeClr val="accent1">
                    <a:lumMod val="50000"/>
                  </a:schemeClr>
                </a:solidFill>
                <a:latin typeface="Meiryo UI" pitchFamily="50" charset="-128"/>
                <a:ea typeface="Meiryo UI" pitchFamily="50" charset="-128"/>
                <a:cs typeface="Meiryo UI" pitchFamily="50" charset="-128"/>
              </a:rPr>
              <a:t>●</a:t>
            </a:r>
            <a:r>
              <a:rPr lang="ja-JP" altLang="en-US" sz="2300" b="1" kern="0" noProof="0" dirty="0">
                <a:latin typeface="Meiryo UI" pitchFamily="50" charset="-128"/>
                <a:ea typeface="Meiryo UI" pitchFamily="50" charset="-128"/>
                <a:cs typeface="Meiryo UI" pitchFamily="50" charset="-128"/>
              </a:rPr>
              <a:t> 認知症の人の理解力に合わせた説明方法を探る</a:t>
            </a:r>
            <a:endParaRPr lang="en-US" altLang="ja-JP" sz="2300" b="1" kern="0" dirty="0">
              <a:latin typeface="Meiryo UI" pitchFamily="50" charset="-128"/>
              <a:ea typeface="Meiryo UI" pitchFamily="50" charset="-128"/>
              <a:cs typeface="Meiryo UI" pitchFamily="50" charset="-128"/>
            </a:endParaRPr>
          </a:p>
          <a:p>
            <a:pPr marR="0" lvl="1" algn="l" defTabSz="914400" rtl="0" eaLnBrk="0" fontAlgn="base" latinLnBrk="0" hangingPunct="0">
              <a:spcBef>
                <a:spcPts val="1200"/>
              </a:spcBef>
              <a:spcAft>
                <a:spcPct val="0"/>
              </a:spcAft>
              <a:buClrTx/>
              <a:buSzTx/>
              <a:tabLst/>
              <a:defRPr/>
            </a:pPr>
            <a:r>
              <a:rPr lang="ja-JP" altLang="en-US" sz="2300" b="1" kern="0" dirty="0">
                <a:solidFill>
                  <a:schemeClr val="accent1">
                    <a:lumMod val="50000"/>
                  </a:schemeClr>
                </a:solidFill>
                <a:latin typeface="Meiryo UI" pitchFamily="50" charset="-128"/>
                <a:ea typeface="Meiryo UI" pitchFamily="50" charset="-128"/>
                <a:cs typeface="Meiryo UI" pitchFamily="50" charset="-128"/>
              </a:rPr>
              <a:t>●</a:t>
            </a:r>
            <a:r>
              <a:rPr lang="ja-JP" altLang="en-US" sz="2300" b="1" kern="0" dirty="0">
                <a:latin typeface="Meiryo UI" pitchFamily="50" charset="-128"/>
                <a:ea typeface="Meiryo UI" pitchFamily="50" charset="-128"/>
                <a:cs typeface="Meiryo UI" pitchFamily="50" charset="-128"/>
              </a:rPr>
              <a:t> 治療内容について、図や模型をまじえた説明用紙等</a:t>
            </a:r>
            <a:endParaRPr lang="en-US" altLang="ja-JP" sz="2300" b="1" kern="0" dirty="0">
              <a:latin typeface="Meiryo UI" pitchFamily="50" charset="-128"/>
              <a:ea typeface="Meiryo UI" pitchFamily="50" charset="-128"/>
              <a:cs typeface="Meiryo UI" pitchFamily="50" charset="-128"/>
            </a:endParaRPr>
          </a:p>
          <a:p>
            <a:pPr marR="0" lvl="1" algn="l" defTabSz="914400" rtl="0" eaLnBrk="0" fontAlgn="base" latinLnBrk="0" hangingPunct="0">
              <a:spcBef>
                <a:spcPts val="0"/>
              </a:spcBef>
              <a:spcAft>
                <a:spcPct val="0"/>
              </a:spcAft>
              <a:buClrTx/>
              <a:buSzTx/>
              <a:tabLst/>
              <a:defRPr/>
            </a:pPr>
            <a:r>
              <a:rPr lang="ja-JP" altLang="en-US" sz="2300" b="1" kern="0" dirty="0">
                <a:latin typeface="Meiryo UI" pitchFamily="50" charset="-128"/>
                <a:ea typeface="Meiryo UI" pitchFamily="50" charset="-128"/>
                <a:cs typeface="Meiryo UI" pitchFamily="50" charset="-128"/>
              </a:rPr>
              <a:t>    を利用する</a:t>
            </a:r>
            <a:endParaRPr lang="en-US" altLang="ja-JP" sz="2300" b="1" kern="0" dirty="0">
              <a:latin typeface="Meiryo UI" pitchFamily="50" charset="-128"/>
              <a:ea typeface="Meiryo UI" pitchFamily="50" charset="-128"/>
              <a:cs typeface="Meiryo UI" pitchFamily="50" charset="-128"/>
            </a:endParaRPr>
          </a:p>
          <a:p>
            <a:pPr marR="0" lvl="1" algn="l" defTabSz="914400" rtl="0" eaLnBrk="0" fontAlgn="base" latinLnBrk="0" hangingPunct="0">
              <a:spcBef>
                <a:spcPts val="1200"/>
              </a:spcBef>
              <a:spcAft>
                <a:spcPct val="0"/>
              </a:spcAft>
              <a:buClrTx/>
              <a:buSzTx/>
              <a:tabLst/>
              <a:defRPr/>
            </a:pPr>
            <a:r>
              <a:rPr lang="ja-JP" altLang="en-US" sz="2300" b="1" kern="0" dirty="0">
                <a:solidFill>
                  <a:schemeClr val="accent1">
                    <a:lumMod val="50000"/>
                  </a:schemeClr>
                </a:solidFill>
                <a:latin typeface="Meiryo UI" pitchFamily="50" charset="-128"/>
                <a:ea typeface="Meiryo UI" pitchFamily="50" charset="-128"/>
                <a:cs typeface="Meiryo UI" pitchFamily="50" charset="-128"/>
              </a:rPr>
              <a:t>●</a:t>
            </a:r>
            <a:r>
              <a:rPr lang="ja-JP" altLang="en-US" sz="2300" b="1" kern="0" dirty="0">
                <a:latin typeface="Meiryo UI" pitchFamily="50" charset="-128"/>
                <a:ea typeface="Meiryo UI" pitchFamily="50" charset="-128"/>
                <a:cs typeface="Meiryo UI" pitchFamily="50" charset="-128"/>
              </a:rPr>
              <a:t> 説明後、忘れていても根気よく同じメッセージを繰り返す</a:t>
            </a:r>
            <a:endParaRPr lang="en-US" altLang="ja-JP" sz="2300" b="1" kern="0" dirty="0">
              <a:latin typeface="Meiryo UI" pitchFamily="50" charset="-128"/>
              <a:ea typeface="Meiryo UI" pitchFamily="50" charset="-128"/>
              <a:cs typeface="Meiryo UI" pitchFamily="50" charset="-128"/>
            </a:endParaRPr>
          </a:p>
        </p:txBody>
      </p:sp>
      <p:sp>
        <p:nvSpPr>
          <p:cNvPr id="12" name="Rectangle 3"/>
          <p:cNvSpPr>
            <a:spLocks noChangeArrowheads="1"/>
          </p:cNvSpPr>
          <p:nvPr/>
        </p:nvSpPr>
        <p:spPr bwMode="auto">
          <a:xfrm>
            <a:off x="171610" y="941859"/>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3"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23</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90846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08833" y="364369"/>
            <a:ext cx="8633286"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2800" b="1" dirty="0">
                <a:latin typeface="Meiryo UI" pitchFamily="50" charset="-128"/>
                <a:ea typeface="Meiryo UI" pitchFamily="50" charset="-128"/>
                <a:cs typeface="Meiryo UI" pitchFamily="50" charset="-128"/>
              </a:rPr>
              <a:t>歯科治療中の不安を予測した治療上の</a:t>
            </a:r>
            <a:r>
              <a:rPr lang="ja-JP" altLang="en-US" sz="2800" b="1" dirty="0">
                <a:solidFill>
                  <a:schemeClr val="accent5">
                    <a:lumMod val="50000"/>
                  </a:schemeClr>
                </a:solidFill>
                <a:latin typeface="Meiryo UI" pitchFamily="50" charset="-128"/>
                <a:ea typeface="Meiryo UI" pitchFamily="50" charset="-128"/>
                <a:cs typeface="Meiryo UI" pitchFamily="50" charset="-128"/>
              </a:rPr>
              <a:t>配慮</a:t>
            </a:r>
          </a:p>
        </p:txBody>
      </p:sp>
      <p:sp>
        <p:nvSpPr>
          <p:cNvPr id="7" name="角丸四角形 6"/>
          <p:cNvSpPr/>
          <p:nvPr/>
        </p:nvSpPr>
        <p:spPr bwMode="auto">
          <a:xfrm>
            <a:off x="644699" y="1323143"/>
            <a:ext cx="7890886" cy="1044824"/>
          </a:xfrm>
          <a:prstGeom prst="round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bg1"/>
                </a:solidFill>
                <a:latin typeface="Meiryo UI" pitchFamily="50" charset="-128"/>
                <a:ea typeface="Meiryo UI" pitchFamily="50" charset="-128"/>
                <a:cs typeface="Meiryo UI" pitchFamily="50" charset="-128"/>
              </a:rPr>
              <a:t> </a:t>
            </a:r>
            <a:r>
              <a:rPr kumimoji="1" lang="ja-JP" altLang="en-US" sz="2600" b="1" i="0" u="none" strike="noStrike" cap="none" normalizeH="0" baseline="0" dirty="0">
                <a:ln>
                  <a:noFill/>
                </a:ln>
                <a:solidFill>
                  <a:schemeClr val="bg1"/>
                </a:solidFill>
                <a:latin typeface="Meiryo UI" pitchFamily="50" charset="-128"/>
                <a:ea typeface="Meiryo UI" pitchFamily="50" charset="-128"/>
                <a:cs typeface="Meiryo UI" pitchFamily="50" charset="-128"/>
              </a:rPr>
              <a:t>認知症の人は、予測しない状況に即座に対応できない</a:t>
            </a:r>
            <a:endParaRPr kumimoji="1" lang="en-US" altLang="ja-JP" sz="2600" b="1" i="0" u="none" strike="noStrike" cap="none" normalizeH="0" baseline="0" dirty="0">
              <a:ln>
                <a:noFill/>
              </a:ln>
              <a:solidFill>
                <a:schemeClr val="bg1"/>
              </a:solidFill>
              <a:latin typeface="Meiryo UI" pitchFamily="50" charset="-128"/>
              <a:ea typeface="Meiryo UI" pitchFamily="50" charset="-128"/>
              <a:cs typeface="Meiryo UI"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600" b="1" dirty="0">
                <a:solidFill>
                  <a:schemeClr val="bg1"/>
                </a:solidFill>
                <a:latin typeface="Meiryo UI" pitchFamily="50" charset="-128"/>
                <a:ea typeface="Meiryo UI" pitchFamily="50" charset="-128"/>
                <a:cs typeface="Meiryo UI" pitchFamily="50" charset="-128"/>
              </a:rPr>
              <a:t> </a:t>
            </a:r>
            <a:r>
              <a:rPr kumimoji="1" lang="ja-JP" altLang="en-US" sz="2600" b="1" i="0" u="none" strike="noStrike" cap="none" normalizeH="0" baseline="0" dirty="0">
                <a:ln>
                  <a:noFill/>
                </a:ln>
                <a:solidFill>
                  <a:schemeClr val="bg1"/>
                </a:solidFill>
                <a:latin typeface="Meiryo UI" pitchFamily="50" charset="-128"/>
                <a:ea typeface="Meiryo UI" pitchFamily="50" charset="-128"/>
                <a:cs typeface="Meiryo UI" pitchFamily="50" charset="-128"/>
              </a:rPr>
              <a:t>ことが多い</a:t>
            </a:r>
          </a:p>
        </p:txBody>
      </p:sp>
      <p:sp>
        <p:nvSpPr>
          <p:cNvPr id="9" name="コンテンツ プレースホルダ 2"/>
          <p:cNvSpPr txBox="1">
            <a:spLocks/>
          </p:cNvSpPr>
          <p:nvPr/>
        </p:nvSpPr>
        <p:spPr>
          <a:xfrm>
            <a:off x="491338" y="2942311"/>
            <a:ext cx="7633488" cy="1452659"/>
          </a:xfrm>
          <a:prstGeom prst="rect">
            <a:avLst/>
          </a:prstGeom>
        </p:spPr>
        <p:txBody>
          <a:bodyPr/>
          <a:lstStyle/>
          <a:p>
            <a:pPr lvl="1">
              <a:spcBef>
                <a:spcPts val="0"/>
              </a:spcBef>
              <a:defRPr/>
            </a:pPr>
            <a:r>
              <a:rPr lang="ja-JP" altLang="en-US" sz="2000" b="1" dirty="0">
                <a:solidFill>
                  <a:schemeClr val="accent1">
                    <a:lumMod val="50000"/>
                  </a:schemeClr>
                </a:solidFill>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 困難である可能性も考慮の上、少しずつ様子を見ながら行う</a:t>
            </a:r>
            <a:endParaRPr lang="en-US" altLang="ja-JP" sz="2000" b="1" dirty="0">
              <a:latin typeface="Meiryo UI" pitchFamily="50" charset="-128"/>
              <a:ea typeface="Meiryo UI" pitchFamily="50" charset="-128"/>
              <a:cs typeface="Meiryo UI" pitchFamily="50" charset="-128"/>
            </a:endParaRPr>
          </a:p>
          <a:p>
            <a:pPr lvl="1">
              <a:spcBef>
                <a:spcPts val="0"/>
              </a:spcBef>
              <a:defRPr/>
            </a:pPr>
            <a:r>
              <a:rPr lang="ja-JP" altLang="en-US" sz="2000" b="1" dirty="0">
                <a:solidFill>
                  <a:schemeClr val="accent1">
                    <a:lumMod val="50000"/>
                  </a:schemeClr>
                </a:solidFill>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 水の出る治療は除石など 簡単なものから行い様子を見る</a:t>
            </a:r>
            <a:endParaRPr lang="en-US" altLang="ja-JP" sz="2000" b="1" dirty="0">
              <a:latin typeface="Meiryo UI" pitchFamily="50" charset="-128"/>
              <a:ea typeface="Meiryo UI" pitchFamily="50" charset="-128"/>
              <a:cs typeface="Meiryo UI" pitchFamily="50" charset="-128"/>
            </a:endParaRPr>
          </a:p>
          <a:p>
            <a:pPr lvl="1">
              <a:spcBef>
                <a:spcPts val="0"/>
              </a:spcBef>
              <a:defRPr/>
            </a:pPr>
            <a:r>
              <a:rPr lang="ja-JP" altLang="en-US" sz="2000" b="1" dirty="0">
                <a:solidFill>
                  <a:schemeClr val="accent1">
                    <a:lumMod val="50000"/>
                  </a:schemeClr>
                </a:solidFill>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 印象採得・義歯修理など 認知症の人が緊張する治療には十分   </a:t>
            </a:r>
            <a:endParaRPr lang="en-US" altLang="ja-JP" sz="2000" b="1" dirty="0">
              <a:latin typeface="Meiryo UI" pitchFamily="50" charset="-128"/>
              <a:ea typeface="Meiryo UI" pitchFamily="50" charset="-128"/>
              <a:cs typeface="Meiryo UI" pitchFamily="50" charset="-128"/>
            </a:endParaRPr>
          </a:p>
          <a:p>
            <a:pPr lvl="1">
              <a:spcBef>
                <a:spcPts val="0"/>
              </a:spcBef>
              <a:defRPr/>
            </a:pPr>
            <a:r>
              <a:rPr lang="ja-JP" altLang="en-US" sz="2000" b="1" dirty="0">
                <a:latin typeface="Meiryo UI" pitchFamily="50" charset="-128"/>
                <a:ea typeface="Meiryo UI" pitchFamily="50" charset="-128"/>
                <a:cs typeface="Meiryo UI" pitchFamily="50" charset="-128"/>
              </a:rPr>
              <a:t>    配慮する</a:t>
            </a:r>
            <a:endParaRPr lang="en-US" altLang="ja-JP" sz="2000" b="1" kern="0" dirty="0">
              <a:latin typeface="Meiryo UI" pitchFamily="50" charset="-128"/>
              <a:ea typeface="Meiryo UI" pitchFamily="50" charset="-128"/>
              <a:cs typeface="Meiryo UI" pitchFamily="50" charset="-128"/>
            </a:endParaRPr>
          </a:p>
          <a:p>
            <a:pPr marR="0" lvl="1" algn="l" defTabSz="914400" rtl="0" eaLnBrk="0" fontAlgn="base" latinLnBrk="0" hangingPunct="0">
              <a:spcBef>
                <a:spcPts val="0"/>
              </a:spcBef>
              <a:spcAft>
                <a:spcPct val="0"/>
              </a:spcAft>
              <a:buClrTx/>
              <a:buSzTx/>
              <a:tabLst/>
              <a:defRPr/>
            </a:pPr>
            <a:r>
              <a:rPr kumimoji="1" lang="ja-JP" altLang="en-US" sz="2000" b="1" i="0" u="none" strike="noStrike" kern="0" cap="none" spc="0" normalizeH="0" baseline="0" noProof="0" dirty="0">
                <a:ln>
                  <a:noFill/>
                </a:ln>
                <a:solidFill>
                  <a:schemeClr val="accent1">
                    <a:lumMod val="50000"/>
                  </a:schemeClr>
                </a:solidFill>
                <a:effectLst/>
                <a:uLnTx/>
                <a:uFillTx/>
                <a:latin typeface="Meiryo UI" pitchFamily="50" charset="-128"/>
                <a:ea typeface="Meiryo UI" pitchFamily="50" charset="-128"/>
                <a:cs typeface="Meiryo UI" pitchFamily="50" charset="-128"/>
              </a:rPr>
              <a:t>●</a:t>
            </a:r>
            <a:r>
              <a:rPr kumimoji="1" lang="ja-JP" altLang="en-US" sz="2000" b="1" i="0" u="none" strike="noStrike" kern="0" cap="none" spc="0" normalizeH="0" baseline="0" noProof="0" dirty="0">
                <a:ln>
                  <a:noFill/>
                </a:ln>
                <a:effectLst/>
                <a:uLnTx/>
                <a:uFillTx/>
                <a:latin typeface="Meiryo UI" pitchFamily="50" charset="-128"/>
                <a:ea typeface="Meiryo UI" pitchFamily="50" charset="-128"/>
                <a:cs typeface="Meiryo UI" pitchFamily="50" charset="-128"/>
              </a:rPr>
              <a:t> 休憩をはさみながら行うなど安心を与える</a:t>
            </a:r>
            <a:endParaRPr kumimoji="1" lang="en-US" altLang="ja-JP" sz="2000" b="1" i="0" u="none" strike="noStrike" kern="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4" name="正方形/長方形 3"/>
          <p:cNvSpPr/>
          <p:nvPr/>
        </p:nvSpPr>
        <p:spPr>
          <a:xfrm>
            <a:off x="657617" y="2525796"/>
            <a:ext cx="4131259" cy="430887"/>
          </a:xfrm>
          <a:prstGeom prst="rect">
            <a:avLst/>
          </a:prstGeom>
        </p:spPr>
        <p:txBody>
          <a:bodyPr wrap="none">
            <a:spAutoFit/>
          </a:bodyPr>
          <a:lstStyle/>
          <a:p>
            <a:r>
              <a:rPr lang="ja-JP" altLang="en-US" sz="2200" b="1" dirty="0">
                <a:solidFill>
                  <a:schemeClr val="accent1">
                    <a:lumMod val="50000"/>
                  </a:schemeClr>
                </a:solidFill>
                <a:latin typeface="Meiryo UI" pitchFamily="50" charset="-128"/>
                <a:ea typeface="Meiryo UI" pitchFamily="50" charset="-128"/>
                <a:cs typeface="Meiryo UI" pitchFamily="50" charset="-128"/>
              </a:rPr>
              <a:t>忍耐が必要とされる歯科治療の際</a:t>
            </a:r>
            <a:endParaRPr lang="ja-JP" altLang="en-US" sz="2200" dirty="0">
              <a:solidFill>
                <a:schemeClr val="accent1">
                  <a:lumMod val="50000"/>
                </a:schemeClr>
              </a:solidFill>
            </a:endParaRPr>
          </a:p>
        </p:txBody>
      </p:sp>
      <p:sp>
        <p:nvSpPr>
          <p:cNvPr id="14" name="コンテンツ プレースホルダ 2"/>
          <p:cNvSpPr txBox="1">
            <a:spLocks/>
          </p:cNvSpPr>
          <p:nvPr/>
        </p:nvSpPr>
        <p:spPr>
          <a:xfrm>
            <a:off x="481812" y="4961145"/>
            <a:ext cx="7900188" cy="1419695"/>
          </a:xfrm>
          <a:prstGeom prst="rect">
            <a:avLst/>
          </a:prstGeom>
        </p:spPr>
        <p:txBody>
          <a:bodyPr/>
          <a:lstStyle/>
          <a:p>
            <a:pPr lvl="1">
              <a:spcBef>
                <a:spcPts val="0"/>
              </a:spcBef>
              <a:defRPr/>
            </a:pPr>
            <a:r>
              <a:rPr lang="ja-JP" altLang="en-US" sz="2000" b="1" dirty="0">
                <a:solidFill>
                  <a:schemeClr val="accent1">
                    <a:lumMod val="50000"/>
                  </a:schemeClr>
                </a:solidFill>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 印象採得や咬合採得など、協力が必要な治療は 家族にも説明し</a:t>
            </a:r>
            <a:endParaRPr lang="en-US" altLang="ja-JP" sz="2000" b="1" dirty="0">
              <a:latin typeface="Meiryo UI" pitchFamily="50" charset="-128"/>
              <a:ea typeface="Meiryo UI" pitchFamily="50" charset="-128"/>
              <a:cs typeface="Meiryo UI" pitchFamily="50" charset="-128"/>
            </a:endParaRPr>
          </a:p>
          <a:p>
            <a:pPr lvl="1">
              <a:spcBef>
                <a:spcPts val="0"/>
              </a:spcBef>
              <a:defRPr/>
            </a:pPr>
            <a:r>
              <a:rPr lang="ja-JP" altLang="en-US" sz="2000" b="1" dirty="0">
                <a:latin typeface="Meiryo UI" pitchFamily="50" charset="-128"/>
                <a:ea typeface="Meiryo UI" pitchFamily="50" charset="-128"/>
                <a:cs typeface="Meiryo UI" pitchFamily="50" charset="-128"/>
              </a:rPr>
              <a:t>    協力を依頼する</a:t>
            </a:r>
            <a:endParaRPr lang="en-US" altLang="ja-JP" sz="2000" b="1" dirty="0">
              <a:latin typeface="Meiryo UI" pitchFamily="50" charset="-128"/>
              <a:ea typeface="Meiryo UI" pitchFamily="50" charset="-128"/>
              <a:cs typeface="Meiryo UI" pitchFamily="50" charset="-128"/>
            </a:endParaRPr>
          </a:p>
          <a:p>
            <a:pPr lvl="1">
              <a:spcBef>
                <a:spcPts val="0"/>
              </a:spcBef>
              <a:defRPr/>
            </a:pPr>
            <a:r>
              <a:rPr lang="ja-JP" altLang="en-US" sz="2000" b="1" kern="0" dirty="0">
                <a:solidFill>
                  <a:schemeClr val="accent1">
                    <a:lumMod val="50000"/>
                  </a:schemeClr>
                </a:solidFill>
                <a:latin typeface="Meiryo UI" pitchFamily="50" charset="-128"/>
                <a:ea typeface="Meiryo UI" pitchFamily="50" charset="-128"/>
                <a:cs typeface="Meiryo UI" pitchFamily="50" charset="-128"/>
              </a:rPr>
              <a:t>●</a:t>
            </a:r>
            <a:r>
              <a:rPr lang="ja-JP" altLang="en-US" sz="2000" b="1" kern="0" dirty="0">
                <a:latin typeface="Meiryo UI" pitchFamily="50" charset="-128"/>
                <a:ea typeface="Meiryo UI" pitchFamily="50" charset="-128"/>
                <a:cs typeface="Meiryo UI" pitchFamily="50" charset="-128"/>
              </a:rPr>
              <a:t> 理解困難な治療は、適宜 練習しながら実施する</a:t>
            </a:r>
            <a:endParaRPr lang="en-US" altLang="ja-JP" sz="2000" b="1" kern="0" dirty="0">
              <a:latin typeface="Meiryo UI" pitchFamily="50" charset="-128"/>
              <a:ea typeface="Meiryo UI" pitchFamily="50" charset="-128"/>
              <a:cs typeface="Meiryo UI" pitchFamily="50" charset="-128"/>
            </a:endParaRPr>
          </a:p>
          <a:p>
            <a:pPr lvl="1">
              <a:spcBef>
                <a:spcPts val="0"/>
              </a:spcBef>
              <a:defRPr/>
            </a:pPr>
            <a:r>
              <a:rPr lang="ja-JP" altLang="en-US" sz="2000" b="1" kern="0" dirty="0">
                <a:solidFill>
                  <a:schemeClr val="accent1">
                    <a:lumMod val="50000"/>
                  </a:schemeClr>
                </a:solidFill>
                <a:latin typeface="Meiryo UI" pitchFamily="50" charset="-128"/>
                <a:ea typeface="Meiryo UI" pitchFamily="50" charset="-128"/>
                <a:cs typeface="Meiryo UI" pitchFamily="50" charset="-128"/>
              </a:rPr>
              <a:t>●</a:t>
            </a:r>
            <a:r>
              <a:rPr lang="ja-JP" altLang="en-US" sz="2000" b="1" kern="0" dirty="0">
                <a:latin typeface="Meiryo UI" pitchFamily="50" charset="-128"/>
                <a:ea typeface="Meiryo UI" pitchFamily="50" charset="-128"/>
                <a:cs typeface="Meiryo UI" pitchFamily="50" charset="-128"/>
              </a:rPr>
              <a:t> 一定期間の継続通院が必要な治療の可否を、あらかじめ検討して</a:t>
            </a:r>
            <a:endParaRPr lang="en-US" altLang="ja-JP" sz="2000" b="1" kern="0" dirty="0">
              <a:latin typeface="Meiryo UI" pitchFamily="50" charset="-128"/>
              <a:ea typeface="Meiryo UI" pitchFamily="50" charset="-128"/>
              <a:cs typeface="Meiryo UI" pitchFamily="50" charset="-128"/>
            </a:endParaRPr>
          </a:p>
          <a:p>
            <a:pPr lvl="1">
              <a:spcBef>
                <a:spcPts val="0"/>
              </a:spcBef>
              <a:defRPr/>
            </a:pPr>
            <a:r>
              <a:rPr lang="ja-JP" altLang="en-US" sz="2000" b="1" kern="0" dirty="0">
                <a:latin typeface="Meiryo UI" pitchFamily="50" charset="-128"/>
                <a:ea typeface="Meiryo UI" pitchFamily="50" charset="-128"/>
                <a:cs typeface="Meiryo UI" pitchFamily="50" charset="-128"/>
              </a:rPr>
              <a:t>    から治療を始める</a:t>
            </a:r>
            <a:endParaRPr lang="en-US" altLang="ja-JP" sz="2000" b="1" kern="0" dirty="0">
              <a:latin typeface="Meiryo UI" pitchFamily="50" charset="-128"/>
              <a:ea typeface="Meiryo UI" pitchFamily="50" charset="-128"/>
              <a:cs typeface="Meiryo UI" pitchFamily="50" charset="-128"/>
            </a:endParaRPr>
          </a:p>
        </p:txBody>
      </p:sp>
      <p:sp>
        <p:nvSpPr>
          <p:cNvPr id="15" name="正方形/長方形 14"/>
          <p:cNvSpPr/>
          <p:nvPr/>
        </p:nvSpPr>
        <p:spPr>
          <a:xfrm>
            <a:off x="658105" y="4568030"/>
            <a:ext cx="3501280" cy="430887"/>
          </a:xfrm>
          <a:prstGeom prst="rect">
            <a:avLst/>
          </a:prstGeom>
        </p:spPr>
        <p:txBody>
          <a:bodyPr wrap="none">
            <a:spAutoFit/>
          </a:bodyPr>
          <a:lstStyle/>
          <a:p>
            <a:r>
              <a:rPr lang="ja-JP" altLang="en-US" sz="2200" b="1" dirty="0">
                <a:solidFill>
                  <a:schemeClr val="accent1">
                    <a:lumMod val="50000"/>
                  </a:schemeClr>
                </a:solidFill>
                <a:latin typeface="Meiryo UI" pitchFamily="50" charset="-128"/>
                <a:ea typeface="Meiryo UI" pitchFamily="50" charset="-128"/>
                <a:cs typeface="Meiryo UI" pitchFamily="50" charset="-128"/>
              </a:rPr>
              <a:t>協力が必要な治療行為の際</a:t>
            </a:r>
            <a:endParaRPr lang="ja-JP" altLang="en-US" sz="2200" dirty="0">
              <a:solidFill>
                <a:schemeClr val="accent1">
                  <a:lumMod val="50000"/>
                </a:schemeClr>
              </a:solidFill>
            </a:endParaRPr>
          </a:p>
        </p:txBody>
      </p:sp>
      <p:sp>
        <p:nvSpPr>
          <p:cNvPr id="16" name="Rectangle 3"/>
          <p:cNvSpPr>
            <a:spLocks noChangeArrowheads="1"/>
          </p:cNvSpPr>
          <p:nvPr/>
        </p:nvSpPr>
        <p:spPr bwMode="auto">
          <a:xfrm>
            <a:off x="171610" y="965609"/>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7"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24</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259351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993" y="423512"/>
            <a:ext cx="8229600"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治療中の</a:t>
            </a:r>
            <a:r>
              <a:rPr lang="ja-JP" altLang="en-US" sz="3000" b="1" dirty="0">
                <a:solidFill>
                  <a:schemeClr val="accent5">
                    <a:lumMod val="50000"/>
                  </a:schemeClr>
                </a:solidFill>
                <a:latin typeface="Meiryo UI" pitchFamily="50" charset="-128"/>
                <a:ea typeface="Meiryo UI" pitchFamily="50" charset="-128"/>
                <a:cs typeface="Meiryo UI" pitchFamily="50" charset="-128"/>
              </a:rPr>
              <a:t>観察</a:t>
            </a:r>
            <a:r>
              <a:rPr lang="ja-JP" altLang="en-US" sz="3000" b="1" dirty="0">
                <a:latin typeface="Meiryo UI" pitchFamily="50" charset="-128"/>
                <a:ea typeface="Meiryo UI" pitchFamily="50" charset="-128"/>
                <a:cs typeface="Meiryo UI" pitchFamily="50" charset="-128"/>
              </a:rPr>
              <a:t>とストレスの軽減を図る対応</a:t>
            </a:r>
            <a:endParaRPr lang="ja-JP" altLang="en-US" sz="3000" b="1" dirty="0">
              <a:solidFill>
                <a:schemeClr val="accent5">
                  <a:lumMod val="50000"/>
                </a:schemeClr>
              </a:solidFill>
              <a:latin typeface="Meiryo UI" pitchFamily="50" charset="-128"/>
              <a:ea typeface="Meiryo UI" pitchFamily="50" charset="-128"/>
              <a:cs typeface="Meiryo UI" pitchFamily="50" charset="-128"/>
            </a:endParaRPr>
          </a:p>
        </p:txBody>
      </p:sp>
      <p:sp>
        <p:nvSpPr>
          <p:cNvPr id="7" name="角丸四角形 6"/>
          <p:cNvSpPr/>
          <p:nvPr/>
        </p:nvSpPr>
        <p:spPr bwMode="auto">
          <a:xfrm>
            <a:off x="465028" y="1397348"/>
            <a:ext cx="8250227" cy="1219388"/>
          </a:xfrm>
          <a:prstGeom prst="roundRect">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1" lang="ja-JP" altLang="en-US" sz="2600" b="1" i="0" u="none" strike="noStrike" cap="none" normalizeH="0" baseline="0" dirty="0">
                <a:ln>
                  <a:noFill/>
                </a:ln>
                <a:solidFill>
                  <a:schemeClr val="bg1"/>
                </a:solidFill>
                <a:latin typeface="Meiryo UI" pitchFamily="50" charset="-128"/>
                <a:ea typeface="Meiryo UI" pitchFamily="50" charset="-128"/>
                <a:cs typeface="Meiryo UI" pitchFamily="50" charset="-128"/>
              </a:rPr>
              <a:t> 認知症の人は訴えが少ない、あるいは多様で</a:t>
            </a:r>
            <a:r>
              <a:rPr lang="ja-JP" altLang="en-US" sz="2600" b="1" dirty="0">
                <a:solidFill>
                  <a:schemeClr val="bg1"/>
                </a:solidFill>
                <a:latin typeface="Meiryo UI" pitchFamily="50" charset="-128"/>
                <a:ea typeface="Meiryo UI" pitchFamily="50" charset="-128"/>
                <a:cs typeface="Meiryo UI" pitchFamily="50" charset="-128"/>
              </a:rPr>
              <a:t>あることから、</a:t>
            </a:r>
            <a:endParaRPr lang="en-US" altLang="ja-JP" sz="2600" b="1" dirty="0">
              <a:solidFill>
                <a:schemeClr val="bg1"/>
              </a:solidFill>
              <a:latin typeface="Meiryo UI" pitchFamily="50" charset="-128"/>
              <a:ea typeface="Meiryo UI" pitchFamily="50" charset="-128"/>
              <a:cs typeface="Meiryo UI" pitchFamily="50" charset="-128"/>
            </a:endParaRPr>
          </a:p>
          <a:p>
            <a:pPr marL="0" marR="0" indent="0" defTabSz="914400" rtl="0" eaLnBrk="1" fontAlgn="base" latinLnBrk="0" hangingPunct="1">
              <a:lnSpc>
                <a:spcPct val="100000"/>
              </a:lnSpc>
              <a:spcBef>
                <a:spcPct val="0"/>
              </a:spcBef>
              <a:spcAft>
                <a:spcPct val="0"/>
              </a:spcAft>
              <a:buClrTx/>
              <a:buSzTx/>
              <a:buFontTx/>
              <a:buNone/>
              <a:tabLst/>
            </a:pPr>
            <a:r>
              <a:rPr lang="ja-JP" altLang="en-US" sz="2600" b="1" dirty="0">
                <a:solidFill>
                  <a:schemeClr val="bg1"/>
                </a:solidFill>
                <a:latin typeface="Meiryo UI" pitchFamily="50" charset="-128"/>
                <a:ea typeface="Meiryo UI" pitchFamily="50" charset="-128"/>
                <a:cs typeface="Meiryo UI" pitchFamily="50" charset="-128"/>
              </a:rPr>
              <a:t> 何が起こっているのかを</a:t>
            </a:r>
            <a:r>
              <a:rPr kumimoji="1" lang="ja-JP" altLang="en-US" sz="2600" b="1" i="0" u="none" strike="noStrike" cap="none" normalizeH="0" baseline="0" dirty="0">
                <a:ln>
                  <a:noFill/>
                </a:ln>
                <a:solidFill>
                  <a:schemeClr val="bg1"/>
                </a:solidFill>
                <a:latin typeface="Meiryo UI" pitchFamily="50" charset="-128"/>
                <a:ea typeface="Meiryo UI" pitchFamily="50" charset="-128"/>
                <a:cs typeface="Meiryo UI" pitchFamily="50" charset="-128"/>
              </a:rPr>
              <a:t>観察から判断する必要がある</a:t>
            </a:r>
            <a:endParaRPr kumimoji="1" lang="en-US" altLang="ja-JP" sz="2600" b="1" i="0" u="none" strike="noStrike" cap="none" normalizeH="0" baseline="0" dirty="0">
              <a:ln>
                <a:noFill/>
              </a:ln>
              <a:solidFill>
                <a:schemeClr val="bg1"/>
              </a:solidFill>
              <a:latin typeface="Meiryo UI" pitchFamily="50" charset="-128"/>
              <a:ea typeface="Meiryo UI" pitchFamily="50" charset="-128"/>
              <a:cs typeface="Meiryo UI" pitchFamily="50" charset="-128"/>
            </a:endParaRPr>
          </a:p>
        </p:txBody>
      </p:sp>
      <p:sp>
        <p:nvSpPr>
          <p:cNvPr id="9" name="コンテンツ プレースホルダ 2"/>
          <p:cNvSpPr txBox="1">
            <a:spLocks/>
          </p:cNvSpPr>
          <p:nvPr/>
        </p:nvSpPr>
        <p:spPr>
          <a:xfrm>
            <a:off x="457993" y="2947759"/>
            <a:ext cx="8092242" cy="3575871"/>
          </a:xfrm>
          <a:prstGeom prst="rect">
            <a:avLst/>
          </a:prstGeom>
        </p:spPr>
        <p:txBody>
          <a:bodyPr/>
          <a:lstStyle/>
          <a:p>
            <a:pPr marR="0" lvl="1" algn="l" defTabSz="914400" rtl="0" eaLnBrk="0" fontAlgn="base" latinLnBrk="0" hangingPunct="0">
              <a:lnSpc>
                <a:spcPts val="3360"/>
              </a:lnSpc>
              <a:spcBef>
                <a:spcPct val="20000"/>
              </a:spcBef>
              <a:spcAft>
                <a:spcPct val="0"/>
              </a:spcAft>
              <a:buClrTx/>
              <a:buSzTx/>
              <a:tabLst/>
              <a:defRPr/>
            </a:pPr>
            <a:r>
              <a:rPr lang="ja-JP" altLang="en-US" sz="2400" b="1" kern="0" noProof="0" dirty="0">
                <a:latin typeface="Meiryo UI" pitchFamily="50" charset="-128"/>
                <a:ea typeface="Meiryo UI" pitchFamily="50" charset="-128"/>
                <a:cs typeface="Meiryo UI" pitchFamily="50" charset="-128"/>
              </a:rPr>
              <a:t>  </a:t>
            </a:r>
            <a:r>
              <a:rPr lang="ja-JP" altLang="en-US" sz="2400" b="1" kern="0" noProof="0" dirty="0">
                <a:solidFill>
                  <a:schemeClr val="accent1">
                    <a:lumMod val="50000"/>
                  </a:schemeClr>
                </a:solidFill>
                <a:latin typeface="Meiryo UI" pitchFamily="50" charset="-128"/>
                <a:ea typeface="Meiryo UI" pitchFamily="50" charset="-128"/>
                <a:cs typeface="Meiryo UI" pitchFamily="50" charset="-128"/>
              </a:rPr>
              <a:t>●</a:t>
            </a:r>
            <a:r>
              <a:rPr lang="ja-JP" altLang="en-US" sz="2400" b="1" kern="0" noProof="0" dirty="0">
                <a:latin typeface="Meiryo UI" pitchFamily="50" charset="-128"/>
                <a:ea typeface="Meiryo UI" pitchFamily="50" charset="-128"/>
                <a:cs typeface="Meiryo UI" pitchFamily="50" charset="-128"/>
              </a:rPr>
              <a:t> 身体的な観察（呼吸、血圧、むせ</a:t>
            </a:r>
            <a:r>
              <a:rPr lang="ja-JP" altLang="en-US" sz="400" b="1" kern="0" noProof="0" dirty="0">
                <a:latin typeface="Meiryo UI" pitchFamily="50" charset="-128"/>
                <a:ea typeface="Meiryo UI" pitchFamily="50" charset="-128"/>
                <a:cs typeface="Meiryo UI" pitchFamily="50" charset="-128"/>
              </a:rPr>
              <a:t> </a:t>
            </a:r>
            <a:r>
              <a:rPr lang="ja-JP" altLang="en-US" sz="2400" b="1" kern="0" noProof="0" dirty="0">
                <a:latin typeface="Meiryo UI" pitchFamily="50" charset="-128"/>
                <a:ea typeface="Meiryo UI" pitchFamily="50" charset="-128"/>
                <a:cs typeface="Meiryo UI" pitchFamily="50" charset="-128"/>
              </a:rPr>
              <a:t>など）</a:t>
            </a:r>
            <a:endParaRPr lang="en-US" altLang="ja-JP" sz="2400" b="1" kern="0" noProof="0" dirty="0">
              <a:latin typeface="Meiryo UI" pitchFamily="50" charset="-128"/>
              <a:ea typeface="Meiryo UI" pitchFamily="50" charset="-128"/>
              <a:cs typeface="Meiryo UI" pitchFamily="50" charset="-128"/>
            </a:endParaRPr>
          </a:p>
          <a:p>
            <a:pPr marR="0" lvl="1" algn="l" defTabSz="914400" rtl="0" eaLnBrk="0" fontAlgn="base" latinLnBrk="0" hangingPunct="0">
              <a:lnSpc>
                <a:spcPts val="3360"/>
              </a:lnSpc>
              <a:spcBef>
                <a:spcPct val="20000"/>
              </a:spcBef>
              <a:spcAft>
                <a:spcPct val="0"/>
              </a:spcAft>
              <a:buClrTx/>
              <a:buSzTx/>
              <a:tabLst/>
              <a:defRPr/>
            </a:pPr>
            <a:r>
              <a:rPr lang="ja-JP" altLang="en-US" sz="2400" b="1" kern="0" noProof="0" dirty="0">
                <a:latin typeface="Meiryo UI" pitchFamily="50" charset="-128"/>
                <a:ea typeface="Meiryo UI" pitchFamily="50" charset="-128"/>
                <a:cs typeface="Meiryo UI" pitchFamily="50" charset="-128"/>
              </a:rPr>
              <a:t>  </a:t>
            </a:r>
            <a:r>
              <a:rPr lang="ja-JP" altLang="en-US" sz="2400" b="1" kern="0" noProof="0" dirty="0">
                <a:solidFill>
                  <a:schemeClr val="accent1">
                    <a:lumMod val="50000"/>
                  </a:schemeClr>
                </a:solidFill>
                <a:latin typeface="Meiryo UI" pitchFamily="50" charset="-128"/>
                <a:ea typeface="Meiryo UI" pitchFamily="50" charset="-128"/>
                <a:cs typeface="Meiryo UI" pitchFamily="50" charset="-128"/>
              </a:rPr>
              <a:t>●</a:t>
            </a:r>
            <a:r>
              <a:rPr lang="ja-JP" altLang="en-US" sz="2400" b="1" kern="0" noProof="0" dirty="0">
                <a:latin typeface="Meiryo UI" pitchFamily="50" charset="-128"/>
                <a:ea typeface="Meiryo UI" pitchFamily="50" charset="-128"/>
                <a:cs typeface="Meiryo UI" pitchFamily="50" charset="-128"/>
              </a:rPr>
              <a:t> 声かけを行ったときの反応（拒否的な発言</a:t>
            </a:r>
            <a:r>
              <a:rPr lang="ja-JP" altLang="en-US" sz="400" b="1" kern="0" noProof="0" dirty="0">
                <a:latin typeface="Meiryo UI" pitchFamily="50" charset="-128"/>
                <a:ea typeface="Meiryo UI" pitchFamily="50" charset="-128"/>
                <a:cs typeface="Meiryo UI" pitchFamily="50" charset="-128"/>
              </a:rPr>
              <a:t> </a:t>
            </a:r>
            <a:r>
              <a:rPr lang="ja-JP" altLang="en-US" sz="2400" b="1" kern="0" noProof="0" dirty="0">
                <a:latin typeface="Meiryo UI" pitchFamily="50" charset="-128"/>
                <a:ea typeface="Meiryo UI" pitchFamily="50" charset="-128"/>
                <a:cs typeface="Meiryo UI" pitchFamily="50" charset="-128"/>
              </a:rPr>
              <a:t>など）</a:t>
            </a:r>
            <a:endParaRPr lang="en-US" altLang="ja-JP" sz="2400" b="1" kern="0" noProof="0" dirty="0">
              <a:latin typeface="Meiryo UI" pitchFamily="50" charset="-128"/>
              <a:ea typeface="Meiryo UI" pitchFamily="50" charset="-128"/>
              <a:cs typeface="Meiryo UI" pitchFamily="50" charset="-128"/>
            </a:endParaRPr>
          </a:p>
          <a:p>
            <a:pPr lvl="1">
              <a:lnSpc>
                <a:spcPts val="3360"/>
              </a:lnSpc>
              <a:spcBef>
                <a:spcPct val="20000"/>
              </a:spcBef>
              <a:defRPr/>
            </a:pPr>
            <a:r>
              <a:rPr lang="ja-JP" altLang="en-US" sz="2400" b="1" kern="0" noProof="0" dirty="0">
                <a:latin typeface="Meiryo UI" pitchFamily="50" charset="-128"/>
                <a:ea typeface="Meiryo UI" pitchFamily="50" charset="-128"/>
                <a:cs typeface="Meiryo UI" pitchFamily="50" charset="-128"/>
              </a:rPr>
              <a:t>  </a:t>
            </a:r>
            <a:r>
              <a:rPr lang="ja-JP" altLang="en-US" sz="2400" b="1" kern="0" noProof="0" dirty="0">
                <a:solidFill>
                  <a:schemeClr val="accent1">
                    <a:lumMod val="50000"/>
                  </a:schemeClr>
                </a:solidFill>
                <a:latin typeface="Meiryo UI" pitchFamily="50" charset="-128"/>
                <a:ea typeface="Meiryo UI" pitchFamily="50" charset="-128"/>
                <a:cs typeface="Meiryo UI" pitchFamily="50" charset="-128"/>
              </a:rPr>
              <a:t>●</a:t>
            </a:r>
            <a:r>
              <a:rPr lang="ja-JP" altLang="en-US" sz="2400" b="1" kern="0" noProof="0" dirty="0">
                <a:latin typeface="Meiryo UI" pitchFamily="50" charset="-128"/>
                <a:ea typeface="Meiryo UI" pitchFamily="50" charset="-128"/>
                <a:cs typeface="Meiryo UI" pitchFamily="50" charset="-128"/>
              </a:rPr>
              <a:t> 経時的な表情や訴えの変化</a:t>
            </a:r>
            <a:r>
              <a:rPr lang="ja-JP" altLang="en-US" sz="2400" b="1" kern="0"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表情が険しくなる</a:t>
            </a:r>
            <a:r>
              <a:rPr lang="ja-JP" altLang="en-US" sz="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など）</a:t>
            </a:r>
            <a:endParaRPr lang="en-US" altLang="ja-JP" sz="2400" b="1" kern="0" noProof="0" dirty="0">
              <a:latin typeface="Meiryo UI" pitchFamily="50" charset="-128"/>
              <a:ea typeface="Meiryo UI" pitchFamily="50" charset="-128"/>
              <a:cs typeface="Meiryo UI" pitchFamily="50" charset="-128"/>
            </a:endParaRPr>
          </a:p>
          <a:p>
            <a:pPr marR="0" lvl="1" algn="l" defTabSz="914400" rtl="0" eaLnBrk="0" fontAlgn="base" latinLnBrk="0" hangingPunct="0">
              <a:lnSpc>
                <a:spcPts val="3360"/>
              </a:lnSpc>
              <a:spcBef>
                <a:spcPct val="20000"/>
              </a:spcBef>
              <a:spcAft>
                <a:spcPct val="0"/>
              </a:spcAft>
              <a:buClrTx/>
              <a:buSzTx/>
              <a:tabLst/>
              <a:defRPr/>
            </a:pPr>
            <a:r>
              <a:rPr lang="ja-JP" altLang="en-US" sz="2400" b="1" kern="0" noProof="0" dirty="0">
                <a:latin typeface="Meiryo UI" pitchFamily="50" charset="-128"/>
                <a:ea typeface="Meiryo UI" pitchFamily="50" charset="-128"/>
                <a:cs typeface="Meiryo UI" pitchFamily="50" charset="-128"/>
              </a:rPr>
              <a:t>  </a:t>
            </a:r>
            <a:r>
              <a:rPr lang="ja-JP" altLang="en-US" sz="2400" b="1" kern="0" noProof="0" dirty="0">
                <a:solidFill>
                  <a:schemeClr val="accent1">
                    <a:lumMod val="50000"/>
                  </a:schemeClr>
                </a:solidFill>
                <a:latin typeface="Meiryo UI" pitchFamily="50" charset="-128"/>
                <a:ea typeface="Meiryo UI" pitchFamily="50" charset="-128"/>
                <a:cs typeface="Meiryo UI" pitchFamily="50" charset="-128"/>
              </a:rPr>
              <a:t>●</a:t>
            </a:r>
            <a:r>
              <a:rPr lang="ja-JP" altLang="en-US" sz="2400" b="1" kern="0" noProof="0" dirty="0">
                <a:latin typeface="Meiryo UI" pitchFamily="50" charset="-128"/>
                <a:ea typeface="Meiryo UI" pitchFamily="50" charset="-128"/>
                <a:cs typeface="Meiryo UI" pitchFamily="50" charset="-128"/>
              </a:rPr>
              <a:t> 落ち着きのなさや興奮などの観察</a:t>
            </a:r>
            <a:endParaRPr lang="en-US" altLang="ja-JP" sz="2400" b="1" kern="0" noProof="0" dirty="0">
              <a:latin typeface="Meiryo UI" pitchFamily="50" charset="-128"/>
              <a:ea typeface="Meiryo UI" pitchFamily="50" charset="-128"/>
              <a:cs typeface="Meiryo UI" pitchFamily="50" charset="-128"/>
            </a:endParaRPr>
          </a:p>
          <a:p>
            <a:pPr marR="0" lvl="1" algn="l" defTabSz="914400" rtl="0" eaLnBrk="0" fontAlgn="base" latinLnBrk="0" hangingPunct="0">
              <a:lnSpc>
                <a:spcPts val="3360"/>
              </a:lnSpc>
              <a:spcBef>
                <a:spcPct val="20000"/>
              </a:spcBef>
              <a:spcAft>
                <a:spcPct val="0"/>
              </a:spcAft>
              <a:buClrTx/>
              <a:buSzTx/>
              <a:tabLst/>
              <a:defRPr/>
            </a:pPr>
            <a:endParaRPr lang="en-US" altLang="ja-JP" sz="2400" b="1" kern="0" noProof="0" dirty="0">
              <a:latin typeface="Meiryo UI" pitchFamily="50" charset="-128"/>
              <a:ea typeface="Meiryo UI" pitchFamily="50" charset="-128"/>
              <a:cs typeface="Meiryo UI" pitchFamily="50" charset="-128"/>
            </a:endParaRPr>
          </a:p>
          <a:p>
            <a:pPr marR="0" lvl="1" algn="l" defTabSz="914400" rtl="0" eaLnBrk="0" fontAlgn="base" latinLnBrk="0" hangingPunct="0">
              <a:lnSpc>
                <a:spcPts val="3360"/>
              </a:lnSpc>
              <a:spcBef>
                <a:spcPts val="0"/>
              </a:spcBef>
              <a:spcAft>
                <a:spcPct val="0"/>
              </a:spcAft>
              <a:buClrTx/>
              <a:buSzTx/>
              <a:tabLst/>
              <a:defRPr/>
            </a:pPr>
            <a:r>
              <a:rPr lang="ja-JP" altLang="en-US" sz="2400" b="1" kern="0" dirty="0">
                <a:latin typeface="Meiryo UI" pitchFamily="50" charset="-128"/>
                <a:ea typeface="Meiryo UI" pitchFamily="50" charset="-128"/>
                <a:cs typeface="Meiryo UI" pitchFamily="50" charset="-128"/>
              </a:rPr>
              <a:t>        </a:t>
            </a:r>
            <a:r>
              <a:rPr lang="ja-JP" altLang="en-US" sz="2400" b="1" kern="0" dirty="0">
                <a:solidFill>
                  <a:schemeClr val="accent1">
                    <a:lumMod val="50000"/>
                  </a:schemeClr>
                </a:solidFill>
                <a:latin typeface="Meiryo UI" pitchFamily="50" charset="-128"/>
                <a:ea typeface="Meiryo UI" pitchFamily="50" charset="-128"/>
                <a:cs typeface="Meiryo UI" pitchFamily="50" charset="-128"/>
              </a:rPr>
              <a:t>歯科医療機関のスタッフの適切な声掛けは</a:t>
            </a:r>
            <a:endParaRPr lang="en-US" altLang="ja-JP" sz="2400" b="1" kern="0" dirty="0">
              <a:solidFill>
                <a:schemeClr val="accent1">
                  <a:lumMod val="50000"/>
                </a:schemeClr>
              </a:solidFill>
              <a:latin typeface="Meiryo UI" pitchFamily="50" charset="-128"/>
              <a:ea typeface="Meiryo UI" pitchFamily="50" charset="-128"/>
              <a:cs typeface="Meiryo UI" pitchFamily="50" charset="-128"/>
            </a:endParaRPr>
          </a:p>
          <a:p>
            <a:pPr marR="0" lvl="1" algn="l" defTabSz="914400" rtl="0" eaLnBrk="0" fontAlgn="base" latinLnBrk="0" hangingPunct="0">
              <a:lnSpc>
                <a:spcPts val="3360"/>
              </a:lnSpc>
              <a:spcBef>
                <a:spcPts val="0"/>
              </a:spcBef>
              <a:spcAft>
                <a:spcPct val="0"/>
              </a:spcAft>
              <a:buClrTx/>
              <a:buSzTx/>
              <a:tabLst/>
              <a:defRPr/>
            </a:pPr>
            <a:r>
              <a:rPr lang="ja-JP" altLang="en-US" sz="2400" b="1" kern="0" dirty="0">
                <a:solidFill>
                  <a:schemeClr val="accent1">
                    <a:lumMod val="50000"/>
                  </a:schemeClr>
                </a:solidFill>
                <a:latin typeface="Meiryo UI" pitchFamily="50" charset="-128"/>
                <a:ea typeface="Meiryo UI" pitchFamily="50" charset="-128"/>
                <a:cs typeface="Meiryo UI" pitchFamily="50" charset="-128"/>
              </a:rPr>
              <a:t>        認知症の人の不安・ストレスを軽減させる</a:t>
            </a:r>
            <a:endParaRPr kumimoji="1" lang="en-US" altLang="ja-JP" sz="2400" b="1" i="0" u="none" strike="noStrike" kern="0" cap="none" spc="0" normalizeH="0" baseline="0" noProof="0" dirty="0">
              <a:ln>
                <a:noFill/>
              </a:ln>
              <a:solidFill>
                <a:schemeClr val="accent1">
                  <a:lumMod val="50000"/>
                </a:schemeClr>
              </a:solidFill>
              <a:effectLst/>
              <a:uLnTx/>
              <a:uFillTx/>
              <a:latin typeface="Meiryo UI" pitchFamily="50" charset="-128"/>
              <a:ea typeface="Meiryo UI" pitchFamily="50" charset="-128"/>
              <a:cs typeface="Meiryo UI" pitchFamily="50" charset="-128"/>
            </a:endParaRPr>
          </a:p>
          <a:p>
            <a:pPr marL="742950" marR="0" lvl="1" indent="-285750" algn="l" defTabSz="914400" rtl="0" eaLnBrk="0" fontAlgn="base" latinLnBrk="0" hangingPunct="0">
              <a:lnSpc>
                <a:spcPts val="3360"/>
              </a:lnSpc>
              <a:spcBef>
                <a:spcPct val="20000"/>
              </a:spcBef>
              <a:spcAft>
                <a:spcPct val="0"/>
              </a:spcAft>
              <a:buClrTx/>
              <a:buSzTx/>
              <a:buFont typeface="Wingdings" pitchFamily="2" charset="2"/>
              <a:buChar char="l"/>
              <a:tabLst/>
              <a:defRPr/>
            </a:pPr>
            <a:endParaRPr kumimoji="1" lang="en-US" altLang="ja-JP" sz="2400" b="1" i="0" u="none" strike="noStrike" kern="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2" name="Rectangle 3"/>
          <p:cNvSpPr>
            <a:spLocks noChangeArrowheads="1"/>
          </p:cNvSpPr>
          <p:nvPr/>
        </p:nvSpPr>
        <p:spPr bwMode="auto">
          <a:xfrm>
            <a:off x="171610" y="1045260"/>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3"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25</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8" name="二等辺三角形 10"/>
          <p:cNvSpPr>
            <a:spLocks noChangeArrowheads="1"/>
          </p:cNvSpPr>
          <p:nvPr/>
        </p:nvSpPr>
        <p:spPr bwMode="auto">
          <a:xfrm flipV="1">
            <a:off x="3690326" y="5043158"/>
            <a:ext cx="1439814" cy="243939"/>
          </a:xfrm>
          <a:prstGeom prst="triangle">
            <a:avLst>
              <a:gd name="adj" fmla="val 50000"/>
            </a:avLst>
          </a:prstGeom>
          <a:solidFill>
            <a:srgbClr val="317277"/>
          </a:solidFill>
          <a:ln>
            <a:noFill/>
          </a:ln>
        </p:spPr>
        <p:txBody>
          <a:bodyPr rot="10800000" wrap="none" anchor="ctr"/>
          <a:lstStyle/>
          <a:p>
            <a:pPr algn="r">
              <a:defRPr/>
            </a:pPr>
            <a:endParaRPr lang="ja-JP" altLang="en-US">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35415701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テキスト ボックス 6"/>
          <p:cNvSpPr txBox="1">
            <a:spLocks noChangeArrowheads="1"/>
          </p:cNvSpPr>
          <p:nvPr/>
        </p:nvSpPr>
        <p:spPr bwMode="auto">
          <a:xfrm>
            <a:off x="760021" y="1702094"/>
            <a:ext cx="7714053"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1500"/>
              </a:spcBef>
            </a:pPr>
            <a:r>
              <a:rPr lang="en-US" altLang="ja-JP" sz="2400" b="1" dirty="0">
                <a:latin typeface="Meiryo UI" pitchFamily="50" charset="-128"/>
                <a:ea typeface="Meiryo UI" pitchFamily="50" charset="-128"/>
                <a:cs typeface="Meiryo UI" pitchFamily="50" charset="-128"/>
              </a:rPr>
              <a:t>① </a:t>
            </a:r>
            <a:r>
              <a:rPr lang="ja-JP" altLang="en-US" sz="2400" b="1" dirty="0">
                <a:latin typeface="Meiryo UI" pitchFamily="50" charset="-128"/>
                <a:ea typeface="Meiryo UI" pitchFamily="50" charset="-128"/>
                <a:cs typeface="Meiryo UI" pitchFamily="50" charset="-128"/>
              </a:rPr>
              <a:t>その人らしく存在していられることを支援</a:t>
            </a:r>
            <a:endParaRPr lang="en-US" altLang="ja-JP" sz="2400" b="1" dirty="0">
              <a:latin typeface="Meiryo UI" pitchFamily="50" charset="-128"/>
              <a:ea typeface="Meiryo UI" pitchFamily="50" charset="-128"/>
              <a:cs typeface="Meiryo UI" pitchFamily="50" charset="-128"/>
            </a:endParaRPr>
          </a:p>
          <a:p>
            <a:pPr eaLnBrk="1" hangingPunct="1">
              <a:spcBef>
                <a:spcPts val="1500"/>
              </a:spcBef>
            </a:pPr>
            <a:r>
              <a:rPr lang="en-US" altLang="ja-JP" sz="2400" b="1" dirty="0">
                <a:latin typeface="Meiryo UI" pitchFamily="50" charset="-128"/>
                <a:ea typeface="Meiryo UI" pitchFamily="50" charset="-128"/>
                <a:cs typeface="Meiryo UI" pitchFamily="50" charset="-128"/>
              </a:rPr>
              <a:t>② “</a:t>
            </a:r>
            <a:r>
              <a:rPr lang="ja-JP" altLang="en-US" sz="2400" b="1" dirty="0">
                <a:latin typeface="Meiryo UI" pitchFamily="50" charset="-128"/>
                <a:ea typeface="Meiryo UI" pitchFamily="50" charset="-128"/>
                <a:cs typeface="Meiryo UI" pitchFamily="50" charset="-128"/>
              </a:rPr>
              <a:t>分からない人”とせず、自己決定を尊重</a:t>
            </a:r>
            <a:endParaRPr lang="en-US" altLang="ja-JP" sz="2400" b="1" dirty="0">
              <a:latin typeface="Meiryo UI" pitchFamily="50" charset="-128"/>
              <a:ea typeface="Meiryo UI" pitchFamily="50" charset="-128"/>
              <a:cs typeface="Meiryo UI" pitchFamily="50" charset="-128"/>
            </a:endParaRPr>
          </a:p>
          <a:p>
            <a:pPr eaLnBrk="1" hangingPunct="1">
              <a:spcBef>
                <a:spcPts val="1500"/>
              </a:spcBef>
            </a:pPr>
            <a:r>
              <a:rPr lang="en-US" altLang="ja-JP" sz="2400" b="1" dirty="0">
                <a:latin typeface="Meiryo UI" pitchFamily="50" charset="-128"/>
                <a:ea typeface="Meiryo UI" pitchFamily="50" charset="-128"/>
                <a:cs typeface="Meiryo UI" pitchFamily="50" charset="-128"/>
              </a:rPr>
              <a:t>③ </a:t>
            </a:r>
            <a:r>
              <a:rPr lang="ja-JP" altLang="en-US" sz="2400" b="1" dirty="0">
                <a:latin typeface="Meiryo UI" pitchFamily="50" charset="-128"/>
                <a:ea typeface="Meiryo UI" pitchFamily="50" charset="-128"/>
                <a:cs typeface="Meiryo UI" pitchFamily="50" charset="-128"/>
              </a:rPr>
              <a:t>治療方針や診療費用等の相談は家族も交える</a:t>
            </a:r>
            <a:endParaRPr lang="en-US" altLang="ja-JP" sz="2400" b="1" dirty="0">
              <a:latin typeface="Meiryo UI" pitchFamily="50" charset="-128"/>
              <a:ea typeface="Meiryo UI" pitchFamily="50" charset="-128"/>
              <a:cs typeface="Meiryo UI" pitchFamily="50" charset="-128"/>
            </a:endParaRPr>
          </a:p>
          <a:p>
            <a:pPr eaLnBrk="1" hangingPunct="1">
              <a:spcBef>
                <a:spcPts val="1500"/>
              </a:spcBef>
            </a:pPr>
            <a:r>
              <a:rPr lang="en-US" altLang="ja-JP" sz="2400" b="1" dirty="0">
                <a:latin typeface="Meiryo UI" pitchFamily="50" charset="-128"/>
                <a:ea typeface="Meiryo UI" pitchFamily="50" charset="-128"/>
                <a:cs typeface="Meiryo UI" pitchFamily="50" charset="-128"/>
              </a:rPr>
              <a:t>④ </a:t>
            </a:r>
            <a:r>
              <a:rPr lang="ja-JP" altLang="en-US" sz="2400" b="1" dirty="0">
                <a:latin typeface="Meiryo UI" pitchFamily="50" charset="-128"/>
                <a:ea typeface="Meiryo UI" pitchFamily="50" charset="-128"/>
                <a:cs typeface="Meiryo UI" pitchFamily="50" charset="-128"/>
              </a:rPr>
              <a:t>心身に加え社会的な状態など全体的に捉えた治療方針</a:t>
            </a:r>
            <a:endParaRPr lang="en-US" altLang="ja-JP" sz="2400" b="1" dirty="0">
              <a:latin typeface="Meiryo UI" pitchFamily="50" charset="-128"/>
              <a:ea typeface="Meiryo UI" pitchFamily="50" charset="-128"/>
              <a:cs typeface="Meiryo UI" pitchFamily="50" charset="-128"/>
            </a:endParaRPr>
          </a:p>
          <a:p>
            <a:pPr eaLnBrk="1" hangingPunct="1">
              <a:spcBef>
                <a:spcPts val="1500"/>
              </a:spcBef>
            </a:pPr>
            <a:r>
              <a:rPr lang="en-US" altLang="ja-JP" sz="2400" b="1" dirty="0">
                <a:latin typeface="Meiryo UI" pitchFamily="50" charset="-128"/>
                <a:ea typeface="Meiryo UI" pitchFamily="50" charset="-128"/>
                <a:cs typeface="Meiryo UI" pitchFamily="50" charset="-128"/>
              </a:rPr>
              <a:t>⑤ </a:t>
            </a:r>
            <a:r>
              <a:rPr lang="ja-JP" altLang="en-US" sz="2400" b="1" dirty="0">
                <a:latin typeface="Meiryo UI" pitchFamily="50" charset="-128"/>
                <a:ea typeface="Meiryo UI" pitchFamily="50" charset="-128"/>
                <a:cs typeface="Meiryo UI" pitchFamily="50" charset="-128"/>
              </a:rPr>
              <a:t>家族やケアスタッフの心身状態にも配慮</a:t>
            </a:r>
          </a:p>
          <a:p>
            <a:pPr eaLnBrk="1" hangingPunct="1">
              <a:spcBef>
                <a:spcPts val="1500"/>
              </a:spcBef>
            </a:pPr>
            <a:r>
              <a:rPr lang="en-US" altLang="ja-JP" sz="2400" b="1" dirty="0">
                <a:latin typeface="Meiryo UI" pitchFamily="50" charset="-128"/>
                <a:ea typeface="Meiryo UI" pitchFamily="50" charset="-128"/>
                <a:cs typeface="Meiryo UI" pitchFamily="50" charset="-128"/>
              </a:rPr>
              <a:t>⑥</a:t>
            </a:r>
            <a:r>
              <a:rPr lang="ja-JP" altLang="en-US" sz="2400" b="1" dirty="0">
                <a:latin typeface="Meiryo UI" pitchFamily="50" charset="-128"/>
                <a:ea typeface="Meiryo UI" pitchFamily="50" charset="-128"/>
                <a:cs typeface="Meiryo UI" pitchFamily="50" charset="-128"/>
              </a:rPr>
              <a:t> 生活歴を知り、生活の継続性を保つ治療方針とする</a:t>
            </a:r>
            <a:endParaRPr lang="en-US" altLang="ja-JP" sz="2400" b="1" dirty="0">
              <a:latin typeface="Meiryo UI" pitchFamily="50" charset="-128"/>
              <a:ea typeface="Meiryo UI" pitchFamily="50" charset="-128"/>
              <a:cs typeface="Meiryo UI" pitchFamily="50" charset="-128"/>
            </a:endParaRPr>
          </a:p>
          <a:p>
            <a:pPr eaLnBrk="1" hangingPunct="1">
              <a:spcBef>
                <a:spcPts val="1500"/>
              </a:spcBef>
            </a:pPr>
            <a:r>
              <a:rPr lang="en-US" altLang="ja-JP" sz="2400" b="1" dirty="0">
                <a:latin typeface="Meiryo UI" pitchFamily="50" charset="-128"/>
                <a:ea typeface="Meiryo UI" pitchFamily="50" charset="-128"/>
                <a:cs typeface="Meiryo UI" pitchFamily="50" charset="-128"/>
              </a:rPr>
              <a:t>⑦ </a:t>
            </a:r>
            <a:r>
              <a:rPr lang="ja-JP" altLang="en-US" sz="2400" b="1" dirty="0">
                <a:latin typeface="Meiryo UI" pitchFamily="50" charset="-128"/>
                <a:ea typeface="Meiryo UI" pitchFamily="50" charset="-128"/>
                <a:cs typeface="Meiryo UI" pitchFamily="50" charset="-128"/>
              </a:rPr>
              <a:t>最期の時までの継続性を視野においた治療計画</a:t>
            </a:r>
          </a:p>
        </p:txBody>
      </p:sp>
      <p:sp>
        <p:nvSpPr>
          <p:cNvPr id="8" name="Text Box 2"/>
          <p:cNvSpPr txBox="1">
            <a:spLocks noChangeArrowheads="1"/>
          </p:cNvSpPr>
          <p:nvPr/>
        </p:nvSpPr>
        <p:spPr bwMode="auto">
          <a:xfrm>
            <a:off x="1460665" y="313376"/>
            <a:ext cx="6270171"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歯科治療計画を立案する上での視点</a:t>
            </a:r>
          </a:p>
        </p:txBody>
      </p:sp>
      <p:sp>
        <p:nvSpPr>
          <p:cNvPr id="12" name="Rectangle 3"/>
          <p:cNvSpPr>
            <a:spLocks noChangeArrowheads="1"/>
          </p:cNvSpPr>
          <p:nvPr/>
        </p:nvSpPr>
        <p:spPr bwMode="auto">
          <a:xfrm>
            <a:off x="171610" y="929984"/>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3"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26</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84776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12"/>
          <p:cNvSpPr>
            <a:spLocks noChangeArrowheads="1"/>
          </p:cNvSpPr>
          <p:nvPr/>
        </p:nvSpPr>
        <p:spPr bwMode="auto">
          <a:xfrm>
            <a:off x="3846513" y="2858721"/>
            <a:ext cx="381000" cy="1233487"/>
          </a:xfrm>
          <a:prstGeom prst="upArrow">
            <a:avLst>
              <a:gd name="adj1" fmla="val 50000"/>
              <a:gd name="adj2" fmla="val 7999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a:lnSpc>
                <a:spcPct val="110000"/>
              </a:lnSpc>
            </a:pPr>
            <a:r>
              <a:rPr lang="ja-JP" altLang="en-US" sz="1200" b="1" dirty="0">
                <a:solidFill>
                  <a:schemeClr val="bg1"/>
                </a:solidFill>
                <a:latin typeface="Meiryo UI" pitchFamily="50" charset="-128"/>
                <a:ea typeface="Meiryo UI" pitchFamily="50" charset="-128"/>
                <a:cs typeface="Meiryo UI" pitchFamily="50" charset="-128"/>
              </a:rPr>
              <a:t>   要因・誘因</a:t>
            </a:r>
          </a:p>
        </p:txBody>
      </p:sp>
      <p:sp>
        <p:nvSpPr>
          <p:cNvPr id="24580" name="AutoShape 4"/>
          <p:cNvSpPr>
            <a:spLocks noChangeArrowheads="1"/>
          </p:cNvSpPr>
          <p:nvPr/>
        </p:nvSpPr>
        <p:spPr bwMode="auto">
          <a:xfrm>
            <a:off x="4545013" y="1617233"/>
            <a:ext cx="4284662" cy="2127250"/>
          </a:xfrm>
          <a:prstGeom prst="roundRect">
            <a:avLst>
              <a:gd name="adj" fmla="val 9181"/>
            </a:avLst>
          </a:prstGeom>
          <a:solidFill>
            <a:schemeClr val="bg1"/>
          </a:solidFill>
          <a:ln w="41275">
            <a:solidFill>
              <a:srgbClr val="DF9613"/>
            </a:solidFill>
            <a:prstDash val="sysDot"/>
            <a:round/>
            <a:headEnd/>
            <a:tailEnd/>
          </a:ln>
        </p:spPr>
        <p:txBody>
          <a:bodyPr wrap="none" anchor="ctr"/>
          <a:lstStyle/>
          <a:p>
            <a:pPr algn="ctr"/>
            <a:endParaRPr lang="ja-JP" altLang="en-US">
              <a:solidFill>
                <a:srgbClr val="000000"/>
              </a:solidFill>
              <a:ea typeface="HGP創英角ｺﾞｼｯｸUB" pitchFamily="50" charset="-128"/>
            </a:endParaRPr>
          </a:p>
        </p:txBody>
      </p:sp>
      <p:sp>
        <p:nvSpPr>
          <p:cNvPr id="24581" name="Text Box 6"/>
          <p:cNvSpPr txBox="1">
            <a:spLocks noChangeArrowheads="1"/>
          </p:cNvSpPr>
          <p:nvPr/>
        </p:nvSpPr>
        <p:spPr bwMode="auto">
          <a:xfrm>
            <a:off x="1468885" y="1178754"/>
            <a:ext cx="2046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dirty="0">
                <a:solidFill>
                  <a:schemeClr val="accent1">
                    <a:lumMod val="50000"/>
                  </a:schemeClr>
                </a:solidFill>
                <a:latin typeface="Meiryo UI" pitchFamily="50" charset="-128"/>
                <a:ea typeface="Meiryo UI" pitchFamily="50" charset="-128"/>
                <a:cs typeface="Meiryo UI" pitchFamily="50" charset="-128"/>
              </a:rPr>
              <a:t>認知機能障害</a:t>
            </a:r>
          </a:p>
        </p:txBody>
      </p:sp>
      <p:sp>
        <p:nvSpPr>
          <p:cNvPr id="24582" name="Text Box 7"/>
          <p:cNvSpPr txBox="1">
            <a:spLocks noChangeArrowheads="1"/>
          </p:cNvSpPr>
          <p:nvPr/>
        </p:nvSpPr>
        <p:spPr bwMode="auto">
          <a:xfrm>
            <a:off x="4510088" y="1193042"/>
            <a:ext cx="4346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lIns="0" tIns="0" rIns="0" b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2000" b="1" dirty="0">
                <a:solidFill>
                  <a:srgbClr val="DF9613"/>
                </a:solidFill>
                <a:latin typeface="Meiryo UI" pitchFamily="50" charset="-128"/>
                <a:ea typeface="Meiryo UI" pitchFamily="50" charset="-128"/>
                <a:cs typeface="Meiryo UI" pitchFamily="50" charset="-128"/>
              </a:rPr>
              <a:t>BPSD</a:t>
            </a:r>
            <a:r>
              <a:rPr lang="ja-JP" altLang="en-US" sz="2000" b="1" dirty="0">
                <a:solidFill>
                  <a:srgbClr val="DF9613"/>
                </a:solidFill>
                <a:latin typeface="Meiryo UI" pitchFamily="50" charset="-128"/>
                <a:ea typeface="Meiryo UI" pitchFamily="50" charset="-128"/>
                <a:cs typeface="Meiryo UI" pitchFamily="50" charset="-128"/>
              </a:rPr>
              <a:t>（認知症の行動・心理症状）</a:t>
            </a:r>
          </a:p>
        </p:txBody>
      </p:sp>
      <p:sp>
        <p:nvSpPr>
          <p:cNvPr id="24583" name="AutoShape 8"/>
          <p:cNvSpPr>
            <a:spLocks noChangeArrowheads="1"/>
          </p:cNvSpPr>
          <p:nvPr/>
        </p:nvSpPr>
        <p:spPr bwMode="auto">
          <a:xfrm>
            <a:off x="1227585" y="1587071"/>
            <a:ext cx="2509837" cy="2157412"/>
          </a:xfrm>
          <a:prstGeom prst="roundRect">
            <a:avLst>
              <a:gd name="adj" fmla="val 11333"/>
            </a:avLst>
          </a:prstGeom>
          <a:solidFill>
            <a:schemeClr val="bg1"/>
          </a:solidFill>
          <a:ln w="38100">
            <a:solidFill>
              <a:schemeClr val="accent1">
                <a:lumMod val="50000"/>
              </a:schemeClr>
            </a:solidFill>
            <a:round/>
            <a:headEnd/>
            <a:tailEnd/>
          </a:ln>
        </p:spPr>
        <p:txBody>
          <a:bodyPr wrap="none" lIns="18000" tIns="10800" bIns="10800" anchor="ctr"/>
          <a:lstStyle/>
          <a:p>
            <a:pPr marL="266700" indent="-266700">
              <a:tabLst>
                <a:tab pos="622300" algn="l"/>
              </a:tabLst>
            </a:pPr>
            <a:endParaRPr lang="ja-JP" altLang="en-US" sz="1400">
              <a:solidFill>
                <a:srgbClr val="619428"/>
              </a:solidFill>
              <a:latin typeface="HGPｺﾞｼｯｸE" pitchFamily="50" charset="-128"/>
              <a:ea typeface="HGPｺﾞｼｯｸE" pitchFamily="50" charset="-128"/>
            </a:endParaRPr>
          </a:p>
        </p:txBody>
      </p:sp>
      <p:sp>
        <p:nvSpPr>
          <p:cNvPr id="24584" name="AutoShape 9"/>
          <p:cNvSpPr>
            <a:spLocks noChangeArrowheads="1"/>
          </p:cNvSpPr>
          <p:nvPr/>
        </p:nvSpPr>
        <p:spPr bwMode="auto">
          <a:xfrm>
            <a:off x="4687888" y="1729946"/>
            <a:ext cx="1828800" cy="1866900"/>
          </a:xfrm>
          <a:prstGeom prst="roundRect">
            <a:avLst>
              <a:gd name="adj" fmla="val 11366"/>
            </a:avLst>
          </a:prstGeom>
          <a:solidFill>
            <a:schemeClr val="bg1"/>
          </a:solidFill>
          <a:ln w="38100">
            <a:solidFill>
              <a:srgbClr val="DF9613"/>
            </a:solidFill>
            <a:round/>
            <a:headEnd/>
            <a:tailEnd/>
          </a:ln>
        </p:spPr>
        <p:txBody>
          <a:bodyPr wrap="none" lIns="0" rIns="0" anchor="ctr"/>
          <a:lstStyle/>
          <a:p>
            <a:pPr marL="85725">
              <a:spcBef>
                <a:spcPts val="300"/>
              </a:spcBef>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不安、焦燥、</a:t>
            </a:r>
            <a:endParaRPr lang="en-US" altLang="ja-JP" sz="1700" b="1" dirty="0">
              <a:solidFill>
                <a:srgbClr val="DF9613"/>
              </a:solidFill>
              <a:latin typeface="Meiryo UI" pitchFamily="50" charset="-128"/>
              <a:ea typeface="Meiryo UI" pitchFamily="50" charset="-128"/>
              <a:cs typeface="Meiryo UI" pitchFamily="50" charset="-128"/>
            </a:endParaRPr>
          </a:p>
          <a:p>
            <a:pPr marL="85725">
              <a:spcBef>
                <a:spcPts val="300"/>
              </a:spcBef>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興奮、攻撃的、</a:t>
            </a:r>
            <a:endParaRPr lang="en-US" altLang="ja-JP" sz="1700" b="1" dirty="0">
              <a:solidFill>
                <a:srgbClr val="DF9613"/>
              </a:solidFill>
              <a:latin typeface="Meiryo UI" pitchFamily="50" charset="-128"/>
              <a:ea typeface="Meiryo UI" pitchFamily="50" charset="-128"/>
              <a:cs typeface="Meiryo UI" pitchFamily="50" charset="-128"/>
            </a:endParaRPr>
          </a:p>
          <a:p>
            <a:pPr marL="85725">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幻覚、妄想、</a:t>
            </a:r>
          </a:p>
          <a:p>
            <a:pPr marL="85725">
              <a:spcBef>
                <a:spcPts val="300"/>
              </a:spcBef>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多動、繰り返し、</a:t>
            </a:r>
          </a:p>
          <a:p>
            <a:pPr marL="85725">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歩き回る</a:t>
            </a:r>
            <a:r>
              <a:rPr lang="ja-JP" altLang="en-US" sz="1600" b="1" dirty="0">
                <a:solidFill>
                  <a:srgbClr val="DF9613"/>
                </a:solidFill>
                <a:latin typeface="Meiryo UI" pitchFamily="50" charset="-128"/>
                <a:ea typeface="Meiryo UI" pitchFamily="50" charset="-128"/>
                <a:cs typeface="Meiryo UI" pitchFamily="50" charset="-128"/>
              </a:rPr>
              <a:t>（徘徊）</a:t>
            </a:r>
            <a:endParaRPr lang="ja-JP" altLang="en-US" sz="1700" b="1" dirty="0">
              <a:solidFill>
                <a:srgbClr val="DF9613"/>
              </a:solidFill>
              <a:latin typeface="Meiryo UI" pitchFamily="50" charset="-128"/>
              <a:ea typeface="Meiryo UI" pitchFamily="50" charset="-128"/>
              <a:cs typeface="Meiryo UI" pitchFamily="50" charset="-128"/>
            </a:endParaRPr>
          </a:p>
          <a:p>
            <a:pPr marL="85725">
              <a:tabLst>
                <a:tab pos="174625" algn="l"/>
              </a:tabLst>
            </a:pPr>
            <a:r>
              <a:rPr lang="ja-JP" altLang="en-US" sz="1700" b="1" dirty="0">
                <a:solidFill>
                  <a:srgbClr val="DF9613"/>
                </a:solidFill>
                <a:latin typeface="Meiryo UI" pitchFamily="50" charset="-128"/>
                <a:ea typeface="Meiryo UI" pitchFamily="50" charset="-128"/>
                <a:cs typeface="Meiryo UI" pitchFamily="50" charset="-128"/>
              </a:rPr>
              <a:t>              など </a:t>
            </a:r>
          </a:p>
        </p:txBody>
      </p:sp>
      <p:sp>
        <p:nvSpPr>
          <p:cNvPr id="24585" name="AutoShape 14"/>
          <p:cNvSpPr>
            <a:spLocks noChangeArrowheads="1"/>
          </p:cNvSpPr>
          <p:nvPr/>
        </p:nvSpPr>
        <p:spPr bwMode="auto">
          <a:xfrm>
            <a:off x="7138988" y="1707721"/>
            <a:ext cx="1627187" cy="2051050"/>
          </a:xfrm>
          <a:prstGeom prst="irregularSeal1">
            <a:avLst/>
          </a:prstGeom>
          <a:solidFill>
            <a:srgbClr val="FF5050"/>
          </a:solidFill>
          <a:ln>
            <a:noFill/>
          </a:ln>
        </p:spPr>
        <p:txBody>
          <a:bodyPr lIns="0" tIns="0" rIns="0" bIns="0" anchor="ctr"/>
          <a:lstStyle/>
          <a:p>
            <a:pPr algn="ctr"/>
            <a:r>
              <a:rPr lang="ja-JP" altLang="en-US" sz="1800" b="1" dirty="0">
                <a:solidFill>
                  <a:srgbClr val="FFFFFF"/>
                </a:solidFill>
                <a:latin typeface="Meiryo UI" pitchFamily="50" charset="-128"/>
                <a:ea typeface="Meiryo UI" pitchFamily="50" charset="-128"/>
                <a:cs typeface="Meiryo UI" pitchFamily="50" charset="-128"/>
              </a:rPr>
              <a:t>不穏</a:t>
            </a:r>
            <a:endParaRPr lang="en-US" altLang="ja-JP" sz="1800" b="1" dirty="0">
              <a:solidFill>
                <a:srgbClr val="FFFFFF"/>
              </a:solidFill>
              <a:latin typeface="Meiryo UI" pitchFamily="50" charset="-128"/>
              <a:ea typeface="Meiryo UI" pitchFamily="50" charset="-128"/>
              <a:cs typeface="Meiryo UI" pitchFamily="50" charset="-128"/>
            </a:endParaRPr>
          </a:p>
          <a:p>
            <a:pPr algn="ctr"/>
            <a:r>
              <a:rPr lang="ja-JP" altLang="en-US" sz="1800" b="1" dirty="0">
                <a:solidFill>
                  <a:srgbClr val="FFFFFF"/>
                </a:solidFill>
                <a:latin typeface="Meiryo UI" pitchFamily="50" charset="-128"/>
                <a:ea typeface="Meiryo UI" pitchFamily="50" charset="-128"/>
                <a:cs typeface="Meiryo UI" pitchFamily="50" charset="-128"/>
              </a:rPr>
              <a:t>大声</a:t>
            </a:r>
            <a:endParaRPr lang="en-US" altLang="ja-JP" sz="1800" b="1" dirty="0">
              <a:solidFill>
                <a:srgbClr val="FFFFFF"/>
              </a:solidFill>
              <a:latin typeface="Meiryo UI" pitchFamily="50" charset="-128"/>
              <a:ea typeface="Meiryo UI" pitchFamily="50" charset="-128"/>
              <a:cs typeface="Meiryo UI" pitchFamily="50" charset="-128"/>
            </a:endParaRPr>
          </a:p>
          <a:p>
            <a:pPr algn="ctr"/>
            <a:r>
              <a:rPr lang="ja-JP" altLang="en-US" sz="1800" b="1" dirty="0">
                <a:solidFill>
                  <a:srgbClr val="FFFFFF"/>
                </a:solidFill>
                <a:latin typeface="Meiryo UI" pitchFamily="50" charset="-128"/>
                <a:ea typeface="Meiryo UI" pitchFamily="50" charset="-128"/>
                <a:cs typeface="Meiryo UI" pitchFamily="50" charset="-128"/>
              </a:rPr>
              <a:t>乱暴</a:t>
            </a:r>
          </a:p>
        </p:txBody>
      </p:sp>
      <p:sp>
        <p:nvSpPr>
          <p:cNvPr id="24586" name="Text Box 15"/>
          <p:cNvSpPr txBox="1">
            <a:spLocks noChangeArrowheads="1"/>
          </p:cNvSpPr>
          <p:nvPr/>
        </p:nvSpPr>
        <p:spPr bwMode="auto">
          <a:xfrm>
            <a:off x="7099300" y="1639458"/>
            <a:ext cx="1209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hinThick">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600" b="1" dirty="0">
                <a:solidFill>
                  <a:srgbClr val="DF9613"/>
                </a:solidFill>
                <a:latin typeface="Times New Roman" pitchFamily="18" charset="0"/>
                <a:ea typeface="メイリオ" pitchFamily="50" charset="-128"/>
                <a:cs typeface="メイリオ" pitchFamily="50" charset="-128"/>
              </a:rPr>
              <a:t>パニック</a:t>
            </a:r>
          </a:p>
        </p:txBody>
      </p:sp>
      <p:sp>
        <p:nvSpPr>
          <p:cNvPr id="24587" name="AutoShape 16"/>
          <p:cNvSpPr>
            <a:spLocks noChangeArrowheads="1"/>
          </p:cNvSpPr>
          <p:nvPr/>
        </p:nvSpPr>
        <p:spPr bwMode="auto">
          <a:xfrm>
            <a:off x="6602413" y="2222071"/>
            <a:ext cx="482600" cy="809625"/>
          </a:xfrm>
          <a:prstGeom prst="rightArrow">
            <a:avLst>
              <a:gd name="adj1" fmla="val 50000"/>
              <a:gd name="adj2" fmla="val 43597"/>
            </a:avLst>
          </a:prstGeom>
          <a:solidFill>
            <a:srgbClr val="DF9613"/>
          </a:solidFill>
          <a:ln>
            <a:noFill/>
          </a:ln>
        </p:spPr>
        <p:txBody>
          <a:bodyPr wrap="none" anchor="ctr"/>
          <a:lstStyle/>
          <a:p>
            <a:pPr algn="ctr"/>
            <a:endParaRPr lang="ja-JP" altLang="en-US">
              <a:solidFill>
                <a:srgbClr val="000000"/>
              </a:solidFill>
              <a:ea typeface="HGP創英角ｺﾞｼｯｸUB" pitchFamily="50" charset="-128"/>
            </a:endParaRPr>
          </a:p>
        </p:txBody>
      </p:sp>
      <p:sp>
        <p:nvSpPr>
          <p:cNvPr id="24588" name="AutoShape 12"/>
          <p:cNvSpPr>
            <a:spLocks noChangeArrowheads="1"/>
          </p:cNvSpPr>
          <p:nvPr/>
        </p:nvSpPr>
        <p:spPr bwMode="auto">
          <a:xfrm>
            <a:off x="697211" y="2854721"/>
            <a:ext cx="381000" cy="1185862"/>
          </a:xfrm>
          <a:prstGeom prst="upArrow">
            <a:avLst>
              <a:gd name="adj1" fmla="val 50000"/>
              <a:gd name="adj2" fmla="val 85003"/>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a:lnSpc>
                <a:spcPct val="110000"/>
              </a:lnSpc>
            </a:pPr>
            <a:r>
              <a:rPr lang="ja-JP" altLang="en-US" sz="1200" b="1" dirty="0">
                <a:solidFill>
                  <a:schemeClr val="bg1"/>
                </a:solidFill>
                <a:latin typeface="Meiryo UI" pitchFamily="50" charset="-128"/>
                <a:ea typeface="Meiryo UI" pitchFamily="50" charset="-128"/>
                <a:cs typeface="Meiryo UI" pitchFamily="50" charset="-128"/>
              </a:rPr>
              <a:t>   要因・誘因</a:t>
            </a:r>
          </a:p>
        </p:txBody>
      </p:sp>
      <p:sp>
        <p:nvSpPr>
          <p:cNvPr id="24589" name="AutoShape 16"/>
          <p:cNvSpPr>
            <a:spLocks noChangeArrowheads="1"/>
          </p:cNvSpPr>
          <p:nvPr/>
        </p:nvSpPr>
        <p:spPr bwMode="auto">
          <a:xfrm>
            <a:off x="3825247" y="2201433"/>
            <a:ext cx="657225" cy="838200"/>
          </a:xfrm>
          <a:prstGeom prst="rightArrow">
            <a:avLst>
              <a:gd name="adj1" fmla="val 50000"/>
              <a:gd name="adj2" fmla="val 40823"/>
            </a:avLst>
          </a:prstGeom>
          <a:gradFill rotWithShape="1">
            <a:gsLst>
              <a:gs pos="0">
                <a:schemeClr val="accent1">
                  <a:lumMod val="50000"/>
                </a:schemeClr>
              </a:gs>
              <a:gs pos="100000">
                <a:srgbClr val="EB9F15"/>
              </a:gs>
            </a:gsLst>
            <a:lin ang="0" scaled="1"/>
          </a:gradFill>
          <a:ln>
            <a:noFill/>
          </a:ln>
        </p:spPr>
        <p:txBody>
          <a:bodyPr wrap="none" anchor="ctr"/>
          <a:lstStyle/>
          <a:p>
            <a:pPr algn="ctr"/>
            <a:endParaRPr lang="ja-JP" altLang="en-US">
              <a:solidFill>
                <a:srgbClr val="000000"/>
              </a:solidFill>
              <a:ea typeface="HGP創英角ｺﾞｼｯｸUB" pitchFamily="50" charset="-128"/>
            </a:endParaRPr>
          </a:p>
        </p:txBody>
      </p:sp>
      <p:sp>
        <p:nvSpPr>
          <p:cNvPr id="24590" name="AutoShape 16"/>
          <p:cNvSpPr>
            <a:spLocks noChangeArrowheads="1"/>
          </p:cNvSpPr>
          <p:nvPr/>
        </p:nvSpPr>
        <p:spPr bwMode="auto">
          <a:xfrm>
            <a:off x="657224" y="2284249"/>
            <a:ext cx="570361" cy="698500"/>
          </a:xfrm>
          <a:prstGeom prst="rightArrow">
            <a:avLst>
              <a:gd name="adj1" fmla="val 50000"/>
              <a:gd name="adj2" fmla="val 40241"/>
            </a:avLst>
          </a:prstGeom>
          <a:solidFill>
            <a:schemeClr val="tx1">
              <a:lumMod val="50000"/>
              <a:lumOff val="50000"/>
            </a:schemeClr>
          </a:solidFill>
          <a:ln>
            <a:noFill/>
          </a:ln>
        </p:spPr>
        <p:txBody>
          <a:bodyPr wrap="none" anchor="ctr"/>
          <a:lstStyle/>
          <a:p>
            <a:pPr algn="ctr"/>
            <a:endParaRPr lang="ja-JP" altLang="en-US">
              <a:solidFill>
                <a:srgbClr val="000000"/>
              </a:solidFill>
              <a:ea typeface="HGP創英角ｺﾞｼｯｸUB" pitchFamily="50" charset="-128"/>
            </a:endParaRPr>
          </a:p>
        </p:txBody>
      </p:sp>
      <p:sp>
        <p:nvSpPr>
          <p:cNvPr id="24591" name="角丸四角形 21"/>
          <p:cNvSpPr>
            <a:spLocks noChangeArrowheads="1"/>
          </p:cNvSpPr>
          <p:nvPr/>
        </p:nvSpPr>
        <p:spPr bwMode="auto">
          <a:xfrm>
            <a:off x="233363" y="1421971"/>
            <a:ext cx="428625" cy="2330450"/>
          </a:xfrm>
          <a:prstGeom prst="roundRect">
            <a:avLst>
              <a:gd name="adj" fmla="val 31301"/>
            </a:avLst>
          </a:prstGeom>
          <a:noFill/>
          <a:ln>
            <a:noFill/>
          </a:ln>
        </p:spPr>
        <p:txBody>
          <a:bodyPr vert="eaVert" anchor="ctr"/>
          <a:lstStyle/>
          <a:p>
            <a:pPr algn="ctr"/>
            <a:r>
              <a:rPr lang="ja-JP" altLang="en-US" sz="2100" b="1">
                <a:solidFill>
                  <a:schemeClr val="tx1">
                    <a:lumMod val="65000"/>
                    <a:lumOff val="35000"/>
                  </a:schemeClr>
                </a:solidFill>
                <a:latin typeface="Meiryo UI" pitchFamily="50" charset="-128"/>
                <a:ea typeface="Meiryo UI" pitchFamily="50" charset="-128"/>
                <a:cs typeface="Meiryo UI" pitchFamily="50" charset="-128"/>
              </a:rPr>
              <a:t>脳の器質的変化</a:t>
            </a:r>
          </a:p>
        </p:txBody>
      </p:sp>
      <p:sp>
        <p:nvSpPr>
          <p:cNvPr id="24592" name="Text Box 2"/>
          <p:cNvSpPr txBox="1">
            <a:spLocks noChangeArrowheads="1"/>
          </p:cNvSpPr>
          <p:nvPr/>
        </p:nvSpPr>
        <p:spPr bwMode="auto">
          <a:xfrm>
            <a:off x="-17463" y="377232"/>
            <a:ext cx="9144000" cy="4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2500" b="1" dirty="0">
                <a:latin typeface="Meiryo UI" pitchFamily="50" charset="-128"/>
                <a:ea typeface="Meiryo UI" pitchFamily="50" charset="-128"/>
                <a:cs typeface="Meiryo UI" pitchFamily="50" charset="-128"/>
              </a:rPr>
              <a:t>歯科治療の際に留意が必要な認知症の症状と要因・誘因</a:t>
            </a:r>
            <a:r>
              <a:rPr lang="en-US" altLang="ja-JP" sz="2500" b="1" dirty="0">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再掲</a:t>
            </a:r>
            <a:r>
              <a:rPr lang="en-US" altLang="ja-JP" sz="2500" b="1" dirty="0">
                <a:latin typeface="Meiryo UI" pitchFamily="50" charset="-128"/>
                <a:ea typeface="Meiryo UI" pitchFamily="50" charset="-128"/>
                <a:cs typeface="Meiryo UI" pitchFamily="50" charset="-128"/>
              </a:rPr>
              <a:t>)</a:t>
            </a:r>
          </a:p>
        </p:txBody>
      </p:sp>
      <p:sp>
        <p:nvSpPr>
          <p:cNvPr id="24593" name="AutoShape 12"/>
          <p:cNvSpPr>
            <a:spLocks noChangeArrowheads="1"/>
          </p:cNvSpPr>
          <p:nvPr/>
        </p:nvSpPr>
        <p:spPr bwMode="auto">
          <a:xfrm>
            <a:off x="6551613" y="2873771"/>
            <a:ext cx="390525" cy="1217612"/>
          </a:xfrm>
          <a:prstGeom prst="upArrow">
            <a:avLst>
              <a:gd name="adj1" fmla="val 49593"/>
              <a:gd name="adj2" fmla="val 81296"/>
            </a:avLst>
          </a:prstGeom>
          <a:solidFill>
            <a:srgbClr val="969696"/>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eaVert" wrap="none" lIns="0" tIns="0" rIns="0" bIns="0"/>
          <a:lstStyle/>
          <a:p>
            <a:pPr>
              <a:lnSpc>
                <a:spcPct val="110000"/>
              </a:lnSpc>
            </a:pPr>
            <a:r>
              <a:rPr lang="ja-JP" altLang="en-US" sz="1200" b="1" dirty="0">
                <a:solidFill>
                  <a:schemeClr val="bg1"/>
                </a:solidFill>
                <a:latin typeface="Meiryo UI" pitchFamily="50" charset="-128"/>
                <a:ea typeface="Meiryo UI" pitchFamily="50" charset="-128"/>
                <a:cs typeface="Meiryo UI" pitchFamily="50" charset="-128"/>
              </a:rPr>
              <a:t>   要因・誘因</a:t>
            </a:r>
          </a:p>
        </p:txBody>
      </p:sp>
      <p:sp>
        <p:nvSpPr>
          <p:cNvPr id="24596" name="正方形/長方形 22"/>
          <p:cNvSpPr>
            <a:spLocks noChangeArrowheads="1"/>
          </p:cNvSpPr>
          <p:nvPr/>
        </p:nvSpPr>
        <p:spPr bwMode="auto">
          <a:xfrm>
            <a:off x="1402210" y="1882346"/>
            <a:ext cx="2176462" cy="1587500"/>
          </a:xfrm>
          <a:prstGeom prst="rect">
            <a:avLst/>
          </a:prstGeom>
          <a:solidFill>
            <a:schemeClr val="accent1">
              <a:lumMod val="50000"/>
            </a:schemeClr>
          </a:solidFill>
          <a:ln>
            <a:noFill/>
          </a:ln>
        </p:spPr>
        <p:txBody>
          <a:bodyPr wrap="none" anchor="ctr"/>
          <a:lstStyle/>
          <a:p>
            <a:pPr algn="ctr"/>
            <a:r>
              <a:rPr lang="ja-JP" altLang="en-US" sz="1800" b="1" dirty="0">
                <a:solidFill>
                  <a:srgbClr val="FFFFFF"/>
                </a:solidFill>
                <a:latin typeface="Meiryo UI" pitchFamily="50" charset="-128"/>
                <a:ea typeface="Meiryo UI" pitchFamily="50" charset="-128"/>
                <a:cs typeface="Meiryo UI" pitchFamily="50" charset="-128"/>
              </a:rPr>
              <a:t>複雑性注意</a:t>
            </a:r>
            <a:endParaRPr lang="en-US" altLang="ja-JP" sz="1800" b="1" dirty="0">
              <a:solidFill>
                <a:srgbClr val="FFFFFF"/>
              </a:solidFill>
              <a:latin typeface="Meiryo UI" pitchFamily="50" charset="-128"/>
              <a:ea typeface="Meiryo UI" pitchFamily="50" charset="-128"/>
              <a:cs typeface="Meiryo UI" pitchFamily="50" charset="-128"/>
            </a:endParaRPr>
          </a:p>
          <a:p>
            <a:pPr algn="ctr">
              <a:spcBef>
                <a:spcPts val="600"/>
              </a:spcBef>
            </a:pPr>
            <a:r>
              <a:rPr lang="ja-JP" altLang="en-US" sz="1800" b="1" dirty="0">
                <a:solidFill>
                  <a:srgbClr val="FFFFFF"/>
                </a:solidFill>
                <a:latin typeface="Meiryo UI" pitchFamily="50" charset="-128"/>
                <a:ea typeface="Meiryo UI" pitchFamily="50" charset="-128"/>
                <a:cs typeface="Meiryo UI" pitchFamily="50" charset="-128"/>
              </a:rPr>
              <a:t>実行機能</a:t>
            </a:r>
            <a:endParaRPr lang="en-US" altLang="ja-JP" sz="1800" b="1" dirty="0">
              <a:solidFill>
                <a:srgbClr val="FFFFFF"/>
              </a:solidFill>
              <a:latin typeface="Meiryo UI" pitchFamily="50" charset="-128"/>
              <a:ea typeface="Meiryo UI" pitchFamily="50" charset="-128"/>
              <a:cs typeface="Meiryo UI" pitchFamily="50" charset="-128"/>
            </a:endParaRPr>
          </a:p>
          <a:p>
            <a:pPr algn="ctr">
              <a:spcBef>
                <a:spcPts val="600"/>
              </a:spcBef>
            </a:pPr>
            <a:r>
              <a:rPr lang="ja-JP" altLang="en-US" sz="1800" b="1" dirty="0">
                <a:solidFill>
                  <a:srgbClr val="FFFFFF"/>
                </a:solidFill>
                <a:latin typeface="Meiryo UI" pitchFamily="50" charset="-128"/>
                <a:ea typeface="Meiryo UI" pitchFamily="50" charset="-128"/>
                <a:cs typeface="Meiryo UI" pitchFamily="50" charset="-128"/>
              </a:rPr>
              <a:t>学習と記憶</a:t>
            </a:r>
            <a:endParaRPr lang="en-US" altLang="ja-JP" sz="1800" b="1" dirty="0">
              <a:solidFill>
                <a:srgbClr val="FFFFFF"/>
              </a:solidFill>
              <a:latin typeface="Meiryo UI" pitchFamily="50" charset="-128"/>
              <a:ea typeface="Meiryo UI" pitchFamily="50" charset="-128"/>
              <a:cs typeface="Meiryo UI" pitchFamily="50" charset="-128"/>
            </a:endParaRPr>
          </a:p>
          <a:p>
            <a:pPr algn="ctr">
              <a:spcBef>
                <a:spcPts val="600"/>
              </a:spcBef>
            </a:pPr>
            <a:r>
              <a:rPr lang="ja-JP" altLang="en-US" sz="1800" b="1" dirty="0">
                <a:solidFill>
                  <a:srgbClr val="FFFFFF"/>
                </a:solidFill>
                <a:latin typeface="Meiryo UI" pitchFamily="50" charset="-128"/>
                <a:ea typeface="Meiryo UI" pitchFamily="50" charset="-128"/>
                <a:cs typeface="Meiryo UI" pitchFamily="50" charset="-128"/>
              </a:rPr>
              <a:t>知覚・運動　他</a:t>
            </a:r>
            <a:endParaRPr lang="en-US" altLang="ja-JP" sz="1800" b="1" dirty="0">
              <a:solidFill>
                <a:srgbClr val="FFFFFF"/>
              </a:solidFill>
              <a:latin typeface="Meiryo UI" pitchFamily="50" charset="-128"/>
              <a:ea typeface="Meiryo UI" pitchFamily="50" charset="-128"/>
              <a:cs typeface="Meiryo UI" pitchFamily="50" charset="-128"/>
            </a:endParaRPr>
          </a:p>
        </p:txBody>
      </p:sp>
      <p:sp>
        <p:nvSpPr>
          <p:cNvPr id="24597" name="Text Box 11"/>
          <p:cNvSpPr txBox="1">
            <a:spLocks noChangeArrowheads="1"/>
          </p:cNvSpPr>
          <p:nvPr/>
        </p:nvSpPr>
        <p:spPr bwMode="auto">
          <a:xfrm>
            <a:off x="553844" y="3969908"/>
            <a:ext cx="8058371" cy="255721"/>
          </a:xfrm>
          <a:prstGeom prst="rect">
            <a:avLst/>
          </a:prstGeom>
          <a:solidFill>
            <a:srgbClr val="969696"/>
          </a:solidFill>
          <a:ln w="38100">
            <a:solidFill>
              <a:srgbClr val="969696"/>
            </a:solidFill>
            <a:miter lim="800000"/>
            <a:headEnd/>
            <a:tailEnd/>
          </a:ln>
        </p:spPr>
        <p:txBody>
          <a:bodyPr wrap="square" tIns="10800" bIns="1080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lnSpc>
                <a:spcPct val="95000"/>
              </a:lnSpc>
            </a:pPr>
            <a:r>
              <a:rPr lang="ja-JP" altLang="en-US" sz="1600" b="1" dirty="0">
                <a:solidFill>
                  <a:srgbClr val="FFFFFF"/>
                </a:solidFill>
                <a:latin typeface="Meiryo UI" pitchFamily="50" charset="-128"/>
                <a:ea typeface="Meiryo UI" pitchFamily="50" charset="-128"/>
                <a:cs typeface="Meiryo UI" pitchFamily="50" charset="-128"/>
              </a:rPr>
              <a:t>要因・誘因（主なもの）</a:t>
            </a:r>
          </a:p>
        </p:txBody>
      </p:sp>
      <p:graphicFrame>
        <p:nvGraphicFramePr>
          <p:cNvPr id="8312" name="Group 120"/>
          <p:cNvGraphicFramePr>
            <a:graphicFrameLocks noGrp="1"/>
          </p:cNvGraphicFramePr>
          <p:nvPr>
            <p:extLst>
              <p:ext uri="{D42A27DB-BD31-4B8C-83A1-F6EECF244321}">
                <p14:modId xmlns:p14="http://schemas.microsoft.com/office/powerpoint/2010/main" val="1983012029"/>
              </p:ext>
            </p:extLst>
          </p:nvPr>
        </p:nvGraphicFramePr>
        <p:xfrm>
          <a:off x="556859" y="4240176"/>
          <a:ext cx="8069006" cy="1971438"/>
        </p:xfrm>
        <a:graphic>
          <a:graphicData uri="http://schemas.openxmlformats.org/drawingml/2006/table">
            <a:tbl>
              <a:tblPr/>
              <a:tblGrid>
                <a:gridCol w="1265916">
                  <a:extLst>
                    <a:ext uri="{9D8B030D-6E8A-4147-A177-3AD203B41FA5}">
                      <a16:colId xmlns:a16="http://schemas.microsoft.com/office/drawing/2014/main" xmlns="" val="20000"/>
                    </a:ext>
                  </a:extLst>
                </a:gridCol>
                <a:gridCol w="6803090">
                  <a:extLst>
                    <a:ext uri="{9D8B030D-6E8A-4147-A177-3AD203B41FA5}">
                      <a16:colId xmlns:a16="http://schemas.microsoft.com/office/drawing/2014/main" xmlns="" val="20001"/>
                    </a:ext>
                  </a:extLst>
                </a:gridCol>
              </a:tblGrid>
              <a:tr h="5441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身体的要因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基礎疾患、血圧の変動、便秘、下痢、疼痛、掻痒感、冷え、発熱、水分・電解質の異常、</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薬の副作用等</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685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環境的要因</a:t>
                      </a:r>
                      <a:endPar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なじんだ住環境からの入院、転室、転棟、転院、退院などによる環境変化、本人にとっての</a:t>
                      </a:r>
                      <a:endPar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不適切な環境刺激（音、光、風、暗がり、広すぎる空間、閉鎖的な空間、心地よい五感</a:t>
                      </a:r>
                      <a:endPar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刺激の不足など）</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9371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心理・</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社会的要因</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不安、孤独、過度のストレス、医療従事者の口調が早い・強い、分かりにくい説明、</a:t>
                      </a:r>
                      <a:endPar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自分の話を聞いてくれる人がいない、何もすることがない暮らし、戸外に出られない暮らし</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29" name="Rectangle 3"/>
          <p:cNvSpPr>
            <a:spLocks noChangeArrowheads="1"/>
          </p:cNvSpPr>
          <p:nvPr/>
        </p:nvSpPr>
        <p:spPr bwMode="auto">
          <a:xfrm>
            <a:off x="204759" y="910925"/>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30"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27</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24" name="正方形/長方形 23"/>
          <p:cNvSpPr/>
          <p:nvPr/>
        </p:nvSpPr>
        <p:spPr>
          <a:xfrm>
            <a:off x="3289469" y="6272246"/>
            <a:ext cx="5629406" cy="492443"/>
          </a:xfrm>
          <a:prstGeom prst="rect">
            <a:avLst/>
          </a:prstGeom>
        </p:spPr>
        <p:txBody>
          <a:bodyPr wrap="square">
            <a:spAutoFit/>
          </a:bodyPr>
          <a:lstStyle/>
          <a:p>
            <a:r>
              <a:rPr lang="ja-JP" altLang="en-US" sz="1300" b="1" dirty="0">
                <a:latin typeface="Trebuchet MS" panose="020B0603020202020204" pitchFamily="34" charset="0"/>
                <a:ea typeface="Meiryo UI" panose="020B0604030504040204" pitchFamily="50" charset="-128"/>
              </a:rPr>
              <a:t>出典：永田久美子  「</a:t>
            </a:r>
            <a:r>
              <a:rPr lang="en-US" altLang="ja-JP" sz="1300" b="1" dirty="0">
                <a:latin typeface="Trebuchet MS" panose="020B0603020202020204" pitchFamily="34" charset="0"/>
                <a:ea typeface="Meiryo UI" panose="020B0604030504040204" pitchFamily="50" charset="-128"/>
              </a:rPr>
              <a:t>11</a:t>
            </a:r>
            <a:r>
              <a:rPr lang="ja-JP" altLang="en-US" sz="1300" b="1" dirty="0">
                <a:latin typeface="Trebuchet MS" panose="020B0603020202020204" pitchFamily="34" charset="0"/>
                <a:ea typeface="Meiryo UI" panose="020B0604030504040204" pitchFamily="50" charset="-128"/>
              </a:rPr>
              <a:t> 認知症高齢者の理解とケアの変遷」</a:t>
            </a:r>
            <a:endParaRPr lang="en-US" altLang="ja-JP" sz="1300" b="1" dirty="0">
              <a:latin typeface="Trebuchet MS" panose="020B0603020202020204" pitchFamily="34" charset="0"/>
              <a:ea typeface="Meiryo UI" panose="020B0604030504040204" pitchFamily="50" charset="-128"/>
            </a:endParaRPr>
          </a:p>
          <a:p>
            <a:r>
              <a:rPr lang="ja-JP" altLang="en-US" sz="1300" b="1" dirty="0">
                <a:latin typeface="Trebuchet MS" panose="020B0603020202020204" pitchFamily="34" charset="0"/>
                <a:ea typeface="Meiryo UI" panose="020B0604030504040204" pitchFamily="50" charset="-128"/>
              </a:rPr>
              <a:t>          正木治恵 監修  「改訂版老年看護学」日本放送出版協会 　</a:t>
            </a:r>
            <a:r>
              <a:rPr lang="en-US" altLang="ja-JP" sz="1300" b="1" dirty="0">
                <a:latin typeface="Trebuchet MS" panose="020B0603020202020204" pitchFamily="34" charset="0"/>
                <a:ea typeface="Meiryo UI" panose="020B0604030504040204" pitchFamily="50" charset="-128"/>
              </a:rPr>
              <a:t>P196.2011</a:t>
            </a:r>
          </a:p>
        </p:txBody>
      </p:sp>
    </p:spTree>
    <p:extLst>
      <p:ext uri="{BB962C8B-B14F-4D97-AF65-F5344CB8AC3E}">
        <p14:creationId xmlns:p14="http://schemas.microsoft.com/office/powerpoint/2010/main" val="760550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93033" y="4823419"/>
            <a:ext cx="7395993" cy="769441"/>
          </a:xfrm>
          <a:prstGeom prst="rect">
            <a:avLst/>
          </a:prstGeom>
          <a:solidFill>
            <a:schemeClr val="bg1"/>
          </a:solidFill>
          <a:ln w="31750">
            <a:solidFill>
              <a:schemeClr val="accent5">
                <a:lumMod val="50000"/>
              </a:schemeClr>
            </a:solidFill>
          </a:ln>
        </p:spPr>
        <p:txBody>
          <a:bodyPr wrap="square" rtlCol="0">
            <a:spAutoFit/>
          </a:bodyPr>
          <a:lstStyle/>
          <a:p>
            <a:pPr algn="ctr"/>
            <a:r>
              <a:rPr kumimoji="1" lang="ja-JP" altLang="en-US" sz="2200" b="1" dirty="0">
                <a:latin typeface="Meiryo UI" pitchFamily="50" charset="-128"/>
                <a:ea typeface="Meiryo UI" pitchFamily="50" charset="-128"/>
                <a:cs typeface="Meiryo UI" pitchFamily="50" charset="-128"/>
              </a:rPr>
              <a:t>シームレスな歯科診療を行うためのアプローチ</a:t>
            </a:r>
            <a:endParaRPr kumimoji="1" lang="en-US" altLang="ja-JP" sz="2200" b="1" dirty="0">
              <a:latin typeface="Meiryo UI" pitchFamily="50" charset="-128"/>
              <a:ea typeface="Meiryo UI" pitchFamily="50" charset="-128"/>
              <a:cs typeface="Meiryo UI" pitchFamily="50" charset="-128"/>
            </a:endParaRPr>
          </a:p>
          <a:p>
            <a:pPr algn="ctr"/>
            <a:r>
              <a:rPr kumimoji="1" lang="ja-JP" altLang="en-US" sz="2200" b="1" dirty="0">
                <a:latin typeface="Meiryo UI" pitchFamily="50" charset="-128"/>
                <a:ea typeface="Meiryo UI" pitchFamily="50" charset="-128"/>
                <a:cs typeface="Meiryo UI" pitchFamily="50" charset="-128"/>
              </a:rPr>
              <a:t>⇒ 歯科医療機関と社会的インフラの連携</a:t>
            </a:r>
          </a:p>
        </p:txBody>
      </p:sp>
      <p:graphicFrame>
        <p:nvGraphicFramePr>
          <p:cNvPr id="12" name="Group 61"/>
          <p:cNvGraphicFramePr>
            <a:graphicFrameLocks noGrp="1"/>
          </p:cNvGraphicFramePr>
          <p:nvPr>
            <p:extLst>
              <p:ext uri="{D42A27DB-BD31-4B8C-83A1-F6EECF244321}">
                <p14:modId xmlns:p14="http://schemas.microsoft.com/office/powerpoint/2010/main" val="2059234575"/>
              </p:ext>
            </p:extLst>
          </p:nvPr>
        </p:nvGraphicFramePr>
        <p:xfrm>
          <a:off x="429492" y="2059656"/>
          <a:ext cx="8434387" cy="701016"/>
        </p:xfrm>
        <a:graphic>
          <a:graphicData uri="http://schemas.openxmlformats.org/drawingml/2006/table">
            <a:tbl>
              <a:tblPr/>
              <a:tblGrid>
                <a:gridCol w="811261">
                  <a:extLst>
                    <a:ext uri="{9D8B030D-6E8A-4147-A177-3AD203B41FA5}">
                      <a16:colId xmlns:a16="http://schemas.microsoft.com/office/drawing/2014/main" xmlns="" val="20000"/>
                    </a:ext>
                  </a:extLst>
                </a:gridCol>
                <a:gridCol w="1569621">
                  <a:extLst>
                    <a:ext uri="{9D8B030D-6E8A-4147-A177-3AD203B41FA5}">
                      <a16:colId xmlns:a16="http://schemas.microsoft.com/office/drawing/2014/main" xmlns="" val="20001"/>
                    </a:ext>
                  </a:extLst>
                </a:gridCol>
                <a:gridCol w="1544732">
                  <a:extLst>
                    <a:ext uri="{9D8B030D-6E8A-4147-A177-3AD203B41FA5}">
                      <a16:colId xmlns:a16="http://schemas.microsoft.com/office/drawing/2014/main" xmlns="" val="20002"/>
                    </a:ext>
                  </a:extLst>
                </a:gridCol>
                <a:gridCol w="1505041">
                  <a:extLst>
                    <a:ext uri="{9D8B030D-6E8A-4147-A177-3AD203B41FA5}">
                      <a16:colId xmlns:a16="http://schemas.microsoft.com/office/drawing/2014/main" xmlns="" val="20003"/>
                    </a:ext>
                  </a:extLst>
                </a:gridCol>
                <a:gridCol w="1501866">
                  <a:extLst>
                    <a:ext uri="{9D8B030D-6E8A-4147-A177-3AD203B41FA5}">
                      <a16:colId xmlns:a16="http://schemas.microsoft.com/office/drawing/2014/main" xmlns="" val="20004"/>
                    </a:ext>
                  </a:extLst>
                </a:gridCol>
                <a:gridCol w="1501866">
                  <a:extLst>
                    <a:ext uri="{9D8B030D-6E8A-4147-A177-3AD203B41FA5}">
                      <a16:colId xmlns:a16="http://schemas.microsoft.com/office/drawing/2014/main" xmlns="" val="20005"/>
                    </a:ext>
                  </a:extLst>
                </a:gridCol>
              </a:tblGrid>
              <a:tr h="5465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自立</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した</a:t>
                      </a:r>
                      <a:endParaRPr kumimoji="1" lang="en-US" altLang="ja-JP"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暮らし</a:t>
                      </a:r>
                    </a:p>
                  </a:txBody>
                  <a:tcPr marL="36002" marR="36002" marT="45708" marB="45708" anchor="ctr" horzOverflow="overflow">
                    <a:lnL>
                      <a:noFill/>
                    </a:lnL>
                    <a:lnR w="28575"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グレーゾーン　</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中核症状</a:t>
                      </a:r>
                      <a:endParaRPr kumimoji="1" lang="en-US" altLang="ja-JP"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600" b="1" i="0" u="none" strike="noStrike" cap="none" normalizeH="0" baseline="0" dirty="0">
                          <a:ln>
                            <a:noFill/>
                          </a:ln>
                          <a:solidFill>
                            <a:schemeClr val="tx1">
                              <a:lumMod val="65000"/>
                              <a:lumOff val="35000"/>
                            </a:schemeClr>
                          </a:solidFill>
                          <a:effectLst/>
                          <a:latin typeface="Meiryo UI" pitchFamily="50" charset="-128"/>
                          <a:ea typeface="Meiryo UI" pitchFamily="50" charset="-128"/>
                          <a:cs typeface="Meiryo UI" pitchFamily="50" charset="-128"/>
                        </a:rPr>
                        <a:t>出現期</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en-US" altLang="ja-JP" sz="16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BPSD</a:t>
                      </a: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多出期</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4DA9B3"/>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障害</a:t>
                      </a:r>
                      <a:endParaRPr kumimoji="1" lang="en-US" altLang="ja-JP" sz="16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95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複合期</a:t>
                      </a:r>
                    </a:p>
                  </a:txBody>
                  <a:tcPr marL="36002" marR="36002" marT="45708" marB="45708"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31727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ターミナル期</a:t>
                      </a:r>
                    </a:p>
                  </a:txBody>
                  <a:tcPr marL="36002" marR="36002" marT="45708" marB="45708" anchor="ctr" horzOverflow="overflow">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317277"/>
                    </a:solidFill>
                  </a:tcPr>
                </a:tc>
                <a:extLst>
                  <a:ext uri="{0D108BD9-81ED-4DB2-BD59-A6C34878D82A}">
                    <a16:rowId xmlns:a16="http://schemas.microsoft.com/office/drawing/2014/main" xmlns="" val="10000"/>
                  </a:ext>
                </a:extLst>
              </a:tr>
            </a:tbl>
          </a:graphicData>
        </a:graphic>
      </p:graphicFrame>
      <p:sp>
        <p:nvSpPr>
          <p:cNvPr id="15" name="正方形/長方形 14"/>
          <p:cNvSpPr/>
          <p:nvPr/>
        </p:nvSpPr>
        <p:spPr bwMode="auto">
          <a:xfrm>
            <a:off x="1976611" y="2965991"/>
            <a:ext cx="2266642" cy="422024"/>
          </a:xfrm>
          <a:prstGeom prst="rect">
            <a:avLst/>
          </a:prstGeom>
          <a:solidFill>
            <a:schemeClr val="bg1"/>
          </a:solidFill>
          <a:ln w="25400" cap="flat" cmpd="sng" algn="ctr">
            <a:solidFill>
              <a:srgbClr val="2E6B7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家族</a:t>
            </a:r>
          </a:p>
        </p:txBody>
      </p:sp>
      <p:sp>
        <p:nvSpPr>
          <p:cNvPr id="16" name="正方形/長方形 15"/>
          <p:cNvSpPr/>
          <p:nvPr/>
        </p:nvSpPr>
        <p:spPr bwMode="auto">
          <a:xfrm>
            <a:off x="4491411" y="2965990"/>
            <a:ext cx="1299290" cy="422024"/>
          </a:xfrm>
          <a:prstGeom prst="rect">
            <a:avLst/>
          </a:prstGeom>
          <a:solidFill>
            <a:schemeClr val="bg1"/>
          </a:solidFill>
          <a:ln w="25400" cap="flat" cmpd="sng" algn="ctr">
            <a:solidFill>
              <a:srgbClr val="2E6B7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通所</a:t>
            </a:r>
          </a:p>
        </p:txBody>
      </p:sp>
      <p:sp>
        <p:nvSpPr>
          <p:cNvPr id="17" name="正方形/長方形 16"/>
          <p:cNvSpPr/>
          <p:nvPr/>
        </p:nvSpPr>
        <p:spPr bwMode="auto">
          <a:xfrm>
            <a:off x="7461676" y="2965991"/>
            <a:ext cx="1263713" cy="422024"/>
          </a:xfrm>
          <a:prstGeom prst="rect">
            <a:avLst/>
          </a:prstGeom>
          <a:solidFill>
            <a:schemeClr val="bg1"/>
          </a:solidFill>
          <a:ln w="25400" cap="flat" cmpd="sng" algn="ctr">
            <a:solidFill>
              <a:srgbClr val="2E6B7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p>
        </p:txBody>
      </p:sp>
      <p:sp>
        <p:nvSpPr>
          <p:cNvPr id="18" name="正方形/長方形 17"/>
          <p:cNvSpPr/>
          <p:nvPr/>
        </p:nvSpPr>
        <p:spPr bwMode="auto">
          <a:xfrm>
            <a:off x="6052872" y="2965990"/>
            <a:ext cx="1206839" cy="422024"/>
          </a:xfrm>
          <a:prstGeom prst="rect">
            <a:avLst/>
          </a:prstGeom>
          <a:solidFill>
            <a:schemeClr val="bg1"/>
          </a:solidFill>
          <a:ln w="25400" cap="flat" cmpd="sng" algn="ctr">
            <a:solidFill>
              <a:srgbClr val="2E6B7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病院</a:t>
            </a:r>
          </a:p>
        </p:txBody>
      </p:sp>
      <p:sp>
        <p:nvSpPr>
          <p:cNvPr id="19" name="下矢印 18"/>
          <p:cNvSpPr/>
          <p:nvPr/>
        </p:nvSpPr>
        <p:spPr bwMode="auto">
          <a:xfrm rot="10800000">
            <a:off x="2908795" y="4439511"/>
            <a:ext cx="481160" cy="383908"/>
          </a:xfrm>
          <a:prstGeom prst="downArrow">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0" name="下矢印 19"/>
          <p:cNvSpPr/>
          <p:nvPr/>
        </p:nvSpPr>
        <p:spPr bwMode="auto">
          <a:xfrm rot="10800000">
            <a:off x="4927772" y="4439511"/>
            <a:ext cx="481160" cy="383908"/>
          </a:xfrm>
          <a:prstGeom prst="downArrow">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1" name="下矢印 20"/>
          <p:cNvSpPr/>
          <p:nvPr/>
        </p:nvSpPr>
        <p:spPr bwMode="auto">
          <a:xfrm rot="10800000">
            <a:off x="6505100" y="4439511"/>
            <a:ext cx="481160" cy="383908"/>
          </a:xfrm>
          <a:prstGeom prst="downArrow">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3" name="正方形/長方形 22"/>
          <p:cNvSpPr/>
          <p:nvPr/>
        </p:nvSpPr>
        <p:spPr bwMode="auto">
          <a:xfrm>
            <a:off x="1976611" y="3495449"/>
            <a:ext cx="2266642" cy="587165"/>
          </a:xfrm>
          <a:prstGeom prst="rect">
            <a:avLst/>
          </a:prstGeom>
          <a:solidFill>
            <a:schemeClr val="bg1"/>
          </a:solidFill>
          <a:ln w="25400" cap="flat" cmpd="sng" algn="ctr">
            <a:solidFill>
              <a:srgbClr val="2E6B7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主治医</a:t>
            </a:r>
          </a:p>
        </p:txBody>
      </p:sp>
      <p:sp>
        <p:nvSpPr>
          <p:cNvPr id="24" name="正方形/長方形 23"/>
          <p:cNvSpPr/>
          <p:nvPr/>
        </p:nvSpPr>
        <p:spPr bwMode="auto">
          <a:xfrm>
            <a:off x="4491411" y="3495449"/>
            <a:ext cx="1299290" cy="587165"/>
          </a:xfrm>
          <a:prstGeom prst="rect">
            <a:avLst/>
          </a:prstGeom>
          <a:solidFill>
            <a:schemeClr val="bg1"/>
          </a:solidFill>
          <a:ln w="25400" cap="flat" cmpd="sng" algn="ctr">
            <a:solidFill>
              <a:srgbClr val="2E6B7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訪問介護員</a:t>
            </a:r>
            <a:endParaRPr kumimoji="1" lang="en-US" altLang="ja-JP"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訪問看護師</a:t>
            </a:r>
          </a:p>
        </p:txBody>
      </p:sp>
      <p:sp>
        <p:nvSpPr>
          <p:cNvPr id="25" name="正方形/長方形 24"/>
          <p:cNvSpPr/>
          <p:nvPr/>
        </p:nvSpPr>
        <p:spPr bwMode="auto">
          <a:xfrm>
            <a:off x="7461675" y="3495450"/>
            <a:ext cx="1263713" cy="930414"/>
          </a:xfrm>
          <a:prstGeom prst="rect">
            <a:avLst/>
          </a:prstGeom>
          <a:solidFill>
            <a:schemeClr val="bg1"/>
          </a:solidFill>
          <a:ln w="25400" cap="flat" cmpd="sng" algn="ctr">
            <a:solidFill>
              <a:srgbClr val="2E6B7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主治医</a:t>
            </a:r>
            <a:endParaRPr kumimoji="1" lang="en-US" altLang="ja-JP"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施設看護師</a:t>
            </a:r>
            <a:endParaRPr kumimoji="1" lang="en-US" altLang="ja-JP"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施設</a:t>
            </a:r>
            <a:r>
              <a:rPr kumimoji="1" lang="ja-JP" altLang="en-US"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職員</a:t>
            </a:r>
            <a:endParaRPr kumimoji="1" lang="en-US" altLang="ja-JP" sz="1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bwMode="auto">
          <a:xfrm>
            <a:off x="6052872" y="3495449"/>
            <a:ext cx="1206839" cy="930414"/>
          </a:xfrm>
          <a:prstGeom prst="rect">
            <a:avLst/>
          </a:prstGeom>
          <a:solidFill>
            <a:schemeClr val="bg1"/>
          </a:solidFill>
          <a:ln w="25400" cap="flat" cmpd="sng" algn="ctr">
            <a:solidFill>
              <a:srgbClr val="2E6B7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主治医</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看護師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latin typeface="Meiryo UI" panose="020B0604030504040204" pitchFamily="50" charset="-128"/>
                <a:ea typeface="Meiryo UI" panose="020B0604030504040204" pitchFamily="50" charset="-128"/>
                <a:cs typeface="Meiryo UI" panose="020B0604030504040204" pitchFamily="50" charset="-128"/>
              </a:rPr>
              <a:t>医療スタッフ</a:t>
            </a:r>
            <a:endParaRPr kumimoji="1" lang="en-US" altLang="ja-JP" sz="1600" b="1" i="0" u="none" strike="noStrike" cap="none" normalizeH="0" baseline="0" dirty="0">
              <a:ln>
                <a:noFill/>
              </a:ln>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下矢印 21"/>
          <p:cNvSpPr/>
          <p:nvPr/>
        </p:nvSpPr>
        <p:spPr bwMode="auto">
          <a:xfrm rot="10800000">
            <a:off x="7923529" y="4439511"/>
            <a:ext cx="481160" cy="383908"/>
          </a:xfrm>
          <a:prstGeom prst="downArrow">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7" name="正方形/長方形 26"/>
          <p:cNvSpPr/>
          <p:nvPr/>
        </p:nvSpPr>
        <p:spPr>
          <a:xfrm>
            <a:off x="1393033" y="5726649"/>
            <a:ext cx="7395993" cy="769441"/>
          </a:xfrm>
          <a:prstGeom prst="rect">
            <a:avLst/>
          </a:prstGeom>
          <a:solidFill>
            <a:schemeClr val="accent1">
              <a:lumMod val="50000"/>
            </a:schemeClr>
          </a:solidFill>
        </p:spPr>
        <p:txBody>
          <a:bodyPr wrap="square">
            <a:spAutoFit/>
          </a:bodyPr>
          <a:lstStyle/>
          <a:p>
            <a:pPr algn="ctr"/>
            <a:r>
              <a:rPr lang="ja-JP" altLang="en-US" sz="2200" b="1" dirty="0">
                <a:solidFill>
                  <a:schemeClr val="bg1"/>
                </a:solidFill>
                <a:latin typeface="Meiryo UI" pitchFamily="50" charset="-128"/>
                <a:ea typeface="Meiryo UI" pitchFamily="50" charset="-128"/>
                <a:cs typeface="Meiryo UI" pitchFamily="50" charset="-128"/>
              </a:rPr>
              <a:t>ステージごとに異なる 家族・介護者教育と</a:t>
            </a:r>
            <a:endParaRPr lang="en-US" altLang="ja-JP" sz="2200" b="1" dirty="0">
              <a:solidFill>
                <a:schemeClr val="bg1"/>
              </a:solidFill>
              <a:latin typeface="Meiryo UI" pitchFamily="50" charset="-128"/>
              <a:ea typeface="Meiryo UI" pitchFamily="50" charset="-128"/>
              <a:cs typeface="Meiryo UI" pitchFamily="50" charset="-128"/>
            </a:endParaRPr>
          </a:p>
          <a:p>
            <a:pPr algn="ctr"/>
            <a:r>
              <a:rPr lang="ja-JP" altLang="en-US" sz="2200" b="1" dirty="0">
                <a:solidFill>
                  <a:schemeClr val="bg1"/>
                </a:solidFill>
                <a:latin typeface="Meiryo UI" pitchFamily="50" charset="-128"/>
                <a:ea typeface="Meiryo UI" pitchFamily="50" charset="-128"/>
                <a:cs typeface="Meiryo UI" pitchFamily="50" charset="-128"/>
              </a:rPr>
              <a:t>認知症の人の歯科的ニーズのアセスメント</a:t>
            </a:r>
            <a:endParaRPr lang="en-US" altLang="ja-JP" sz="2200" b="1" dirty="0">
              <a:solidFill>
                <a:schemeClr val="bg1"/>
              </a:solidFill>
              <a:latin typeface="Meiryo UI" pitchFamily="50" charset="-128"/>
              <a:ea typeface="Meiryo UI" pitchFamily="50" charset="-128"/>
              <a:cs typeface="Meiryo UI" pitchFamily="50" charset="-128"/>
            </a:endParaRPr>
          </a:p>
        </p:txBody>
      </p:sp>
      <p:sp>
        <p:nvSpPr>
          <p:cNvPr id="28" name="Text Box 2"/>
          <p:cNvSpPr txBox="1">
            <a:spLocks noChangeArrowheads="1"/>
          </p:cNvSpPr>
          <p:nvPr/>
        </p:nvSpPr>
        <p:spPr bwMode="auto">
          <a:xfrm>
            <a:off x="-17463" y="354278"/>
            <a:ext cx="9144000" cy="52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2900" b="1" dirty="0">
                <a:latin typeface="Meiryo UI" pitchFamily="50" charset="-128"/>
                <a:ea typeface="Meiryo UI" pitchFamily="50" charset="-128"/>
                <a:cs typeface="Meiryo UI" pitchFamily="50" charset="-128"/>
              </a:rPr>
              <a:t>継続的な口腔管理の必要性と治療計画の立案</a:t>
            </a:r>
          </a:p>
        </p:txBody>
      </p:sp>
      <p:sp>
        <p:nvSpPr>
          <p:cNvPr id="29" name="Rectangle 3"/>
          <p:cNvSpPr>
            <a:spLocks noChangeArrowheads="1"/>
          </p:cNvSpPr>
          <p:nvPr/>
        </p:nvSpPr>
        <p:spPr bwMode="auto">
          <a:xfrm>
            <a:off x="204759" y="966249"/>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30"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28</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31" name="ストライプ矢印 30"/>
          <p:cNvSpPr/>
          <p:nvPr/>
        </p:nvSpPr>
        <p:spPr bwMode="auto">
          <a:xfrm>
            <a:off x="409433" y="1227687"/>
            <a:ext cx="8464389" cy="337567"/>
          </a:xfrm>
          <a:prstGeom prst="stripedRightArrow">
            <a:avLst>
              <a:gd name="adj1" fmla="val 100000"/>
              <a:gd name="adj2" fmla="val 57336"/>
            </a:avLst>
          </a:prstGeom>
          <a:solidFill>
            <a:srgbClr val="FF9396"/>
          </a:solidFill>
          <a:ln w="9525" cap="flat" cmpd="sng" algn="ctr">
            <a:noFill/>
            <a:prstDash val="solid"/>
            <a:round/>
            <a:headEnd type="none" w="med" len="med"/>
            <a:tailEnd type="none" w="med" len="med"/>
          </a:ln>
          <a:effectLst/>
        </p:spPr>
        <p:txBody>
          <a:bodyPr wrap="none" anchor="ctr"/>
          <a:lstStyle/>
          <a:p>
            <a:pPr algn="ctr">
              <a:spcBef>
                <a:spcPct val="10000"/>
              </a:spcBef>
              <a:defRPr/>
            </a:pPr>
            <a:r>
              <a:rPr lang="ja-JP" altLang="en-US" sz="1900" b="1" dirty="0">
                <a:solidFill>
                  <a:schemeClr val="bg1"/>
                </a:solidFill>
                <a:latin typeface="Meiryo UI" pitchFamily="50" charset="-128"/>
                <a:ea typeface="Meiryo UI" pitchFamily="50" charset="-128"/>
                <a:cs typeface="Meiryo UI" pitchFamily="50" charset="-128"/>
              </a:rPr>
              <a:t>本人の暮らし</a:t>
            </a:r>
          </a:p>
        </p:txBody>
      </p:sp>
      <p:sp>
        <p:nvSpPr>
          <p:cNvPr id="32" name="ストライプ矢印 31"/>
          <p:cNvSpPr/>
          <p:nvPr/>
        </p:nvSpPr>
        <p:spPr bwMode="auto">
          <a:xfrm>
            <a:off x="2066622" y="1635766"/>
            <a:ext cx="6802436" cy="337567"/>
          </a:xfrm>
          <a:prstGeom prst="stripedRightArrow">
            <a:avLst>
              <a:gd name="adj1" fmla="val 100000"/>
              <a:gd name="adj2" fmla="val 57336"/>
            </a:avLst>
          </a:prstGeom>
          <a:solidFill>
            <a:srgbClr val="6C9D13"/>
          </a:solidFill>
          <a:ln w="9525" cap="flat" cmpd="sng" algn="ctr">
            <a:noFill/>
            <a:prstDash val="solid"/>
            <a:round/>
            <a:headEnd type="none" w="med" len="med"/>
            <a:tailEnd type="none" w="med" len="med"/>
          </a:ln>
          <a:effectLst/>
        </p:spPr>
        <p:txBody>
          <a:bodyPr wrap="none" anchor="ctr"/>
          <a:lstStyle/>
          <a:p>
            <a:pPr algn="ctr">
              <a:spcBef>
                <a:spcPct val="10000"/>
              </a:spcBef>
              <a:defRPr/>
            </a:pPr>
            <a:r>
              <a:rPr lang="ja-JP" altLang="en-US" sz="1900" b="1" dirty="0">
                <a:solidFill>
                  <a:schemeClr val="bg1"/>
                </a:solidFill>
                <a:latin typeface="Meiryo UI" pitchFamily="50" charset="-128"/>
                <a:ea typeface="Meiryo UI" pitchFamily="50" charset="-128"/>
                <a:cs typeface="Meiryo UI" pitchFamily="50" charset="-128"/>
              </a:rPr>
              <a:t>認知機能低下の進行</a:t>
            </a:r>
          </a:p>
        </p:txBody>
      </p:sp>
      <p:sp>
        <p:nvSpPr>
          <p:cNvPr id="33" name="正方形/長方形 32"/>
          <p:cNvSpPr/>
          <p:nvPr/>
        </p:nvSpPr>
        <p:spPr bwMode="auto">
          <a:xfrm>
            <a:off x="803405" y="2846820"/>
            <a:ext cx="1093874" cy="564944"/>
          </a:xfrm>
          <a:prstGeom prst="rect">
            <a:avLst/>
          </a:prstGeom>
          <a:solidFill>
            <a:schemeClr val="bg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例</a:t>
            </a:r>
            <a:r>
              <a:rPr kumimoji="1" lang="en-US" altLang="ja-JP" sz="24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400" b="1" i="0" u="none" strike="noStrike" cap="none" normalizeH="0" baseline="0" dirty="0">
              <a:ln>
                <a:noFill/>
              </a:ln>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7921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37941" y="263841"/>
            <a:ext cx="6889441" cy="584775"/>
          </a:xfrm>
          <a:prstGeom prst="rect">
            <a:avLst/>
          </a:prstGeom>
        </p:spPr>
        <p:txBody>
          <a:bodyPr wrap="square">
            <a:spAutoFit/>
          </a:bodyPr>
          <a:lstStyle/>
          <a:p>
            <a:pPr algn="ctr"/>
            <a:r>
              <a:rPr lang="ja-JP" altLang="en-US" sz="3200" b="1" dirty="0">
                <a:latin typeface="Meiryo UI" pitchFamily="50" charset="-128"/>
                <a:ea typeface="Meiryo UI" pitchFamily="50" charset="-128"/>
                <a:cs typeface="Meiryo UI" pitchFamily="50" charset="-128"/>
              </a:rPr>
              <a:t>治療計画とケアの計画の立案のしかた</a:t>
            </a:r>
            <a:endParaRPr lang="en-US" altLang="ja-JP" sz="3200" b="1" dirty="0">
              <a:latin typeface="Meiryo UI" pitchFamily="50" charset="-128"/>
              <a:ea typeface="Meiryo UI" pitchFamily="50" charset="-128"/>
              <a:cs typeface="Meiryo UI" pitchFamily="50" charset="-128"/>
            </a:endParaRPr>
          </a:p>
        </p:txBody>
      </p:sp>
      <p:sp>
        <p:nvSpPr>
          <p:cNvPr id="16" name="コンテンツ プレースホルダ 2"/>
          <p:cNvSpPr txBox="1">
            <a:spLocks/>
          </p:cNvSpPr>
          <p:nvPr/>
        </p:nvSpPr>
        <p:spPr>
          <a:xfrm>
            <a:off x="498042" y="1712782"/>
            <a:ext cx="7583371" cy="2615308"/>
          </a:xfrm>
          <a:prstGeom prst="rect">
            <a:avLst/>
          </a:prstGeom>
        </p:spPr>
        <p:txBody>
          <a:bodyPr/>
          <a:lstStyle/>
          <a:p>
            <a:pPr lvl="1">
              <a:spcBef>
                <a:spcPts val="0"/>
              </a:spcBef>
              <a:defRPr/>
            </a:pPr>
            <a:r>
              <a:rPr lang="ja-JP" altLang="en-US" sz="1800" b="1" kern="0" dirty="0">
                <a:solidFill>
                  <a:schemeClr val="accent1">
                    <a:lumMod val="50000"/>
                  </a:schemeClr>
                </a:solidFill>
                <a:latin typeface="Meiryo UI" pitchFamily="50" charset="-128"/>
                <a:ea typeface="Meiryo UI" pitchFamily="50" charset="-128"/>
                <a:cs typeface="Meiryo UI" pitchFamily="50" charset="-128"/>
              </a:rPr>
              <a:t>●</a:t>
            </a:r>
            <a:r>
              <a:rPr lang="ja-JP" altLang="en-US" sz="1800" b="1" kern="0" dirty="0">
                <a:latin typeface="Meiryo UI" pitchFamily="50" charset="-128"/>
                <a:ea typeface="Meiryo UI" pitchFamily="50" charset="-128"/>
                <a:cs typeface="Meiryo UI" pitchFamily="50" charset="-128"/>
              </a:rPr>
              <a:t> 認知症の進行の程度</a:t>
            </a:r>
            <a:endParaRPr lang="en-US" altLang="ja-JP" sz="1800" b="1" kern="0" dirty="0">
              <a:latin typeface="Meiryo UI" pitchFamily="50" charset="-128"/>
              <a:ea typeface="Meiryo UI" pitchFamily="50" charset="-128"/>
              <a:cs typeface="Meiryo UI" pitchFamily="50" charset="-128"/>
            </a:endParaRPr>
          </a:p>
          <a:p>
            <a:pPr lvl="1">
              <a:spcBef>
                <a:spcPts val="0"/>
              </a:spcBef>
              <a:defRPr/>
            </a:pPr>
            <a:r>
              <a:rPr lang="ja-JP" altLang="en-US" sz="1800" b="1" kern="0" dirty="0">
                <a:solidFill>
                  <a:schemeClr val="accent1">
                    <a:lumMod val="50000"/>
                  </a:schemeClr>
                </a:solidFill>
                <a:latin typeface="Meiryo UI" pitchFamily="50" charset="-128"/>
                <a:ea typeface="Meiryo UI" pitchFamily="50" charset="-128"/>
                <a:cs typeface="Meiryo UI" pitchFamily="50" charset="-128"/>
              </a:rPr>
              <a:t>●</a:t>
            </a:r>
            <a:r>
              <a:rPr lang="ja-JP" altLang="en-US" sz="1800" b="1" kern="0" dirty="0">
                <a:latin typeface="Meiryo UI" pitchFamily="50" charset="-128"/>
                <a:ea typeface="Meiryo UI" pitchFamily="50" charset="-128"/>
                <a:cs typeface="Meiryo UI" pitchFamily="50" charset="-128"/>
              </a:rPr>
              <a:t> </a:t>
            </a:r>
            <a:r>
              <a:rPr lang="en-US" altLang="ja-JP" sz="1800" b="1" kern="0" dirty="0">
                <a:latin typeface="Meiryo UI" pitchFamily="50" charset="-128"/>
                <a:ea typeface="Meiryo UI" pitchFamily="50" charset="-128"/>
                <a:cs typeface="Meiryo UI" pitchFamily="50" charset="-128"/>
              </a:rPr>
              <a:t>BPSD</a:t>
            </a:r>
            <a:r>
              <a:rPr lang="ja-JP" altLang="en-US" sz="1800" b="1" kern="0" dirty="0">
                <a:latin typeface="Meiryo UI" pitchFamily="50" charset="-128"/>
                <a:ea typeface="Meiryo UI" pitchFamily="50" charset="-128"/>
                <a:cs typeface="Meiryo UI" pitchFamily="50" charset="-128"/>
              </a:rPr>
              <a:t>の強く出る時期かどうか（治療の時期のアセスメント）</a:t>
            </a:r>
            <a:endParaRPr lang="en-US" altLang="ja-JP" sz="1800" b="1" kern="0" dirty="0">
              <a:latin typeface="Meiryo UI" pitchFamily="50" charset="-128"/>
              <a:ea typeface="Meiryo UI" pitchFamily="50" charset="-128"/>
              <a:cs typeface="Meiryo UI" pitchFamily="50" charset="-128"/>
            </a:endParaRPr>
          </a:p>
          <a:p>
            <a:pPr lvl="1">
              <a:spcBef>
                <a:spcPts val="0"/>
              </a:spcBef>
              <a:defRPr/>
            </a:pPr>
            <a:r>
              <a:rPr lang="ja-JP" altLang="en-US" sz="1800" b="1" kern="0" dirty="0">
                <a:solidFill>
                  <a:schemeClr val="accent1">
                    <a:lumMod val="50000"/>
                  </a:schemeClr>
                </a:solidFill>
                <a:latin typeface="Meiryo UI" pitchFamily="50" charset="-128"/>
                <a:ea typeface="Meiryo UI" pitchFamily="50" charset="-128"/>
                <a:cs typeface="Meiryo UI" pitchFamily="50" charset="-128"/>
              </a:rPr>
              <a:t>●</a:t>
            </a:r>
            <a:r>
              <a:rPr lang="ja-JP" altLang="en-US" sz="1800" b="1" kern="0" dirty="0">
                <a:latin typeface="Meiryo UI" pitchFamily="50" charset="-128"/>
                <a:ea typeface="Meiryo UI" pitchFamily="50" charset="-128"/>
                <a:cs typeface="Meiryo UI" pitchFamily="50" charset="-128"/>
              </a:rPr>
              <a:t> 治療に関する身体的な負担（基礎疾患、加齢等）</a:t>
            </a:r>
            <a:endParaRPr lang="en-US" altLang="ja-JP" sz="1800" b="1" kern="0" dirty="0">
              <a:latin typeface="Meiryo UI" pitchFamily="50" charset="-128"/>
              <a:ea typeface="Meiryo UI" pitchFamily="50" charset="-128"/>
              <a:cs typeface="Meiryo UI" pitchFamily="50" charset="-128"/>
            </a:endParaRPr>
          </a:p>
          <a:p>
            <a:pPr lvl="1">
              <a:spcBef>
                <a:spcPts val="0"/>
              </a:spcBef>
              <a:defRPr/>
            </a:pPr>
            <a:r>
              <a:rPr lang="ja-JP" altLang="en-US" sz="1800" b="1" kern="0" dirty="0">
                <a:solidFill>
                  <a:schemeClr val="accent1">
                    <a:lumMod val="50000"/>
                  </a:schemeClr>
                </a:solidFill>
                <a:latin typeface="Meiryo UI" pitchFamily="50" charset="-128"/>
                <a:ea typeface="Meiryo UI" pitchFamily="50" charset="-128"/>
                <a:cs typeface="Meiryo UI" pitchFamily="50" charset="-128"/>
              </a:rPr>
              <a:t>●</a:t>
            </a:r>
            <a:r>
              <a:rPr lang="ja-JP" altLang="en-US" sz="1800" b="1" kern="0" dirty="0">
                <a:latin typeface="Meiryo UI" pitchFamily="50" charset="-128"/>
                <a:ea typeface="Meiryo UI" pitchFamily="50" charset="-128"/>
                <a:cs typeface="Meiryo UI" pitchFamily="50" charset="-128"/>
              </a:rPr>
              <a:t> 口腔の過敏、水や音の出る機械による恐怖の程度</a:t>
            </a:r>
            <a:endParaRPr lang="en-US" altLang="ja-JP" sz="1800" b="1" kern="0" dirty="0">
              <a:latin typeface="Meiryo UI" pitchFamily="50" charset="-128"/>
              <a:ea typeface="Meiryo UI" pitchFamily="50" charset="-128"/>
              <a:cs typeface="Meiryo UI" pitchFamily="50" charset="-128"/>
            </a:endParaRPr>
          </a:p>
          <a:p>
            <a:pPr lvl="1">
              <a:spcBef>
                <a:spcPts val="0"/>
              </a:spcBef>
              <a:defRPr/>
            </a:pPr>
            <a:r>
              <a:rPr lang="ja-JP" altLang="en-US" sz="1800" b="1" kern="0" dirty="0">
                <a:solidFill>
                  <a:schemeClr val="accent1">
                    <a:lumMod val="50000"/>
                  </a:schemeClr>
                </a:solidFill>
                <a:latin typeface="Meiryo UI" pitchFamily="50" charset="-128"/>
                <a:ea typeface="Meiryo UI" pitchFamily="50" charset="-128"/>
                <a:cs typeface="Meiryo UI" pitchFamily="50" charset="-128"/>
              </a:rPr>
              <a:t>●</a:t>
            </a:r>
            <a:r>
              <a:rPr lang="ja-JP" altLang="en-US" sz="1800" b="1" kern="0" dirty="0">
                <a:latin typeface="Meiryo UI" pitchFamily="50" charset="-128"/>
                <a:ea typeface="Meiryo UI" pitchFamily="50" charset="-128"/>
                <a:cs typeface="Meiryo UI" pitchFamily="50" charset="-128"/>
              </a:rPr>
              <a:t> セルフケア（ブラッシング、うがい等）の可否と度合</a:t>
            </a:r>
            <a:endParaRPr lang="en-US" altLang="ja-JP" sz="1800" b="1" kern="0" dirty="0">
              <a:latin typeface="Meiryo UI" pitchFamily="50" charset="-128"/>
              <a:ea typeface="Meiryo UI" pitchFamily="50" charset="-128"/>
              <a:cs typeface="Meiryo UI" pitchFamily="50" charset="-128"/>
            </a:endParaRPr>
          </a:p>
          <a:p>
            <a:pPr lvl="1">
              <a:spcBef>
                <a:spcPts val="0"/>
              </a:spcBef>
              <a:defRPr/>
            </a:pPr>
            <a:r>
              <a:rPr lang="ja-JP" altLang="en-US" sz="1800" b="1" kern="0" dirty="0">
                <a:solidFill>
                  <a:schemeClr val="accent1">
                    <a:lumMod val="50000"/>
                  </a:schemeClr>
                </a:solidFill>
                <a:latin typeface="Meiryo UI" pitchFamily="50" charset="-128"/>
                <a:ea typeface="Meiryo UI" pitchFamily="50" charset="-128"/>
                <a:cs typeface="Meiryo UI" pitchFamily="50" charset="-128"/>
              </a:rPr>
              <a:t>●</a:t>
            </a:r>
            <a:r>
              <a:rPr lang="ja-JP" altLang="en-US" sz="1800" b="1" kern="0" dirty="0">
                <a:latin typeface="Meiryo UI" pitchFamily="50" charset="-128"/>
                <a:ea typeface="Meiryo UI" pitchFamily="50" charset="-128"/>
                <a:cs typeface="Meiryo UI" pitchFamily="50" charset="-128"/>
              </a:rPr>
              <a:t> 家族の同居の有無、家族や介護者の協力体制、時間や経済的な問題</a:t>
            </a:r>
            <a:endParaRPr lang="en-US" altLang="ja-JP" sz="1800" b="1" kern="0" dirty="0">
              <a:latin typeface="Meiryo UI" pitchFamily="50" charset="-128"/>
              <a:ea typeface="Meiryo UI" pitchFamily="50" charset="-128"/>
              <a:cs typeface="Meiryo UI" pitchFamily="50" charset="-128"/>
            </a:endParaRPr>
          </a:p>
          <a:p>
            <a:pPr marR="0" lvl="1" algn="l" defTabSz="914400" rtl="0" eaLnBrk="0" fontAlgn="base" latinLnBrk="0" hangingPunct="0">
              <a:spcBef>
                <a:spcPts val="0"/>
              </a:spcBef>
              <a:spcAft>
                <a:spcPct val="0"/>
              </a:spcAft>
              <a:buClrTx/>
              <a:buSzTx/>
              <a:tabLst/>
              <a:defRPr/>
            </a:pPr>
            <a:r>
              <a:rPr lang="ja-JP" altLang="en-US" sz="1800" b="1" kern="0" dirty="0">
                <a:solidFill>
                  <a:schemeClr val="accent1">
                    <a:lumMod val="50000"/>
                  </a:schemeClr>
                </a:solidFill>
                <a:latin typeface="Meiryo UI" pitchFamily="50" charset="-128"/>
                <a:ea typeface="Meiryo UI" pitchFamily="50" charset="-128"/>
                <a:cs typeface="Meiryo UI" pitchFamily="50" charset="-128"/>
              </a:rPr>
              <a:t>●</a:t>
            </a:r>
            <a:r>
              <a:rPr lang="ja-JP" altLang="en-US" sz="1800" b="1" kern="0" dirty="0">
                <a:latin typeface="Meiryo UI" pitchFamily="50" charset="-128"/>
                <a:ea typeface="Meiryo UI" pitchFamily="50" charset="-128"/>
                <a:cs typeface="Meiryo UI" pitchFamily="50" charset="-128"/>
              </a:rPr>
              <a:t> 家族や介護者の口腔に関する理解、継続的な情報提供の必要性</a:t>
            </a:r>
            <a:endParaRPr lang="en-US" altLang="ja-JP" sz="1800" b="1" kern="0" dirty="0">
              <a:latin typeface="Meiryo UI" pitchFamily="50" charset="-128"/>
              <a:ea typeface="Meiryo UI" pitchFamily="50" charset="-128"/>
              <a:cs typeface="Meiryo UI" pitchFamily="50" charset="-128"/>
            </a:endParaRPr>
          </a:p>
        </p:txBody>
      </p:sp>
      <p:sp>
        <p:nvSpPr>
          <p:cNvPr id="17" name="正方形/長方形 16"/>
          <p:cNvSpPr/>
          <p:nvPr/>
        </p:nvSpPr>
        <p:spPr>
          <a:xfrm>
            <a:off x="778530" y="1251117"/>
            <a:ext cx="4455066" cy="461665"/>
          </a:xfrm>
          <a:prstGeom prst="rect">
            <a:avLst/>
          </a:prstGeom>
        </p:spPr>
        <p:txBody>
          <a:bodyPr wrap="none">
            <a:spAutoFit/>
          </a:bodyPr>
          <a:lstStyle/>
          <a:p>
            <a:r>
              <a:rPr lang="ja-JP" altLang="en-US" sz="2400" b="1" dirty="0">
                <a:solidFill>
                  <a:schemeClr val="accent1">
                    <a:lumMod val="50000"/>
                  </a:schemeClr>
                </a:solidFill>
                <a:latin typeface="Meiryo UI" pitchFamily="50" charset="-128"/>
                <a:ea typeface="Meiryo UI" pitchFamily="50" charset="-128"/>
                <a:cs typeface="Meiryo UI" pitchFamily="50" charset="-128"/>
              </a:rPr>
              <a:t>計画立案時のアセスメントポイント</a:t>
            </a:r>
            <a:endParaRPr lang="ja-JP" altLang="en-US" sz="2400" dirty="0">
              <a:solidFill>
                <a:schemeClr val="accent1">
                  <a:lumMod val="50000"/>
                </a:schemeClr>
              </a:solidFill>
            </a:endParaRPr>
          </a:p>
        </p:txBody>
      </p:sp>
      <p:sp>
        <p:nvSpPr>
          <p:cNvPr id="21" name="テキスト ボックス 20"/>
          <p:cNvSpPr txBox="1"/>
          <p:nvPr/>
        </p:nvSpPr>
        <p:spPr>
          <a:xfrm>
            <a:off x="849678" y="3892573"/>
            <a:ext cx="7386452" cy="1015663"/>
          </a:xfrm>
          <a:prstGeom prst="rect">
            <a:avLst/>
          </a:prstGeom>
          <a:noFill/>
          <a:ln w="25400">
            <a:solidFill>
              <a:schemeClr val="accent5">
                <a:lumMod val="50000"/>
              </a:schemeClr>
            </a:solidFill>
          </a:ln>
        </p:spPr>
        <p:txBody>
          <a:bodyPr wrap="square" rtlCol="0">
            <a:spAutoFit/>
          </a:bodyPr>
          <a:lstStyle/>
          <a:p>
            <a:r>
              <a:rPr lang="ja-JP" altLang="en-US" sz="2000" b="1" dirty="0">
                <a:latin typeface="Meiryo UI" pitchFamily="50" charset="-128"/>
                <a:ea typeface="Meiryo UI" pitchFamily="50" charset="-128"/>
                <a:cs typeface="Meiryo UI" pitchFamily="50" charset="-128"/>
              </a:rPr>
              <a:t> 患者</a:t>
            </a:r>
            <a:r>
              <a:rPr kumimoji="1" lang="ja-JP" altLang="en-US" sz="2000" b="1" dirty="0">
                <a:latin typeface="Meiryo UI" pitchFamily="50" charset="-128"/>
                <a:ea typeface="Meiryo UI" pitchFamily="50" charset="-128"/>
                <a:cs typeface="Meiryo UI" pitchFamily="50" charset="-128"/>
              </a:rPr>
              <a:t>の病状（保存治療に耐えられるか？）と 家族の予備力</a:t>
            </a:r>
            <a:endParaRPr kumimoji="1" lang="en-US" altLang="ja-JP" sz="2000" b="1" dirty="0">
              <a:latin typeface="Meiryo UI" pitchFamily="50" charset="-128"/>
              <a:ea typeface="Meiryo UI" pitchFamily="50" charset="-128"/>
              <a:cs typeface="Meiryo UI" pitchFamily="50" charset="-128"/>
            </a:endParaRPr>
          </a:p>
          <a:p>
            <a:r>
              <a:rPr kumimoji="1" lang="ja-JP" altLang="en-US" sz="2000" b="1" dirty="0">
                <a:latin typeface="Meiryo UI" pitchFamily="50" charset="-128"/>
                <a:ea typeface="Meiryo UI" pitchFamily="50" charset="-128"/>
                <a:cs typeface="Meiryo UI" pitchFamily="50" charset="-128"/>
              </a:rPr>
              <a:t>（何ヵ月通えるか？意思が揺らぐ可能性はあるか）をアセスメントし、 </a:t>
            </a:r>
            <a:endParaRPr kumimoji="1" lang="en-US" altLang="ja-JP" sz="2000" b="1" dirty="0">
              <a:latin typeface="Meiryo UI" pitchFamily="50" charset="-128"/>
              <a:ea typeface="Meiryo UI" pitchFamily="50" charset="-128"/>
              <a:cs typeface="Meiryo UI" pitchFamily="50" charset="-128"/>
            </a:endParaRPr>
          </a:p>
          <a:p>
            <a:r>
              <a:rPr lang="ja-JP" altLang="en-US" sz="2000" b="1" dirty="0">
                <a:latin typeface="Meiryo UI" pitchFamily="50" charset="-128"/>
                <a:ea typeface="Meiryo UI" pitchFamily="50" charset="-128"/>
                <a:cs typeface="Meiryo UI" pitchFamily="50" charset="-128"/>
              </a:rPr>
              <a:t> 治療にかける時間と回数の配慮のうえ</a:t>
            </a:r>
            <a:r>
              <a:rPr kumimoji="1" lang="ja-JP" altLang="en-US" sz="2000" b="1" dirty="0">
                <a:latin typeface="Meiryo UI" pitchFamily="50" charset="-128"/>
                <a:ea typeface="Meiryo UI" pitchFamily="50" charset="-128"/>
                <a:cs typeface="Meiryo UI" pitchFamily="50" charset="-128"/>
              </a:rPr>
              <a:t>治療内容を判断する</a:t>
            </a:r>
          </a:p>
        </p:txBody>
      </p:sp>
      <p:sp>
        <p:nvSpPr>
          <p:cNvPr id="3" name="円/楕円 2"/>
          <p:cNvSpPr/>
          <p:nvPr/>
        </p:nvSpPr>
        <p:spPr bwMode="auto">
          <a:xfrm>
            <a:off x="4448886" y="5069546"/>
            <a:ext cx="2553135" cy="808631"/>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sz="2200" b="1" dirty="0">
                <a:solidFill>
                  <a:schemeClr val="bg1"/>
                </a:solidFill>
                <a:latin typeface="Meiryo UI" pitchFamily="50" charset="-128"/>
                <a:ea typeface="Meiryo UI" pitchFamily="50" charset="-128"/>
                <a:cs typeface="Meiryo UI" pitchFamily="50" charset="-128"/>
              </a:rPr>
              <a:t>実現可能な治療</a:t>
            </a:r>
            <a:endParaRPr kumimoji="1" lang="ja-JP" altLang="en-US" sz="22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ndParaRPr>
          </a:p>
        </p:txBody>
      </p:sp>
      <p:sp>
        <p:nvSpPr>
          <p:cNvPr id="24" name="円/楕円 23"/>
          <p:cNvSpPr/>
          <p:nvPr/>
        </p:nvSpPr>
        <p:spPr bwMode="auto">
          <a:xfrm>
            <a:off x="2018104" y="5039504"/>
            <a:ext cx="2605187" cy="865969"/>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sz="2200" b="1" dirty="0">
                <a:solidFill>
                  <a:schemeClr val="bg1"/>
                </a:solidFill>
                <a:latin typeface="Meiryo UI" pitchFamily="50" charset="-128"/>
                <a:ea typeface="Meiryo UI" pitchFamily="50" charset="-128"/>
                <a:cs typeface="Meiryo UI" pitchFamily="50" charset="-128"/>
              </a:rPr>
              <a:t>患者の多様な希望</a:t>
            </a:r>
            <a:endParaRPr kumimoji="1" lang="ja-JP" altLang="en-US" sz="22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ndParaRPr>
          </a:p>
        </p:txBody>
      </p:sp>
      <p:sp>
        <p:nvSpPr>
          <p:cNvPr id="25" name="円/楕円 24"/>
          <p:cNvSpPr/>
          <p:nvPr/>
        </p:nvSpPr>
        <p:spPr bwMode="auto">
          <a:xfrm>
            <a:off x="3114796" y="5758239"/>
            <a:ext cx="2856216" cy="871903"/>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r>
              <a:rPr lang="ja-JP" altLang="en-US" sz="2200" b="1" dirty="0">
                <a:solidFill>
                  <a:schemeClr val="bg1"/>
                </a:solidFill>
                <a:latin typeface="Meiryo UI" pitchFamily="50" charset="-128"/>
                <a:ea typeface="Meiryo UI" pitchFamily="50" charset="-128"/>
                <a:cs typeface="Meiryo UI" pitchFamily="50" charset="-128"/>
              </a:rPr>
              <a:t>最大限の効果が</a:t>
            </a:r>
            <a:endParaRPr lang="en-US" altLang="ja-JP" sz="2200" b="1" dirty="0">
              <a:solidFill>
                <a:schemeClr val="bg1"/>
              </a:solidFill>
              <a:latin typeface="Meiryo UI" pitchFamily="50" charset="-128"/>
              <a:ea typeface="Meiryo UI" pitchFamily="50" charset="-128"/>
              <a:cs typeface="Meiryo UI" pitchFamily="50" charset="-128"/>
            </a:endParaRPr>
          </a:p>
          <a:p>
            <a:pPr algn="ctr" eaLnBrk="1" hangingPunct="1"/>
            <a:r>
              <a:rPr lang="ja-JP" altLang="en-US" sz="2200" b="1" dirty="0">
                <a:solidFill>
                  <a:schemeClr val="bg1"/>
                </a:solidFill>
                <a:latin typeface="Meiryo UI" pitchFamily="50" charset="-128"/>
                <a:ea typeface="Meiryo UI" pitchFamily="50" charset="-128"/>
                <a:cs typeface="Meiryo UI" pitchFamily="50" charset="-128"/>
              </a:rPr>
              <a:t>得られる治療</a:t>
            </a:r>
            <a:endParaRPr kumimoji="1" lang="ja-JP" altLang="en-US" sz="22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ndParaRPr>
          </a:p>
        </p:txBody>
      </p:sp>
      <p:sp>
        <p:nvSpPr>
          <p:cNvPr id="13" name="Rectangle 3"/>
          <p:cNvSpPr>
            <a:spLocks noChangeArrowheads="1"/>
          </p:cNvSpPr>
          <p:nvPr/>
        </p:nvSpPr>
        <p:spPr bwMode="auto">
          <a:xfrm>
            <a:off x="204759" y="894999"/>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4"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29</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850057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42900" y="277036"/>
            <a:ext cx="8343900" cy="553998"/>
          </a:xfrm>
          <a:prstGeom prst="rect">
            <a:avLst/>
          </a:prstGeom>
        </p:spPr>
        <p:txBody>
          <a:bodyPr wrap="square">
            <a:spAutoFit/>
          </a:bodyPr>
          <a:lstStyle/>
          <a:p>
            <a:pPr algn="ctr"/>
            <a:r>
              <a:rPr lang="ja-JP" altLang="en-US" sz="3000" b="1" dirty="0">
                <a:latin typeface="Meiryo UI" pitchFamily="50" charset="-128"/>
                <a:ea typeface="Meiryo UI" pitchFamily="50" charset="-128"/>
                <a:cs typeface="Meiryo UI" pitchFamily="50" charset="-128"/>
              </a:rPr>
              <a:t>認知症の人への歯科診療方針</a:t>
            </a:r>
            <a:endParaRPr lang="en-US" altLang="ja-JP" sz="3000" b="1"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854438" y="1672520"/>
            <a:ext cx="7457049" cy="769441"/>
          </a:xfrm>
          <a:prstGeom prst="rect">
            <a:avLst/>
          </a:prstGeom>
          <a:noFill/>
          <a:ln w="25400">
            <a:noFill/>
          </a:ln>
        </p:spPr>
        <p:txBody>
          <a:bodyPr wrap="square" rtlCol="0">
            <a:spAutoFit/>
          </a:bodyPr>
          <a:lstStyle/>
          <a:p>
            <a:r>
              <a:rPr kumimoji="1" lang="ja-JP" altLang="en-US" sz="2200" b="1" dirty="0">
                <a:solidFill>
                  <a:schemeClr val="accent1">
                    <a:lumMod val="50000"/>
                  </a:schemeClr>
                </a:solidFill>
                <a:latin typeface="Meiryo UI" pitchFamily="50" charset="-128"/>
                <a:ea typeface="Meiryo UI" pitchFamily="50" charset="-128"/>
                <a:cs typeface="Meiryo UI" pitchFamily="50" charset="-128"/>
              </a:rPr>
              <a:t>● </a:t>
            </a:r>
            <a:r>
              <a:rPr kumimoji="1" lang="ja-JP" altLang="en-US" sz="2200" b="1" dirty="0">
                <a:latin typeface="Meiryo UI" pitchFamily="50" charset="-128"/>
                <a:ea typeface="Meiryo UI" pitchFamily="50" charset="-128"/>
                <a:cs typeface="Meiryo UI" pitchFamily="50" charset="-128"/>
              </a:rPr>
              <a:t>治療負担の大きい</a:t>
            </a:r>
            <a:r>
              <a:rPr lang="ja-JP" altLang="en-US" sz="2200" b="1" dirty="0">
                <a:latin typeface="Meiryo UI" pitchFamily="50" charset="-128"/>
                <a:ea typeface="Meiryo UI" pitchFamily="50" charset="-128"/>
                <a:cs typeface="Meiryo UI" pitchFamily="50" charset="-128"/>
              </a:rPr>
              <a:t>保存・補綴治療は、治療への協力が可能</a:t>
            </a:r>
            <a:endParaRPr lang="en-US" altLang="ja-JP" sz="2200" b="1" dirty="0">
              <a:latin typeface="Meiryo UI" pitchFamily="50" charset="-128"/>
              <a:ea typeface="Meiryo UI" pitchFamily="50" charset="-128"/>
              <a:cs typeface="Meiryo UI" pitchFamily="50" charset="-128"/>
            </a:endParaRPr>
          </a:p>
          <a:p>
            <a:r>
              <a:rPr lang="ja-JP" altLang="en-US" sz="2200" b="1" dirty="0">
                <a:latin typeface="Meiryo UI" pitchFamily="50" charset="-128"/>
                <a:ea typeface="Meiryo UI" pitchFamily="50" charset="-128"/>
                <a:cs typeface="Meiryo UI" pitchFamily="50" charset="-128"/>
              </a:rPr>
              <a:t>    な時期をみはからう</a:t>
            </a:r>
            <a:endParaRPr lang="ja-JP" altLang="en-US" sz="2200" b="1" dirty="0"/>
          </a:p>
        </p:txBody>
      </p:sp>
      <p:sp>
        <p:nvSpPr>
          <p:cNvPr id="11" name="テキスト ボックス 10"/>
          <p:cNvSpPr txBox="1"/>
          <p:nvPr/>
        </p:nvSpPr>
        <p:spPr>
          <a:xfrm>
            <a:off x="854439" y="2902505"/>
            <a:ext cx="7303908" cy="769441"/>
          </a:xfrm>
          <a:prstGeom prst="rect">
            <a:avLst/>
          </a:prstGeom>
          <a:noFill/>
          <a:ln w="25400">
            <a:noFill/>
          </a:ln>
        </p:spPr>
        <p:txBody>
          <a:bodyPr wrap="square" rtlCol="0">
            <a:spAutoFit/>
          </a:bodyPr>
          <a:lstStyle/>
          <a:p>
            <a:r>
              <a:rPr kumimoji="1" lang="ja-JP" altLang="en-US" sz="2200" b="1" dirty="0">
                <a:solidFill>
                  <a:schemeClr val="accent1">
                    <a:lumMod val="50000"/>
                  </a:schemeClr>
                </a:solidFill>
                <a:latin typeface="Meiryo UI" pitchFamily="50" charset="-128"/>
                <a:ea typeface="Meiryo UI" pitchFamily="50" charset="-128"/>
                <a:cs typeface="Meiryo UI" pitchFamily="50" charset="-128"/>
              </a:rPr>
              <a:t>● </a:t>
            </a:r>
            <a:r>
              <a:rPr kumimoji="1" lang="ja-JP" altLang="en-US" sz="2200" b="1" dirty="0">
                <a:latin typeface="Meiryo UI" pitchFamily="50" charset="-128"/>
                <a:ea typeface="Meiryo UI" pitchFamily="50" charset="-128"/>
                <a:cs typeface="Meiryo UI" pitchFamily="50" charset="-128"/>
              </a:rPr>
              <a:t>口腔</a:t>
            </a:r>
            <a:r>
              <a:rPr lang="ja-JP" altLang="en-US" sz="2200" b="1" dirty="0">
                <a:latin typeface="Meiryo UI" pitchFamily="50" charset="-128"/>
                <a:ea typeface="Meiryo UI" pitchFamily="50" charset="-128"/>
                <a:cs typeface="Meiryo UI" pitchFamily="50" charset="-128"/>
              </a:rPr>
              <a:t>にとって</a:t>
            </a:r>
            <a:r>
              <a:rPr kumimoji="1" lang="ja-JP" altLang="en-US" sz="2200" b="1" dirty="0">
                <a:latin typeface="Meiryo UI" pitchFamily="50" charset="-128"/>
                <a:ea typeface="Meiryo UI" pitchFamily="50" charset="-128"/>
                <a:cs typeface="Meiryo UI" pitchFamily="50" charset="-128"/>
              </a:rPr>
              <a:t>第一選択であっても、</a:t>
            </a:r>
            <a:r>
              <a:rPr lang="ja-JP" altLang="en-US" sz="2200" b="1" dirty="0">
                <a:latin typeface="Meiryo UI" pitchFamily="50" charset="-128"/>
                <a:ea typeface="Meiryo UI" pitchFamily="50" charset="-128"/>
                <a:cs typeface="Meiryo UI" pitchFamily="50" charset="-128"/>
              </a:rPr>
              <a:t>認知機能低下の様子に</a:t>
            </a:r>
            <a:endParaRPr lang="en-US" altLang="ja-JP" sz="2200" b="1" dirty="0">
              <a:latin typeface="Meiryo UI" pitchFamily="50" charset="-128"/>
              <a:ea typeface="Meiryo UI" pitchFamily="50" charset="-128"/>
              <a:cs typeface="Meiryo UI" pitchFamily="50" charset="-128"/>
            </a:endParaRPr>
          </a:p>
          <a:p>
            <a:r>
              <a:rPr lang="ja-JP" altLang="en-US" sz="2200" b="1" dirty="0">
                <a:latin typeface="Meiryo UI" pitchFamily="50" charset="-128"/>
                <a:ea typeface="Meiryo UI" pitchFamily="50" charset="-128"/>
                <a:cs typeface="Meiryo UI" pitchFamily="50" charset="-128"/>
              </a:rPr>
              <a:t>    よっては</a:t>
            </a:r>
            <a:r>
              <a:rPr kumimoji="1" lang="ja-JP" altLang="en-US" sz="2200" b="1" dirty="0">
                <a:latin typeface="Meiryo UI" pitchFamily="50" charset="-128"/>
                <a:ea typeface="Meiryo UI" pitchFamily="50" charset="-128"/>
                <a:cs typeface="Meiryo UI" pitchFamily="50" charset="-128"/>
              </a:rPr>
              <a:t>妥協も必要</a:t>
            </a:r>
          </a:p>
        </p:txBody>
      </p:sp>
      <p:sp>
        <p:nvSpPr>
          <p:cNvPr id="15" name="テキスト ボックス 14"/>
          <p:cNvSpPr txBox="1"/>
          <p:nvPr/>
        </p:nvSpPr>
        <p:spPr>
          <a:xfrm>
            <a:off x="843839" y="2423306"/>
            <a:ext cx="7682644" cy="430887"/>
          </a:xfrm>
          <a:prstGeom prst="rect">
            <a:avLst/>
          </a:prstGeom>
          <a:noFill/>
          <a:ln w="25400">
            <a:noFill/>
          </a:ln>
        </p:spPr>
        <p:txBody>
          <a:bodyPr wrap="square" rtlCol="0">
            <a:spAutoFit/>
          </a:bodyPr>
          <a:lstStyle/>
          <a:p>
            <a:r>
              <a:rPr kumimoji="1" lang="ja-JP" altLang="en-US" sz="2200" b="1" dirty="0">
                <a:solidFill>
                  <a:schemeClr val="accent1">
                    <a:lumMod val="50000"/>
                  </a:schemeClr>
                </a:solidFill>
                <a:latin typeface="Meiryo UI" pitchFamily="50" charset="-128"/>
                <a:ea typeface="Meiryo UI" pitchFamily="50" charset="-128"/>
                <a:cs typeface="Meiryo UI" pitchFamily="50" charset="-128"/>
              </a:rPr>
              <a:t>● </a:t>
            </a:r>
            <a:r>
              <a:rPr kumimoji="1" lang="ja-JP" altLang="en-US" sz="2200" b="1" dirty="0">
                <a:latin typeface="Meiryo UI" pitchFamily="50" charset="-128"/>
                <a:ea typeface="Meiryo UI" pitchFamily="50" charset="-128"/>
                <a:cs typeface="Meiryo UI" pitchFamily="50" charset="-128"/>
              </a:rPr>
              <a:t>希望があったとしても効果が薄いことが予想されることの</a:t>
            </a:r>
            <a:r>
              <a:rPr lang="ja-JP" altLang="en-US" sz="2200" b="1" dirty="0">
                <a:latin typeface="Meiryo UI" pitchFamily="50" charset="-128"/>
                <a:ea typeface="Meiryo UI" pitchFamily="50" charset="-128"/>
                <a:cs typeface="Meiryo UI" pitchFamily="50" charset="-128"/>
              </a:rPr>
              <a:t>判断</a:t>
            </a:r>
            <a:endParaRPr kumimoji="1" lang="ja-JP" altLang="en-US" sz="2200" b="1" dirty="0">
              <a:latin typeface="Meiryo UI" pitchFamily="50" charset="-128"/>
              <a:ea typeface="Meiryo UI" pitchFamily="50" charset="-128"/>
              <a:cs typeface="Meiryo UI" pitchFamily="50" charset="-128"/>
            </a:endParaRPr>
          </a:p>
        </p:txBody>
      </p:sp>
      <p:sp>
        <p:nvSpPr>
          <p:cNvPr id="16" name="正方形/長方形 15"/>
          <p:cNvSpPr/>
          <p:nvPr/>
        </p:nvSpPr>
        <p:spPr>
          <a:xfrm>
            <a:off x="996288" y="4015909"/>
            <a:ext cx="7315199" cy="707886"/>
          </a:xfrm>
          <a:prstGeom prst="rect">
            <a:avLst/>
          </a:prstGeom>
          <a:solidFill>
            <a:schemeClr val="accent1"/>
          </a:solidFill>
        </p:spPr>
        <p:txBody>
          <a:bodyPr wrap="square">
            <a:spAutoFit/>
          </a:bodyPr>
          <a:lstStyle/>
          <a:p>
            <a:r>
              <a:rPr lang="ja-JP" altLang="en-US" sz="2000" b="1" dirty="0">
                <a:latin typeface="Meiryo UI" pitchFamily="50" charset="-128"/>
                <a:ea typeface="Meiryo UI" pitchFamily="50" charset="-128"/>
                <a:cs typeface="Meiryo UI" pitchFamily="50" charset="-128"/>
              </a:rPr>
              <a:t> 認知症 ： 十分な配慮により治療は可能だが、いずれ治療困難に</a:t>
            </a:r>
            <a:endParaRPr lang="en-US" altLang="ja-JP" sz="2000" b="1" dirty="0">
              <a:latin typeface="Meiryo UI" pitchFamily="50" charset="-128"/>
              <a:ea typeface="Meiryo UI" pitchFamily="50" charset="-128"/>
              <a:cs typeface="Meiryo UI" pitchFamily="50" charset="-128"/>
            </a:endParaRPr>
          </a:p>
          <a:p>
            <a:r>
              <a:rPr lang="ja-JP" altLang="en-US" sz="2000" b="1" dirty="0">
                <a:latin typeface="Meiryo UI" pitchFamily="50" charset="-128"/>
                <a:ea typeface="Meiryo UI" pitchFamily="50" charset="-128"/>
                <a:cs typeface="Meiryo UI" pitchFamily="50" charset="-128"/>
              </a:rPr>
              <a:t>  軽度       なることを踏まえて予知的な治療を行う</a:t>
            </a:r>
            <a:endParaRPr lang="en-US" altLang="ja-JP" sz="2000" b="1" dirty="0">
              <a:latin typeface="Meiryo UI" pitchFamily="50" charset="-128"/>
              <a:ea typeface="Meiryo UI" pitchFamily="50" charset="-128"/>
              <a:cs typeface="Meiryo UI" pitchFamily="50" charset="-128"/>
            </a:endParaRPr>
          </a:p>
        </p:txBody>
      </p:sp>
      <p:sp>
        <p:nvSpPr>
          <p:cNvPr id="17" name="正方形/長方形 16"/>
          <p:cNvSpPr/>
          <p:nvPr/>
        </p:nvSpPr>
        <p:spPr>
          <a:xfrm>
            <a:off x="996288" y="4895859"/>
            <a:ext cx="7315199" cy="707886"/>
          </a:xfrm>
          <a:prstGeom prst="rect">
            <a:avLst/>
          </a:prstGeom>
          <a:solidFill>
            <a:schemeClr val="accent1">
              <a:lumMod val="75000"/>
            </a:schemeClr>
          </a:solidFill>
        </p:spPr>
        <p:txBody>
          <a:bodyPr wrap="square">
            <a:spAutoFit/>
          </a:bodyPr>
          <a:lstStyle/>
          <a:p>
            <a:r>
              <a:rPr lang="ja-JP" altLang="en-US" sz="2000" b="1" dirty="0">
                <a:latin typeface="Meiryo UI" pitchFamily="50" charset="-128"/>
                <a:ea typeface="Meiryo UI" pitchFamily="50" charset="-128"/>
                <a:cs typeface="Meiryo UI" pitchFamily="50" charset="-128"/>
              </a:rPr>
              <a:t> 認知症 ： 理解力低下により拒否的になる可能性もあるため、</a:t>
            </a:r>
            <a:endParaRPr lang="en-US" altLang="ja-JP" sz="2000" b="1" dirty="0">
              <a:latin typeface="Meiryo UI" pitchFamily="50" charset="-128"/>
              <a:ea typeface="Meiryo UI" pitchFamily="50" charset="-128"/>
              <a:cs typeface="Meiryo UI" pitchFamily="50" charset="-128"/>
            </a:endParaRPr>
          </a:p>
          <a:p>
            <a:r>
              <a:rPr lang="ja-JP" altLang="en-US" sz="2000" b="1" dirty="0">
                <a:latin typeface="Meiryo UI" pitchFamily="50" charset="-128"/>
                <a:ea typeface="Meiryo UI" pitchFamily="50" charset="-128"/>
                <a:cs typeface="Meiryo UI" pitchFamily="50" charset="-128"/>
              </a:rPr>
              <a:t> 中等度     心理的負荷がかかる治療は十分な配慮が必要</a:t>
            </a:r>
            <a:endParaRPr lang="en-US" altLang="ja-JP" sz="2000" b="1" dirty="0">
              <a:latin typeface="Meiryo UI" pitchFamily="50" charset="-128"/>
              <a:ea typeface="Meiryo UI" pitchFamily="50" charset="-128"/>
              <a:cs typeface="Meiryo UI" pitchFamily="50" charset="-128"/>
            </a:endParaRPr>
          </a:p>
        </p:txBody>
      </p:sp>
      <p:sp>
        <p:nvSpPr>
          <p:cNvPr id="18" name="正方形/長方形 17"/>
          <p:cNvSpPr/>
          <p:nvPr/>
        </p:nvSpPr>
        <p:spPr>
          <a:xfrm>
            <a:off x="996288" y="5803105"/>
            <a:ext cx="7315199" cy="707886"/>
          </a:xfrm>
          <a:prstGeom prst="rect">
            <a:avLst/>
          </a:prstGeom>
          <a:solidFill>
            <a:schemeClr val="accent1">
              <a:lumMod val="50000"/>
            </a:schemeClr>
          </a:solidFill>
        </p:spPr>
        <p:txBody>
          <a:bodyPr wrap="square">
            <a:spAutoFit/>
          </a:bodyPr>
          <a:lstStyle/>
          <a:p>
            <a:r>
              <a:rPr lang="ja-JP" altLang="en-US" sz="2000" b="1" dirty="0">
                <a:solidFill>
                  <a:schemeClr val="bg1"/>
                </a:solidFill>
                <a:latin typeface="Meiryo UI" pitchFamily="50" charset="-128"/>
                <a:ea typeface="Meiryo UI" pitchFamily="50" charset="-128"/>
                <a:cs typeface="Meiryo UI" pitchFamily="50" charset="-128"/>
              </a:rPr>
              <a:t> 認知症 ： 治療困難な場合は、可及的に</a:t>
            </a:r>
            <a:r>
              <a:rPr lang="en-US" altLang="ja-JP" sz="2000" b="1" dirty="0">
                <a:solidFill>
                  <a:schemeClr val="bg1"/>
                </a:solidFill>
                <a:latin typeface="Meiryo UI" pitchFamily="50" charset="-128"/>
                <a:ea typeface="Meiryo UI" pitchFamily="50" charset="-128"/>
                <a:cs typeface="Meiryo UI" pitchFamily="50" charset="-128"/>
              </a:rPr>
              <a:t>QOL</a:t>
            </a:r>
            <a:r>
              <a:rPr lang="ja-JP" altLang="en-US" sz="2000" b="1" dirty="0">
                <a:solidFill>
                  <a:schemeClr val="bg1"/>
                </a:solidFill>
                <a:latin typeface="Meiryo UI" pitchFamily="50" charset="-128"/>
                <a:ea typeface="Meiryo UI" pitchFamily="50" charset="-128"/>
                <a:cs typeface="Meiryo UI" pitchFamily="50" charset="-128"/>
              </a:rPr>
              <a:t>を重視した治療を</a:t>
            </a:r>
            <a:endParaRPr lang="en-US" altLang="ja-JP" sz="2000" b="1" dirty="0">
              <a:solidFill>
                <a:schemeClr val="bg1"/>
              </a:solidFill>
              <a:latin typeface="Meiryo UI" pitchFamily="50" charset="-128"/>
              <a:ea typeface="Meiryo UI" pitchFamily="50" charset="-128"/>
              <a:cs typeface="Meiryo UI" pitchFamily="50" charset="-128"/>
            </a:endParaRPr>
          </a:p>
          <a:p>
            <a:r>
              <a:rPr lang="ja-JP" altLang="en-US" sz="2000" b="1" dirty="0">
                <a:solidFill>
                  <a:schemeClr val="bg1"/>
                </a:solidFill>
                <a:latin typeface="Meiryo UI" pitchFamily="50" charset="-128"/>
                <a:ea typeface="Meiryo UI" pitchFamily="50" charset="-128"/>
                <a:cs typeface="Meiryo UI" pitchFamily="50" charset="-128"/>
              </a:rPr>
              <a:t>  重度       重視する。その時点での口腔機能・衛生の維持に配慮</a:t>
            </a:r>
            <a:endParaRPr lang="en-US" altLang="ja-JP" sz="2000" b="1" dirty="0">
              <a:solidFill>
                <a:schemeClr val="bg1"/>
              </a:solidFill>
              <a:latin typeface="Meiryo UI" pitchFamily="50" charset="-128"/>
              <a:ea typeface="Meiryo UI" pitchFamily="50" charset="-128"/>
              <a:cs typeface="Meiryo UI" pitchFamily="50" charset="-128"/>
            </a:endParaRPr>
          </a:p>
        </p:txBody>
      </p:sp>
      <p:sp>
        <p:nvSpPr>
          <p:cNvPr id="19" name="正方形/長方形 18"/>
          <p:cNvSpPr/>
          <p:nvPr/>
        </p:nvSpPr>
        <p:spPr>
          <a:xfrm>
            <a:off x="1314718" y="1113674"/>
            <a:ext cx="6092626" cy="461665"/>
          </a:xfrm>
          <a:prstGeom prst="rect">
            <a:avLst/>
          </a:prstGeom>
        </p:spPr>
        <p:txBody>
          <a:bodyPr wrap="square">
            <a:spAutoFit/>
          </a:bodyPr>
          <a:lstStyle/>
          <a:p>
            <a:r>
              <a:rPr lang="ja-JP" altLang="en-US" sz="2400" b="1" dirty="0">
                <a:solidFill>
                  <a:schemeClr val="accent1">
                    <a:lumMod val="50000"/>
                  </a:schemeClr>
                </a:solidFill>
                <a:latin typeface="Meiryo UI" pitchFamily="50" charset="-128"/>
                <a:ea typeface="Meiryo UI" pitchFamily="50" charset="-128"/>
                <a:cs typeface="Meiryo UI" pitchFamily="50" charset="-128"/>
              </a:rPr>
              <a:t>認知症の人と歯科診療のつながりを継続させる</a:t>
            </a:r>
            <a:endParaRPr lang="ja-JP" altLang="en-US" sz="2400" b="1" dirty="0">
              <a:solidFill>
                <a:schemeClr val="accent1">
                  <a:lumMod val="50000"/>
                </a:schemeClr>
              </a:solidFill>
            </a:endParaRPr>
          </a:p>
        </p:txBody>
      </p:sp>
      <p:sp>
        <p:nvSpPr>
          <p:cNvPr id="14" name="Rectangle 3"/>
          <p:cNvSpPr>
            <a:spLocks noChangeArrowheads="1"/>
          </p:cNvSpPr>
          <p:nvPr/>
        </p:nvSpPr>
        <p:spPr bwMode="auto">
          <a:xfrm>
            <a:off x="204759" y="907321"/>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20"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30</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33946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ChangeArrowheads="1"/>
          </p:cNvSpPr>
          <p:nvPr/>
        </p:nvSpPr>
        <p:spPr bwMode="auto">
          <a:xfrm>
            <a:off x="741363" y="249296"/>
            <a:ext cx="7707312" cy="83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7" tIns="45408" rIns="90817" bIns="45408" anchor="ctr" anchorCtr="1"/>
          <a:lstStyle/>
          <a:p>
            <a:pPr algn="ctr" defTabSz="1001713" eaLnBrk="1" hangingPunct="1">
              <a:lnSpc>
                <a:spcPct val="90000"/>
              </a:lnSpc>
            </a:pPr>
            <a:r>
              <a:rPr lang="ja-JP" altLang="en-US" sz="2800" b="1" dirty="0">
                <a:latin typeface="Meiryo UI" pitchFamily="50" charset="-128"/>
                <a:ea typeface="Meiryo UI" pitchFamily="50" charset="-128"/>
                <a:cs typeface="Meiryo UI" pitchFamily="50" charset="-128"/>
              </a:rPr>
              <a:t>認知症の人の歯科診療を円滑に進めるための</a:t>
            </a:r>
            <a:endParaRPr lang="en-US" altLang="ja-JP" sz="2800" b="1" dirty="0">
              <a:latin typeface="Meiryo UI" pitchFamily="50" charset="-128"/>
              <a:ea typeface="Meiryo UI" pitchFamily="50" charset="-128"/>
              <a:cs typeface="Meiryo UI" pitchFamily="50" charset="-128"/>
            </a:endParaRPr>
          </a:p>
          <a:p>
            <a:pPr algn="ctr" defTabSz="1001713" eaLnBrk="1" hangingPunct="1">
              <a:lnSpc>
                <a:spcPct val="90000"/>
              </a:lnSpc>
            </a:pPr>
            <a:r>
              <a:rPr lang="ja-JP" altLang="en-US" sz="2800" b="1" dirty="0">
                <a:latin typeface="Meiryo UI" pitchFamily="50" charset="-128"/>
                <a:ea typeface="Meiryo UI" pitchFamily="50" charset="-128"/>
                <a:cs typeface="Meiryo UI" pitchFamily="50" charset="-128"/>
              </a:rPr>
              <a:t>インフォームドコンセントの考え方</a:t>
            </a:r>
          </a:p>
        </p:txBody>
      </p:sp>
      <p:sp>
        <p:nvSpPr>
          <p:cNvPr id="134150" name="AutoShape 6"/>
          <p:cNvSpPr>
            <a:spLocks noChangeArrowheads="1"/>
          </p:cNvSpPr>
          <p:nvPr/>
        </p:nvSpPr>
        <p:spPr bwMode="auto">
          <a:xfrm>
            <a:off x="3827569" y="5129871"/>
            <a:ext cx="1591444" cy="988780"/>
          </a:xfrm>
          <a:prstGeom prst="leftRightArrow">
            <a:avLst>
              <a:gd name="adj1" fmla="val 61024"/>
              <a:gd name="adj2" fmla="val 36971"/>
            </a:avLst>
          </a:prstGeom>
          <a:noFill/>
          <a:ln w="28575">
            <a:solidFill>
              <a:schemeClr val="bg2"/>
            </a:solidFill>
            <a:miter lim="800000"/>
            <a:headEnd/>
            <a:tailEnd/>
          </a:ln>
          <a:extLst>
            <a:ext uri="{909E8E84-426E-40DD-AFC4-6F175D3DCCD1}">
              <a14:hiddenFill xmlns:a14="http://schemas.microsoft.com/office/drawing/2010/main">
                <a:solidFill>
                  <a:schemeClr val="bg2"/>
                </a:solidFill>
              </a14:hiddenFill>
            </a:ext>
          </a:extLst>
        </p:spPr>
        <p:txBody>
          <a:bodyPr wrap="none" anchor="ctr"/>
          <a:lstStyle/>
          <a:p>
            <a:pPr eaLnBrk="1" hangingPunct="1"/>
            <a:endParaRPr lang="ja-JP" altLang="en-US" sz="1800"/>
          </a:p>
        </p:txBody>
      </p:sp>
      <p:sp>
        <p:nvSpPr>
          <p:cNvPr id="6" name="円/楕円 5"/>
          <p:cNvSpPr/>
          <p:nvPr/>
        </p:nvSpPr>
        <p:spPr bwMode="auto">
          <a:xfrm>
            <a:off x="1405620" y="4782790"/>
            <a:ext cx="1107326" cy="811434"/>
          </a:xfrm>
          <a:prstGeom prst="ellipse">
            <a:avLst/>
          </a:prstGeom>
          <a:solidFill>
            <a:srgbClr val="D6A418">
              <a:alpha val="6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家族</a:t>
            </a:r>
          </a:p>
        </p:txBody>
      </p:sp>
      <p:sp>
        <p:nvSpPr>
          <p:cNvPr id="7" name="円/楕円 6"/>
          <p:cNvSpPr/>
          <p:nvPr/>
        </p:nvSpPr>
        <p:spPr bwMode="auto">
          <a:xfrm>
            <a:off x="1342356" y="5739749"/>
            <a:ext cx="1233854" cy="872569"/>
          </a:xfrm>
          <a:prstGeom prst="ellipse">
            <a:avLst/>
          </a:prstGeom>
          <a:solidFill>
            <a:srgbClr val="D6A418">
              <a:alpha val="6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i="0" u="none" strike="noStrike" cap="none" normalizeH="0" baseline="0" dirty="0">
                <a:ln>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後見人</a:t>
            </a:r>
          </a:p>
        </p:txBody>
      </p:sp>
      <p:sp>
        <p:nvSpPr>
          <p:cNvPr id="134153" name="Text Box 10"/>
          <p:cNvSpPr txBox="1">
            <a:spLocks noChangeArrowheads="1"/>
          </p:cNvSpPr>
          <p:nvPr/>
        </p:nvSpPr>
        <p:spPr bwMode="auto">
          <a:xfrm>
            <a:off x="928048" y="1634671"/>
            <a:ext cx="7600115" cy="289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tabLst>
                <a:tab pos="6103938" algn="l"/>
              </a:tabLst>
              <a:defRPr kumimoji="1" sz="3200">
                <a:solidFill>
                  <a:schemeClr val="tx1"/>
                </a:solidFill>
                <a:latin typeface="Arial" pitchFamily="34" charset="0"/>
                <a:ea typeface="ＭＳ Ｐゴシック" pitchFamily="50" charset="-128"/>
              </a:defRPr>
            </a:lvl1pPr>
            <a:lvl2pPr>
              <a:tabLst>
                <a:tab pos="6103938" algn="l"/>
              </a:tabLst>
              <a:defRPr kumimoji="1" sz="2800">
                <a:solidFill>
                  <a:schemeClr val="tx1"/>
                </a:solidFill>
                <a:latin typeface="Arial" pitchFamily="34" charset="0"/>
                <a:ea typeface="ＭＳ Ｐゴシック" pitchFamily="50" charset="-128"/>
              </a:defRPr>
            </a:lvl2pPr>
            <a:lvl3pPr>
              <a:tabLst>
                <a:tab pos="6103938" algn="l"/>
              </a:tabLst>
              <a:defRPr kumimoji="1" sz="2400">
                <a:solidFill>
                  <a:schemeClr val="tx1"/>
                </a:solidFill>
                <a:latin typeface="Arial" pitchFamily="34" charset="0"/>
                <a:ea typeface="ＭＳ Ｐゴシック" pitchFamily="50" charset="-128"/>
              </a:defRPr>
            </a:lvl3pPr>
            <a:lvl4pPr>
              <a:tabLst>
                <a:tab pos="6103938" algn="l"/>
              </a:tabLst>
              <a:defRPr kumimoji="1" sz="2000">
                <a:solidFill>
                  <a:schemeClr val="tx1"/>
                </a:solidFill>
                <a:latin typeface="Arial" pitchFamily="34" charset="0"/>
                <a:ea typeface="ＭＳ Ｐゴシック" pitchFamily="50" charset="-128"/>
              </a:defRPr>
            </a:lvl4pPr>
            <a:lvl5pPr>
              <a:tabLst>
                <a:tab pos="6103938" algn="l"/>
              </a:tabLst>
              <a:defRPr kumimoji="1" sz="2000">
                <a:solidFill>
                  <a:schemeClr val="tx1"/>
                </a:solidFill>
                <a:latin typeface="Arial" pitchFamily="34" charset="0"/>
                <a:ea typeface="ＭＳ Ｐゴシック" pitchFamily="50" charset="-128"/>
              </a:defRPr>
            </a:lvl5pPr>
            <a:lvl6pPr eaLnBrk="0" hangingPunct="0">
              <a:tabLst>
                <a:tab pos="6103938" algn="l"/>
              </a:tabLst>
              <a:defRPr kumimoji="1" sz="2000">
                <a:solidFill>
                  <a:schemeClr val="tx1"/>
                </a:solidFill>
                <a:latin typeface="Arial" pitchFamily="34" charset="0"/>
                <a:ea typeface="ＭＳ Ｐゴシック" pitchFamily="50" charset="-128"/>
              </a:defRPr>
            </a:lvl6pPr>
            <a:lvl7pPr eaLnBrk="0" hangingPunct="0">
              <a:tabLst>
                <a:tab pos="6103938" algn="l"/>
              </a:tabLst>
              <a:defRPr kumimoji="1" sz="2000">
                <a:solidFill>
                  <a:schemeClr val="tx1"/>
                </a:solidFill>
                <a:latin typeface="Arial" pitchFamily="34" charset="0"/>
                <a:ea typeface="ＭＳ Ｐゴシック" pitchFamily="50" charset="-128"/>
              </a:defRPr>
            </a:lvl7pPr>
            <a:lvl8pPr eaLnBrk="0" hangingPunct="0">
              <a:tabLst>
                <a:tab pos="6103938" algn="l"/>
              </a:tabLst>
              <a:defRPr kumimoji="1" sz="2000">
                <a:solidFill>
                  <a:schemeClr val="tx1"/>
                </a:solidFill>
                <a:latin typeface="Arial" pitchFamily="34" charset="0"/>
                <a:ea typeface="ＭＳ Ｐゴシック" pitchFamily="50" charset="-128"/>
              </a:defRPr>
            </a:lvl8pPr>
            <a:lvl9pPr eaLnBrk="0" hangingPunct="0">
              <a:tabLst>
                <a:tab pos="6103938" algn="l"/>
              </a:tabLst>
              <a:defRPr kumimoji="1" sz="2000">
                <a:solidFill>
                  <a:schemeClr val="tx1"/>
                </a:solidFill>
                <a:latin typeface="Arial" pitchFamily="34" charset="0"/>
                <a:ea typeface="ＭＳ Ｐゴシック" pitchFamily="50" charset="-128"/>
              </a:defRPr>
            </a:lvl9pPr>
          </a:lstStyle>
          <a:p>
            <a:pPr eaLnBrk="1" hangingPunct="1">
              <a:spcBef>
                <a:spcPts val="600"/>
              </a:spcBef>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社会的インフラ（後見人制度等）を理解する</a:t>
            </a:r>
            <a:endParaRPr lang="en-US" altLang="ja-JP" sz="2200" b="1" dirty="0">
              <a:latin typeface="Meiryo UI" pitchFamily="50" charset="-128"/>
              <a:ea typeface="Meiryo UI" pitchFamily="50" charset="-128"/>
              <a:cs typeface="Meiryo UI" pitchFamily="50" charset="-128"/>
            </a:endParaRPr>
          </a:p>
          <a:p>
            <a:pPr eaLnBrk="1" hangingPunct="1">
              <a:spcBef>
                <a:spcPts val="1200"/>
              </a:spcBef>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明確な意思表示・意思決定が可能かどうか配慮しつつ、</a:t>
            </a:r>
            <a:endParaRPr lang="en-US" altLang="ja-JP" sz="2200" b="1" dirty="0">
              <a:latin typeface="Meiryo UI" pitchFamily="50" charset="-128"/>
              <a:ea typeface="Meiryo UI" pitchFamily="50" charset="-128"/>
              <a:cs typeface="Meiryo UI" pitchFamily="50" charset="-128"/>
            </a:endParaRPr>
          </a:p>
          <a:p>
            <a:pPr eaLnBrk="1" hangingPunct="1">
              <a:spcBef>
                <a:spcPts val="1200"/>
              </a:spcBef>
            </a:pPr>
            <a:r>
              <a:rPr lang="ja-JP" altLang="en-US" sz="2200" b="1" dirty="0">
                <a:latin typeface="Meiryo UI" pitchFamily="50" charset="-128"/>
                <a:ea typeface="Meiryo UI" pitchFamily="50" charset="-128"/>
                <a:cs typeface="Meiryo UI" pitchFamily="50" charset="-128"/>
              </a:rPr>
              <a:t>　　必要に応じ家族にも説明する。</a:t>
            </a:r>
            <a:endParaRPr lang="en-US" altLang="ja-JP" sz="2200" b="1" dirty="0">
              <a:latin typeface="Meiryo UI" pitchFamily="50" charset="-128"/>
              <a:ea typeface="Meiryo UI" pitchFamily="50" charset="-128"/>
              <a:cs typeface="Meiryo UI" pitchFamily="50" charset="-128"/>
            </a:endParaRPr>
          </a:p>
          <a:p>
            <a:pPr eaLnBrk="1" hangingPunct="1">
              <a:spcBef>
                <a:spcPts val="1200"/>
              </a:spcBef>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説明内容は書面で残すように努める</a:t>
            </a:r>
            <a:endParaRPr lang="en-US" altLang="ja-JP" sz="2200" b="1" dirty="0">
              <a:latin typeface="Meiryo UI" pitchFamily="50" charset="-128"/>
              <a:ea typeface="Meiryo UI" pitchFamily="50" charset="-128"/>
              <a:cs typeface="Meiryo UI" pitchFamily="50" charset="-128"/>
            </a:endParaRPr>
          </a:p>
          <a:p>
            <a:pPr eaLnBrk="1" hangingPunct="1">
              <a:spcBef>
                <a:spcPts val="1200"/>
              </a:spcBef>
            </a:pPr>
            <a:r>
              <a:rPr lang="ja-JP" altLang="en-US" sz="2200" b="1" dirty="0">
                <a:solidFill>
                  <a:schemeClr val="accent1">
                    <a:lumMod val="50000"/>
                  </a:schemeClr>
                </a:solidFill>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本人の意思を尊重しつつ、家族や後見人などの</a:t>
            </a:r>
            <a:endParaRPr lang="en-US" altLang="ja-JP" sz="2200" b="1" dirty="0">
              <a:latin typeface="Meiryo UI" pitchFamily="50" charset="-128"/>
              <a:ea typeface="Meiryo UI" pitchFamily="50" charset="-128"/>
              <a:cs typeface="Meiryo UI" pitchFamily="50" charset="-128"/>
            </a:endParaRPr>
          </a:p>
          <a:p>
            <a:pPr eaLnBrk="1" hangingPunct="1">
              <a:spcBef>
                <a:spcPts val="1200"/>
              </a:spcBef>
            </a:pPr>
            <a:r>
              <a:rPr lang="ja-JP" altLang="en-US" sz="2200" b="1" dirty="0">
                <a:latin typeface="Meiryo UI" pitchFamily="50" charset="-128"/>
                <a:ea typeface="Meiryo UI" pitchFamily="50" charset="-128"/>
                <a:cs typeface="Meiryo UI" pitchFamily="50" charset="-128"/>
              </a:rPr>
              <a:t>　　社会的状況を加味して治療計画を立てる</a:t>
            </a:r>
          </a:p>
        </p:txBody>
      </p:sp>
      <p:sp>
        <p:nvSpPr>
          <p:cNvPr id="21" name="Rectangle 3"/>
          <p:cNvSpPr>
            <a:spLocks noChangeArrowheads="1"/>
          </p:cNvSpPr>
          <p:nvPr/>
        </p:nvSpPr>
        <p:spPr bwMode="auto">
          <a:xfrm>
            <a:off x="204759" y="1134738"/>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34148" name="Oval 4"/>
          <p:cNvSpPr>
            <a:spLocks noChangeArrowheads="1"/>
          </p:cNvSpPr>
          <p:nvPr/>
        </p:nvSpPr>
        <p:spPr bwMode="auto">
          <a:xfrm>
            <a:off x="2216441" y="5129871"/>
            <a:ext cx="1330325" cy="1046163"/>
          </a:xfrm>
          <a:prstGeom prst="ellipse">
            <a:avLst/>
          </a:prstGeom>
          <a:solidFill>
            <a:srgbClr val="DF9613"/>
          </a:solidFill>
          <a:ln>
            <a:noFill/>
          </a:ln>
        </p:spPr>
        <p:txBody>
          <a:bodyPr wrap="none" anchor="ctr"/>
          <a:lstStyle/>
          <a:p>
            <a:pPr eaLnBrk="1" hangingPunct="1"/>
            <a:endParaRPr lang="ja-JP" altLang="en-US" sz="1800"/>
          </a:p>
        </p:txBody>
      </p:sp>
      <p:sp>
        <p:nvSpPr>
          <p:cNvPr id="134149" name="Text Box 5"/>
          <p:cNvSpPr txBox="1">
            <a:spLocks noChangeArrowheads="1"/>
          </p:cNvSpPr>
          <p:nvPr/>
        </p:nvSpPr>
        <p:spPr bwMode="auto">
          <a:xfrm>
            <a:off x="2325924" y="5336172"/>
            <a:ext cx="1388220" cy="5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6" tIns="41463" rIns="82926" bIns="41463"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b="1" dirty="0">
                <a:solidFill>
                  <a:schemeClr val="bg1"/>
                </a:solidFill>
                <a:latin typeface="Meiryo UI" pitchFamily="50" charset="-128"/>
                <a:ea typeface="Meiryo UI" pitchFamily="50" charset="-128"/>
                <a:cs typeface="Meiryo UI" pitchFamily="50" charset="-128"/>
              </a:rPr>
              <a:t>本 人</a:t>
            </a:r>
          </a:p>
        </p:txBody>
      </p:sp>
      <p:sp>
        <p:nvSpPr>
          <p:cNvPr id="22"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31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grpSp>
        <p:nvGrpSpPr>
          <p:cNvPr id="2" name="グループ化 1"/>
          <p:cNvGrpSpPr/>
          <p:nvPr/>
        </p:nvGrpSpPr>
        <p:grpSpPr>
          <a:xfrm>
            <a:off x="5649450" y="5129871"/>
            <a:ext cx="1964576" cy="1046163"/>
            <a:chOff x="5801150" y="4709199"/>
            <a:chExt cx="1964576" cy="1046163"/>
          </a:xfrm>
        </p:grpSpPr>
        <p:sp>
          <p:nvSpPr>
            <p:cNvPr id="134146" name="Oval 2"/>
            <p:cNvSpPr>
              <a:spLocks noChangeArrowheads="1"/>
            </p:cNvSpPr>
            <p:nvPr/>
          </p:nvSpPr>
          <p:spPr bwMode="auto">
            <a:xfrm>
              <a:off x="5801150" y="4709199"/>
              <a:ext cx="1964576" cy="1046163"/>
            </a:xfrm>
            <a:prstGeom prst="ellipse">
              <a:avLst/>
            </a:prstGeom>
            <a:solidFill>
              <a:schemeClr val="accent1">
                <a:lumMod val="50000"/>
              </a:schemeClr>
            </a:solidFill>
            <a:ln>
              <a:noFill/>
            </a:ln>
          </p:spPr>
          <p:txBody>
            <a:bodyPr wrap="none" anchor="ctr"/>
            <a:lstStyle/>
            <a:p>
              <a:pPr eaLnBrk="1" hangingPunct="1"/>
              <a:endParaRPr lang="ja-JP" altLang="en-US" sz="1800"/>
            </a:p>
          </p:txBody>
        </p:sp>
        <p:sp>
          <p:nvSpPr>
            <p:cNvPr id="12" name="Text Box 5"/>
            <p:cNvSpPr txBox="1">
              <a:spLocks noChangeArrowheads="1"/>
            </p:cNvSpPr>
            <p:nvPr/>
          </p:nvSpPr>
          <p:spPr bwMode="auto">
            <a:xfrm>
              <a:off x="5883038" y="4939439"/>
              <a:ext cx="1852243" cy="57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6" tIns="41463" rIns="82926" bIns="41463"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b="1" dirty="0">
                  <a:solidFill>
                    <a:schemeClr val="bg1"/>
                  </a:solidFill>
                  <a:latin typeface="Meiryo UI" pitchFamily="50" charset="-128"/>
                  <a:ea typeface="Meiryo UI" pitchFamily="50" charset="-128"/>
                  <a:cs typeface="Meiryo UI" pitchFamily="50" charset="-128"/>
                </a:rPr>
                <a:t>歯科医師</a:t>
              </a:r>
            </a:p>
          </p:txBody>
        </p:sp>
      </p:grpSp>
    </p:spTree>
    <p:extLst>
      <p:ext uri="{BB962C8B-B14F-4D97-AF65-F5344CB8AC3E}">
        <p14:creationId xmlns:p14="http://schemas.microsoft.com/office/powerpoint/2010/main" val="3305298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1185705" y="964642"/>
            <a:ext cx="6752492" cy="4551903"/>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1" lang="en-US" altLang="ja-JP" sz="3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rPr>
              <a:t>DVD:3</a:t>
            </a:r>
          </a:p>
          <a:p>
            <a:pPr marL="0" marR="0" indent="0" algn="r" defTabSz="914400" rtl="0" eaLnBrk="1" fontAlgn="base" latinLnBrk="0" hangingPunct="1">
              <a:lnSpc>
                <a:spcPts val="1200"/>
              </a:lnSpc>
              <a:spcBef>
                <a:spcPct val="0"/>
              </a:spcBef>
              <a:spcAft>
                <a:spcPct val="0"/>
              </a:spcAft>
              <a:buClrTx/>
              <a:buSzTx/>
              <a:buFontTx/>
              <a:buNone/>
              <a:tabLst/>
            </a:pPr>
            <a:endParaRPr kumimoji="1" lang="en-US" altLang="ja-JP" sz="3600" b="1" i="0" u="none" strike="noStrike" cap="none" normalizeH="0" baseline="0" dirty="0">
              <a:ln>
                <a:noFill/>
              </a:ln>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base" latinLnBrk="0" hangingPunct="1">
              <a:lnSpc>
                <a:spcPct val="100000"/>
              </a:lnSpc>
              <a:spcBef>
                <a:spcPct val="0"/>
              </a:spcBef>
              <a:spcAft>
                <a:spcPct val="0"/>
              </a:spcAft>
              <a:buClrTx/>
              <a:buSzTx/>
              <a:buFontTx/>
              <a:buNone/>
              <a:tabLst/>
            </a:pPr>
            <a:r>
              <a:rPr lang="ja-JP" altLang="en-US" b="1" dirty="0">
                <a:latin typeface="Meiryo UI" panose="020B0604030504040204" pitchFamily="50" charset="-128"/>
                <a:ea typeface="Meiryo UI" panose="020B0604030504040204" pitchFamily="50" charset="-128"/>
                <a:cs typeface="Meiryo UI" panose="020B0604030504040204" pitchFamily="50" charset="-128"/>
              </a:rPr>
              <a:t>診療室にて②</a:t>
            </a:r>
            <a:endParaRPr kumimoji="1" lang="en-US" altLang="ja-JP" sz="3600" b="1" i="0" u="none" strike="noStrike" cap="none" normalizeH="0" baseline="0" dirty="0">
              <a:ln>
                <a:noFill/>
              </a:ln>
              <a:latin typeface="Meiryo UI" panose="020B0604030504040204" pitchFamily="50" charset="-128"/>
              <a:ea typeface="Meiryo UI" panose="020B0604030504040204" pitchFamily="50" charset="-128"/>
              <a:cs typeface="Meiryo UI" panose="020B0604030504040204" pitchFamily="50" charset="-128"/>
            </a:endParaRPr>
          </a:p>
          <a:p>
            <a:pPr marL="0" marR="0" indent="0" algn="r" defTabSz="914400" rtl="0" eaLnBrk="1" fontAlgn="base" latinLnBrk="0" hangingPunct="1">
              <a:lnSpc>
                <a:spcPct val="100000"/>
              </a:lnSpc>
              <a:spcBef>
                <a:spcPts val="1200"/>
              </a:spcBef>
              <a:spcAft>
                <a:spcPct val="0"/>
              </a:spcAft>
              <a:buClrTx/>
              <a:buSzTx/>
              <a:buFontTx/>
              <a:buNone/>
              <a:tabLst/>
            </a:pPr>
            <a:r>
              <a:rPr kumimoji="1" lang="ja-JP" altLang="en-US" sz="3200" b="1" i="0" u="none" strike="noStrike" cap="none" normalizeH="0" baseline="0" dirty="0">
                <a:ln>
                  <a:noFill/>
                </a:ln>
                <a:solidFill>
                  <a:schemeClr val="bg2"/>
                </a:solidFill>
                <a:latin typeface="Meiryo UI" panose="020B0604030504040204" pitchFamily="50" charset="-128"/>
                <a:ea typeface="Meiryo UI" panose="020B0604030504040204" pitchFamily="50" charset="-128"/>
                <a:cs typeface="Meiryo UI" panose="020B0604030504040204" pitchFamily="50" charset="-128"/>
              </a:rPr>
              <a:t>「バカにしないで・・・」</a:t>
            </a:r>
          </a:p>
        </p:txBody>
      </p:sp>
    </p:spTree>
    <p:extLst>
      <p:ext uri="{BB962C8B-B14F-4D97-AF65-F5344CB8AC3E}">
        <p14:creationId xmlns:p14="http://schemas.microsoft.com/office/powerpoint/2010/main" val="351728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45"/>
          <p:cNvSpPr>
            <a:spLocks noChangeShapeType="1"/>
          </p:cNvSpPr>
          <p:nvPr/>
        </p:nvSpPr>
        <p:spPr bwMode="auto">
          <a:xfrm>
            <a:off x="1625149" y="2456760"/>
            <a:ext cx="0" cy="57321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4" name="Line 45"/>
          <p:cNvSpPr>
            <a:spLocks noChangeShapeType="1"/>
          </p:cNvSpPr>
          <p:nvPr/>
        </p:nvSpPr>
        <p:spPr bwMode="auto">
          <a:xfrm flipH="1">
            <a:off x="1605983" y="4725715"/>
            <a:ext cx="7291" cy="1532583"/>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5" name="Line 45"/>
          <p:cNvSpPr>
            <a:spLocks noChangeShapeType="1"/>
          </p:cNvSpPr>
          <p:nvPr/>
        </p:nvSpPr>
        <p:spPr bwMode="auto">
          <a:xfrm>
            <a:off x="1302455" y="2456566"/>
            <a:ext cx="742192"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34" name="Line 45"/>
          <p:cNvSpPr>
            <a:spLocks noChangeShapeType="1"/>
          </p:cNvSpPr>
          <p:nvPr/>
        </p:nvSpPr>
        <p:spPr bwMode="auto">
          <a:xfrm flipV="1">
            <a:off x="1099564" y="3836347"/>
            <a:ext cx="359757"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29" name="Line 40"/>
          <p:cNvSpPr>
            <a:spLocks noChangeShapeType="1"/>
          </p:cNvSpPr>
          <p:nvPr/>
        </p:nvSpPr>
        <p:spPr bwMode="auto">
          <a:xfrm>
            <a:off x="503134" y="3835461"/>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4" name="AutoShape 33"/>
          <p:cNvSpPr>
            <a:spLocks noChangeArrowheads="1"/>
          </p:cNvSpPr>
          <p:nvPr/>
        </p:nvSpPr>
        <p:spPr bwMode="auto">
          <a:xfrm>
            <a:off x="1459321" y="3002232"/>
            <a:ext cx="331657" cy="1723484"/>
          </a:xfrm>
          <a:prstGeom prst="roundRect">
            <a:avLst>
              <a:gd name="adj" fmla="val 20764"/>
            </a:avLst>
          </a:prstGeom>
          <a:solidFill>
            <a:schemeClr val="bg1"/>
          </a:solidFill>
          <a:ln w="28575">
            <a:solidFill>
              <a:srgbClr val="5F5F5F"/>
            </a:solidFill>
            <a:round/>
            <a:headEnd/>
            <a:tailEnd/>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42" name="AutoShape 33"/>
          <p:cNvSpPr>
            <a:spLocks noChangeArrowheads="1"/>
          </p:cNvSpPr>
          <p:nvPr/>
        </p:nvSpPr>
        <p:spPr bwMode="auto">
          <a:xfrm>
            <a:off x="786556" y="2753479"/>
            <a:ext cx="372384" cy="2270507"/>
          </a:xfrm>
          <a:prstGeom prst="roundRect">
            <a:avLst>
              <a:gd name="adj" fmla="val 26121"/>
            </a:avLst>
          </a:prstGeom>
          <a:solidFill>
            <a:schemeClr val="bg1"/>
          </a:solidFill>
          <a:ln w="28575">
            <a:solidFill>
              <a:srgbClr val="5F5F5F"/>
            </a:solidFill>
            <a:round/>
            <a:headEnd/>
            <a:tailEnd/>
          </a:ln>
          <a:effectLst/>
        </p:spPr>
        <p:txBody>
          <a:bodyPr wrap="none" anchor="ctr"/>
          <a:lstStyle/>
          <a:p>
            <a:endParaRPr lang="ja-JP" altLang="en-US" sz="1800">
              <a:latin typeface="BIZ UDPゴシック" panose="020B0400000000000000" pitchFamily="50" charset="-128"/>
              <a:ea typeface="BIZ UDPゴシック" panose="020B0400000000000000" pitchFamily="50" charset="-128"/>
            </a:endParaRPr>
          </a:p>
        </p:txBody>
      </p:sp>
      <p:sp>
        <p:nvSpPr>
          <p:cNvPr id="25623" name="AutoShape 31"/>
          <p:cNvSpPr>
            <a:spLocks noChangeArrowheads="1"/>
          </p:cNvSpPr>
          <p:nvPr/>
        </p:nvSpPr>
        <p:spPr bwMode="auto">
          <a:xfrm>
            <a:off x="242231" y="3273425"/>
            <a:ext cx="327785" cy="1057275"/>
          </a:xfrm>
          <a:prstGeom prst="roundRect">
            <a:avLst>
              <a:gd name="adj" fmla="val 26200"/>
            </a:avLst>
          </a:prstGeom>
          <a:solidFill>
            <a:schemeClr val="bg1"/>
          </a:solidFill>
          <a:ln w="28575">
            <a:solidFill>
              <a:srgbClr val="5F5F5F"/>
            </a:solidFill>
            <a:round/>
            <a:headEnd/>
            <a:tailEnd/>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2" name="AutoShape 24"/>
          <p:cNvSpPr>
            <a:spLocks noChangeArrowheads="1"/>
          </p:cNvSpPr>
          <p:nvPr/>
        </p:nvSpPr>
        <p:spPr bwMode="auto">
          <a:xfrm>
            <a:off x="5478121" y="4988362"/>
            <a:ext cx="3081536" cy="1670604"/>
          </a:xfrm>
          <a:prstGeom prst="roundRect">
            <a:avLst>
              <a:gd name="adj" fmla="val 10738"/>
            </a:avLst>
          </a:prstGeom>
          <a:solidFill>
            <a:srgbClr val="F8D8AE"/>
          </a:solidFill>
          <a:ln>
            <a:noFill/>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3" name="AutoShape 23"/>
          <p:cNvSpPr>
            <a:spLocks noChangeArrowheads="1"/>
          </p:cNvSpPr>
          <p:nvPr/>
        </p:nvSpPr>
        <p:spPr bwMode="auto">
          <a:xfrm>
            <a:off x="5478121" y="3494830"/>
            <a:ext cx="3081536" cy="1393422"/>
          </a:xfrm>
          <a:prstGeom prst="roundRect">
            <a:avLst>
              <a:gd name="adj" fmla="val 13381"/>
            </a:avLst>
          </a:prstGeom>
          <a:solidFill>
            <a:srgbClr val="B7DB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4" name="AutoShape 22"/>
          <p:cNvSpPr>
            <a:spLocks noChangeArrowheads="1"/>
          </p:cNvSpPr>
          <p:nvPr/>
        </p:nvSpPr>
        <p:spPr bwMode="auto">
          <a:xfrm>
            <a:off x="5498273" y="1162301"/>
            <a:ext cx="3061384" cy="2212414"/>
          </a:xfrm>
          <a:prstGeom prst="roundRect">
            <a:avLst>
              <a:gd name="adj" fmla="val 7866"/>
            </a:avLst>
          </a:prstGeom>
          <a:solidFill>
            <a:srgbClr val="D2E7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8" name="Text Box 6"/>
          <p:cNvSpPr txBox="1">
            <a:spLocks noChangeArrowheads="1"/>
          </p:cNvSpPr>
          <p:nvPr/>
        </p:nvSpPr>
        <p:spPr bwMode="auto">
          <a:xfrm>
            <a:off x="190679" y="3469714"/>
            <a:ext cx="430887" cy="88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利用者</a:t>
            </a:r>
          </a:p>
        </p:txBody>
      </p:sp>
      <p:sp>
        <p:nvSpPr>
          <p:cNvPr id="25613" name="Text Box 12"/>
          <p:cNvSpPr txBox="1">
            <a:spLocks noChangeArrowheads="1"/>
          </p:cNvSpPr>
          <p:nvPr/>
        </p:nvSpPr>
        <p:spPr bwMode="auto">
          <a:xfrm>
            <a:off x="4261775" y="1956781"/>
            <a:ext cx="8408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要介護</a:t>
            </a:r>
          </a:p>
          <a:p>
            <a:pPr algn="ctr">
              <a:spcBef>
                <a:spcPts val="0"/>
              </a:spcBef>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１～５</a:t>
            </a:r>
            <a:endParaRPr lang="en-US" altLang="ja-JP" sz="1400" b="1" dirty="0">
              <a:solidFill>
                <a:srgbClr val="6699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4" name="Text Box 15"/>
          <p:cNvSpPr txBox="1">
            <a:spLocks noChangeArrowheads="1"/>
          </p:cNvSpPr>
          <p:nvPr/>
        </p:nvSpPr>
        <p:spPr bwMode="auto">
          <a:xfrm>
            <a:off x="3231380" y="4482089"/>
            <a:ext cx="175819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r">
              <a:spcBef>
                <a:spcPts val="0"/>
              </a:spcBef>
              <a:spcAft>
                <a:spcPts val="300"/>
              </a:spcAft>
            </a:pPr>
            <a:r>
              <a:rPr lang="ja-JP" altLang="en-US" sz="1400" b="1" dirty="0">
                <a:solidFill>
                  <a:srgbClr val="E5851B"/>
                </a:solidFill>
                <a:latin typeface="BIZ UDPゴシック" panose="020B0400000000000000" pitchFamily="50" charset="-128"/>
                <a:ea typeface="BIZ UDPゴシック" panose="020B0400000000000000" pitchFamily="50" charset="-128"/>
                <a:cs typeface="Meiryo UI" pitchFamily="50" charset="-128"/>
              </a:rPr>
              <a:t>非該当</a:t>
            </a:r>
            <a:endParaRPr lang="en-US" altLang="ja-JP" sz="14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a:p>
            <a:pPr algn="r">
              <a:spcBef>
                <a:spcPts val="0"/>
              </a:spcBef>
            </a:pP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サービス事業対象者</a:t>
            </a: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endPar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5" name="Text Box 16"/>
          <p:cNvSpPr txBox="1">
            <a:spLocks noChangeArrowheads="1"/>
          </p:cNvSpPr>
          <p:nvPr/>
        </p:nvSpPr>
        <p:spPr bwMode="auto">
          <a:xfrm>
            <a:off x="4156045" y="3554205"/>
            <a:ext cx="981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要支援</a:t>
            </a:r>
          </a:p>
          <a:p>
            <a:pPr algn="ctr">
              <a:spcBef>
                <a:spcPts val="0"/>
              </a:spcBef>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１</a:t>
            </a:r>
            <a:r>
              <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２</a:t>
            </a:r>
            <a:endPar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7" name="Text Box 19"/>
          <p:cNvSpPr txBox="1">
            <a:spLocks noChangeArrowheads="1"/>
          </p:cNvSpPr>
          <p:nvPr/>
        </p:nvSpPr>
        <p:spPr bwMode="auto">
          <a:xfrm>
            <a:off x="5598717" y="1256923"/>
            <a:ext cx="2766381" cy="206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施設サービス</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特養</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老健</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介護医療院 等</a:t>
            </a:r>
            <a:endParaRPr lang="ja-JP" altLang="en-US" sz="9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16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居宅サービス</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訪問介護</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訪問看護</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通所介護</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短期入所 等</a:t>
            </a:r>
            <a:r>
              <a:rPr lang="ja-JP" altLang="en-US" sz="9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p>
          <a:p>
            <a:pPr>
              <a:spcBef>
                <a:spcPts val="12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地域密着型サービス</a:t>
            </a:r>
          </a:p>
          <a:p>
            <a:pPr>
              <a:spcBef>
                <a:spcPct val="5000"/>
              </a:spcBef>
            </a:pPr>
            <a:r>
              <a:rPr lang="ja-JP" altLang="en-US" sz="1200" b="1" dirty="0">
                <a:solidFill>
                  <a:schemeClr val="bg2"/>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小規模多機能型居宅介護</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認知症対応型共同生活介護  等</a:t>
            </a:r>
          </a:p>
        </p:txBody>
      </p:sp>
      <p:sp>
        <p:nvSpPr>
          <p:cNvPr id="25618" name="Text Box 20"/>
          <p:cNvSpPr txBox="1">
            <a:spLocks noChangeArrowheads="1"/>
          </p:cNvSpPr>
          <p:nvPr/>
        </p:nvSpPr>
        <p:spPr bwMode="auto">
          <a:xfrm>
            <a:off x="5498273" y="3536343"/>
            <a:ext cx="3061383" cy="13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介護予防サービス</a:t>
            </a:r>
          </a:p>
          <a:p>
            <a:pPr>
              <a:spcBef>
                <a:spcPct val="5000"/>
              </a:spcBef>
            </a:pPr>
            <a:r>
              <a:rPr lang="ja-JP" altLang="en-US" sz="1400" b="1" dirty="0">
                <a:solidFill>
                  <a:schemeClr val="bg2"/>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介護予防訪問看護  等</a:t>
            </a:r>
          </a:p>
          <a:p>
            <a:pPr>
              <a:spcBef>
                <a:spcPct val="5000"/>
              </a:spcBef>
            </a:pPr>
            <a:endParaRPr lang="ja-JP" altLang="en-US" sz="900" b="1" dirty="0">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地域密着型介護予防サービス</a:t>
            </a:r>
          </a:p>
          <a:p>
            <a:pPr>
              <a:spcBef>
                <a:spcPts val="2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介護予防小規模多機能型居宅介護</a:t>
            </a:r>
            <a:endPar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介護予防認知症</a:t>
            </a:r>
            <a:r>
              <a:rPr lang="ja-JP" altLang="en-US" sz="12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対応型通所介護    等</a:t>
            </a:r>
            <a:endPar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20" name="Text Box 27"/>
          <p:cNvSpPr txBox="1">
            <a:spLocks noChangeArrowheads="1"/>
          </p:cNvSpPr>
          <p:nvPr/>
        </p:nvSpPr>
        <p:spPr bwMode="auto">
          <a:xfrm>
            <a:off x="8555153" y="1781175"/>
            <a:ext cx="46166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8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介護給付</a:t>
            </a:r>
          </a:p>
        </p:txBody>
      </p:sp>
      <p:sp>
        <p:nvSpPr>
          <p:cNvPr id="25621" name="Text Box 28"/>
          <p:cNvSpPr txBox="1">
            <a:spLocks noChangeArrowheads="1"/>
          </p:cNvSpPr>
          <p:nvPr/>
        </p:nvSpPr>
        <p:spPr bwMode="auto">
          <a:xfrm>
            <a:off x="8555164" y="3670061"/>
            <a:ext cx="46166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800" b="1" dirty="0">
                <a:solidFill>
                  <a:srgbClr val="3399FF"/>
                </a:solidFill>
                <a:latin typeface="BIZ UDPゴシック" panose="020B0400000000000000" pitchFamily="50" charset="-128"/>
                <a:ea typeface="BIZ UDPゴシック" panose="020B0400000000000000" pitchFamily="50" charset="-128"/>
                <a:cs typeface="Meiryo UI" pitchFamily="50" charset="-128"/>
              </a:rPr>
              <a:t>予防給付</a:t>
            </a:r>
          </a:p>
        </p:txBody>
      </p:sp>
      <p:sp>
        <p:nvSpPr>
          <p:cNvPr id="25622" name="Text Box 29"/>
          <p:cNvSpPr txBox="1">
            <a:spLocks noChangeArrowheads="1"/>
          </p:cNvSpPr>
          <p:nvPr/>
        </p:nvSpPr>
        <p:spPr bwMode="auto">
          <a:xfrm>
            <a:off x="8583573" y="5124072"/>
            <a:ext cx="447815" cy="132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lnSpc>
                <a:spcPct val="95000"/>
              </a:lnSpc>
            </a:pPr>
            <a:r>
              <a:rPr lang="ja-JP" altLang="en-US" sz="1800" b="1" dirty="0">
                <a:solidFill>
                  <a:srgbClr val="E5851B"/>
                </a:solidFill>
                <a:latin typeface="BIZ UDPゴシック" panose="020B0400000000000000" pitchFamily="50" charset="-128"/>
                <a:ea typeface="BIZ UDPゴシック" panose="020B0400000000000000" pitchFamily="50" charset="-128"/>
                <a:cs typeface="Meiryo UI" pitchFamily="50" charset="-128"/>
              </a:rPr>
              <a:t>総合事業</a:t>
            </a:r>
          </a:p>
        </p:txBody>
      </p:sp>
      <p:sp>
        <p:nvSpPr>
          <p:cNvPr id="25630" name="Line 41"/>
          <p:cNvSpPr>
            <a:spLocks noChangeShapeType="1"/>
          </p:cNvSpPr>
          <p:nvPr/>
        </p:nvSpPr>
        <p:spPr bwMode="auto">
          <a:xfrm>
            <a:off x="5007498" y="2236523"/>
            <a:ext cx="455150" cy="0"/>
          </a:xfrm>
          <a:prstGeom prst="line">
            <a:avLst/>
          </a:prstGeom>
          <a:noFill/>
          <a:ln w="31750">
            <a:solidFill>
              <a:srgbClr val="669900"/>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1" name="Text Box 7"/>
          <p:cNvSpPr txBox="1">
            <a:spLocks noChangeArrowheads="1"/>
          </p:cNvSpPr>
          <p:nvPr/>
        </p:nvSpPr>
        <p:spPr bwMode="auto">
          <a:xfrm>
            <a:off x="769834" y="2768191"/>
            <a:ext cx="430887" cy="22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市町村の窓口に相談</a:t>
            </a:r>
          </a:p>
        </p:txBody>
      </p:sp>
      <p:sp>
        <p:nvSpPr>
          <p:cNvPr id="43" name="Text Box 7"/>
          <p:cNvSpPr txBox="1">
            <a:spLocks noChangeArrowheads="1"/>
          </p:cNvSpPr>
          <p:nvPr/>
        </p:nvSpPr>
        <p:spPr bwMode="auto">
          <a:xfrm>
            <a:off x="1420938" y="3120691"/>
            <a:ext cx="4308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チェックリスト</a:t>
            </a:r>
          </a:p>
        </p:txBody>
      </p:sp>
      <p:sp>
        <p:nvSpPr>
          <p:cNvPr id="45" name="Text Box 7"/>
          <p:cNvSpPr txBox="1">
            <a:spLocks noChangeArrowheads="1"/>
          </p:cNvSpPr>
          <p:nvPr/>
        </p:nvSpPr>
        <p:spPr bwMode="auto">
          <a:xfrm>
            <a:off x="2088482" y="5213991"/>
            <a:ext cx="12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サービス</a:t>
            </a:r>
            <a:endPar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lgn="ctr">
              <a:spcBef>
                <a:spcPts val="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事業対象者</a:t>
            </a:r>
          </a:p>
        </p:txBody>
      </p:sp>
      <p:grpSp>
        <p:nvGrpSpPr>
          <p:cNvPr id="3" name="グループ化 2"/>
          <p:cNvGrpSpPr/>
          <p:nvPr/>
        </p:nvGrpSpPr>
        <p:grpSpPr>
          <a:xfrm>
            <a:off x="2054182" y="1128651"/>
            <a:ext cx="1971104" cy="3353435"/>
            <a:chOff x="2054182" y="998026"/>
            <a:chExt cx="1971104" cy="3353435"/>
          </a:xfrm>
        </p:grpSpPr>
        <p:sp>
          <p:nvSpPr>
            <p:cNvPr id="25609" name="Text Box 7"/>
            <p:cNvSpPr txBox="1">
              <a:spLocks noChangeArrowheads="1"/>
            </p:cNvSpPr>
            <p:nvPr/>
          </p:nvSpPr>
          <p:spPr bwMode="auto">
            <a:xfrm>
              <a:off x="2054182" y="1610625"/>
              <a:ext cx="430887" cy="162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要介護認定申請</a:t>
              </a:r>
            </a:p>
          </p:txBody>
        </p:sp>
        <p:sp>
          <p:nvSpPr>
            <p:cNvPr id="25610" name="Text Box 9"/>
            <p:cNvSpPr txBox="1">
              <a:spLocks noChangeArrowheads="1"/>
            </p:cNvSpPr>
            <p:nvPr/>
          </p:nvSpPr>
          <p:spPr bwMode="auto">
            <a:xfrm>
              <a:off x="2795212" y="2911225"/>
              <a:ext cx="446276" cy="144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7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主治医意見書</a:t>
              </a:r>
            </a:p>
          </p:txBody>
        </p:sp>
        <p:sp>
          <p:nvSpPr>
            <p:cNvPr id="25611" name="Text Box 10"/>
            <p:cNvSpPr txBox="1">
              <a:spLocks noChangeArrowheads="1"/>
            </p:cNvSpPr>
            <p:nvPr/>
          </p:nvSpPr>
          <p:spPr bwMode="auto">
            <a:xfrm>
              <a:off x="2948917" y="1047762"/>
              <a:ext cx="400110" cy="180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コンピュータ判定</a:t>
              </a: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endParaRPr lang="ja-JP" altLang="en-US" sz="14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5612" name="Text Box 11"/>
            <p:cNvSpPr txBox="1">
              <a:spLocks noChangeArrowheads="1"/>
            </p:cNvSpPr>
            <p:nvPr/>
          </p:nvSpPr>
          <p:spPr bwMode="auto">
            <a:xfrm>
              <a:off x="3594399" y="1507794"/>
              <a:ext cx="430887" cy="271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介護認定審査会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二次判定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endParaRPr lang="ja-JP" altLang="en-US" sz="16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5638" name="Text Box 8"/>
            <p:cNvSpPr txBox="1">
              <a:spLocks noChangeArrowheads="1"/>
            </p:cNvSpPr>
            <p:nvPr/>
          </p:nvSpPr>
          <p:spPr bwMode="auto">
            <a:xfrm>
              <a:off x="2698300" y="1400919"/>
              <a:ext cx="430887" cy="95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FF6363"/>
                  </a:solidFill>
                  <a:latin typeface="BIZ UDPゴシック" panose="020B0400000000000000" pitchFamily="50" charset="-128"/>
                  <a:ea typeface="BIZ UDPゴシック" panose="020B0400000000000000" pitchFamily="50" charset="-128"/>
                  <a:cs typeface="Meiryo UI" pitchFamily="50" charset="-128"/>
                </a:rPr>
                <a:t>認定調査</a:t>
              </a:r>
            </a:p>
          </p:txBody>
        </p:sp>
        <p:sp>
          <p:nvSpPr>
            <p:cNvPr id="25624" name="AutoShape 32"/>
            <p:cNvSpPr>
              <a:spLocks noChangeArrowheads="1"/>
            </p:cNvSpPr>
            <p:nvPr/>
          </p:nvSpPr>
          <p:spPr bwMode="auto">
            <a:xfrm>
              <a:off x="2723178" y="998026"/>
              <a:ext cx="578348" cy="1762802"/>
            </a:xfrm>
            <a:prstGeom prst="roundRect">
              <a:avLst>
                <a:gd name="adj" fmla="val 16557"/>
              </a:avLst>
            </a:prstGeom>
            <a:noFill/>
            <a:ln w="28575">
              <a:solidFill>
                <a:srgbClr val="FF636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5" name="AutoShape 33"/>
            <p:cNvSpPr>
              <a:spLocks noChangeArrowheads="1"/>
            </p:cNvSpPr>
            <p:nvPr/>
          </p:nvSpPr>
          <p:spPr bwMode="auto">
            <a:xfrm>
              <a:off x="2070924" y="1329668"/>
              <a:ext cx="363515" cy="2255669"/>
            </a:xfrm>
            <a:prstGeom prst="roundRect">
              <a:avLst>
                <a:gd name="adj" fmla="val 19066"/>
              </a:avLst>
            </a:prstGeom>
            <a:noFill/>
            <a:ln w="28575">
              <a:solidFill>
                <a:srgbClr val="5F5F5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6" name="AutoShape 34"/>
            <p:cNvSpPr>
              <a:spLocks noChangeArrowheads="1"/>
            </p:cNvSpPr>
            <p:nvPr/>
          </p:nvSpPr>
          <p:spPr bwMode="auto">
            <a:xfrm>
              <a:off x="3591729" y="1250447"/>
              <a:ext cx="412537" cy="2989043"/>
            </a:xfrm>
            <a:prstGeom prst="roundRect">
              <a:avLst>
                <a:gd name="adj" fmla="val 23706"/>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8" name="AutoShape 36"/>
            <p:cNvSpPr>
              <a:spLocks noChangeArrowheads="1"/>
            </p:cNvSpPr>
            <p:nvPr/>
          </p:nvSpPr>
          <p:spPr bwMode="auto">
            <a:xfrm>
              <a:off x="2709230" y="2867703"/>
              <a:ext cx="592296" cy="1462998"/>
            </a:xfrm>
            <a:prstGeom prst="roundRect">
              <a:avLst>
                <a:gd name="adj" fmla="val 17329"/>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31" name="Line 42"/>
            <p:cNvSpPr>
              <a:spLocks noChangeShapeType="1"/>
            </p:cNvSpPr>
            <p:nvPr/>
          </p:nvSpPr>
          <p:spPr bwMode="auto">
            <a:xfrm>
              <a:off x="3301526"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32" name="Line 43"/>
            <p:cNvSpPr>
              <a:spLocks noChangeShapeType="1"/>
            </p:cNvSpPr>
            <p:nvPr/>
          </p:nvSpPr>
          <p:spPr bwMode="auto">
            <a:xfrm>
              <a:off x="2434439" y="1999023"/>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6" name="Line 43"/>
            <p:cNvSpPr>
              <a:spLocks noChangeShapeType="1"/>
            </p:cNvSpPr>
            <p:nvPr/>
          </p:nvSpPr>
          <p:spPr bwMode="auto">
            <a:xfrm>
              <a:off x="2434439"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7" name="Line 42"/>
            <p:cNvSpPr>
              <a:spLocks noChangeShapeType="1"/>
            </p:cNvSpPr>
            <p:nvPr/>
          </p:nvSpPr>
          <p:spPr bwMode="auto">
            <a:xfrm>
              <a:off x="3301526" y="1977946"/>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grpSp>
      <p:sp>
        <p:nvSpPr>
          <p:cNvPr id="48" name="Line 41"/>
          <p:cNvSpPr>
            <a:spLocks noChangeShapeType="1"/>
          </p:cNvSpPr>
          <p:nvPr/>
        </p:nvSpPr>
        <p:spPr bwMode="auto">
          <a:xfrm>
            <a:off x="5661599" y="1811572"/>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0" name="Text Box 20"/>
          <p:cNvSpPr txBox="1">
            <a:spLocks noChangeArrowheads="1"/>
          </p:cNvSpPr>
          <p:nvPr/>
        </p:nvSpPr>
        <p:spPr bwMode="auto">
          <a:xfrm>
            <a:off x="5547720" y="5052262"/>
            <a:ext cx="3061383" cy="155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介護予防・生活支援サービス事業</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訪問型サービス・通所型サービス</a:t>
            </a:r>
            <a:endPar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その他 生活支援サービス</a:t>
            </a:r>
          </a:p>
          <a:p>
            <a:pPr>
              <a:spcBef>
                <a:spcPct val="5000"/>
              </a:spcBef>
            </a:pPr>
            <a:endParaRPr lang="ja-JP" altLang="en-US" sz="9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一般介護予防事業</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  </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全ての高齢者が</a:t>
            </a:r>
            <a:r>
              <a:rPr lang="ja-JP" altLang="en-US" sz="12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利用可</a:t>
            </a:r>
            <a:endPar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地域介護予防活動支援事業   等</a:t>
            </a:r>
          </a:p>
        </p:txBody>
      </p:sp>
      <p:sp>
        <p:nvSpPr>
          <p:cNvPr id="51" name="Line 41"/>
          <p:cNvSpPr>
            <a:spLocks noChangeShapeType="1"/>
          </p:cNvSpPr>
          <p:nvPr/>
        </p:nvSpPr>
        <p:spPr bwMode="auto">
          <a:xfrm>
            <a:off x="4970070" y="3815815"/>
            <a:ext cx="455151" cy="0"/>
          </a:xfrm>
          <a:prstGeom prst="line">
            <a:avLst/>
          </a:prstGeom>
          <a:noFill/>
          <a:ln w="31750">
            <a:solidFill>
              <a:srgbClr val="3399F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3" name="Line 41"/>
          <p:cNvSpPr>
            <a:spLocks noChangeShapeType="1"/>
          </p:cNvSpPr>
          <p:nvPr/>
        </p:nvSpPr>
        <p:spPr bwMode="auto">
          <a:xfrm>
            <a:off x="4995622" y="4860548"/>
            <a:ext cx="433348" cy="527853"/>
          </a:xfrm>
          <a:prstGeom prst="line">
            <a:avLst/>
          </a:prstGeom>
          <a:noFill/>
          <a:ln w="31750">
            <a:solidFill>
              <a:srgbClr val="E5851B"/>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6" name="Line 45"/>
          <p:cNvSpPr>
            <a:spLocks noChangeShapeType="1"/>
          </p:cNvSpPr>
          <p:nvPr/>
        </p:nvSpPr>
        <p:spPr bwMode="auto">
          <a:xfrm>
            <a:off x="3301525" y="5506006"/>
            <a:ext cx="1680420" cy="3361"/>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7" name="Line 41"/>
          <p:cNvSpPr>
            <a:spLocks noChangeShapeType="1"/>
          </p:cNvSpPr>
          <p:nvPr/>
        </p:nvSpPr>
        <p:spPr bwMode="auto">
          <a:xfrm>
            <a:off x="4981945" y="3815815"/>
            <a:ext cx="421471" cy="1236447"/>
          </a:xfrm>
          <a:prstGeom prst="line">
            <a:avLst/>
          </a:prstGeom>
          <a:noFill/>
          <a:ln w="31750" cmpd="sng">
            <a:solidFill>
              <a:srgbClr val="3399F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8" name="Line 41"/>
          <p:cNvSpPr>
            <a:spLocks noChangeShapeType="1"/>
          </p:cNvSpPr>
          <p:nvPr/>
        </p:nvSpPr>
        <p:spPr bwMode="auto">
          <a:xfrm>
            <a:off x="5595220" y="5809412"/>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9" name="Line 41"/>
          <p:cNvSpPr>
            <a:spLocks noChangeShapeType="1"/>
          </p:cNvSpPr>
          <p:nvPr/>
        </p:nvSpPr>
        <p:spPr bwMode="auto">
          <a:xfrm>
            <a:off x="4981208" y="4846571"/>
            <a:ext cx="398459" cy="1179643"/>
          </a:xfrm>
          <a:prstGeom prst="line">
            <a:avLst/>
          </a:prstGeom>
          <a:noFill/>
          <a:ln w="31750" cmpd="sng">
            <a:solidFill>
              <a:srgbClr val="E5851B"/>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0" name="Line 45"/>
          <p:cNvSpPr>
            <a:spLocks noChangeShapeType="1"/>
          </p:cNvSpPr>
          <p:nvPr/>
        </p:nvSpPr>
        <p:spPr bwMode="auto">
          <a:xfrm flipV="1">
            <a:off x="1613274" y="5499467"/>
            <a:ext cx="52274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2" name="Line 45"/>
          <p:cNvSpPr>
            <a:spLocks noChangeShapeType="1"/>
          </p:cNvSpPr>
          <p:nvPr/>
        </p:nvSpPr>
        <p:spPr bwMode="auto">
          <a:xfrm flipH="1">
            <a:off x="1302455" y="4107094"/>
            <a:ext cx="0" cy="2151205"/>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3" name="Line 45"/>
          <p:cNvSpPr>
            <a:spLocks noChangeShapeType="1"/>
          </p:cNvSpPr>
          <p:nvPr/>
        </p:nvSpPr>
        <p:spPr bwMode="auto">
          <a:xfrm>
            <a:off x="1302455" y="2447748"/>
            <a:ext cx="0" cy="1115440"/>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8" name="Line 45"/>
          <p:cNvSpPr>
            <a:spLocks noChangeShapeType="1"/>
          </p:cNvSpPr>
          <p:nvPr/>
        </p:nvSpPr>
        <p:spPr bwMode="auto">
          <a:xfrm>
            <a:off x="3337151" y="5521243"/>
            <a:ext cx="1658471" cy="507701"/>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9" name="Line 45"/>
          <p:cNvSpPr>
            <a:spLocks noChangeShapeType="1"/>
          </p:cNvSpPr>
          <p:nvPr/>
        </p:nvSpPr>
        <p:spPr bwMode="auto">
          <a:xfrm flipV="1">
            <a:off x="1289938" y="6247594"/>
            <a:ext cx="4089729" cy="0"/>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71" name="Rectangle 56"/>
          <p:cNvSpPr>
            <a:spLocks noChangeArrowheads="1"/>
          </p:cNvSpPr>
          <p:nvPr/>
        </p:nvSpPr>
        <p:spPr bwMode="auto">
          <a:xfrm>
            <a:off x="253649" y="1455416"/>
            <a:ext cx="1743888" cy="9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明らかに要介護認定</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が必要な場合</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spcBef>
                <a:spcPts val="600"/>
              </a:spcBef>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予防給付や介護給付</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によるサービスを希望</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する場合　等</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Rectangle 56"/>
          <p:cNvSpPr>
            <a:spLocks noChangeArrowheads="1"/>
          </p:cNvSpPr>
          <p:nvPr/>
        </p:nvSpPr>
        <p:spPr bwMode="auto">
          <a:xfrm>
            <a:off x="265981" y="6346017"/>
            <a:ext cx="2682936"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明らかに介護予防・生活支援サービス</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事業の対象外と判断できる場合</a:t>
            </a:r>
          </a:p>
        </p:txBody>
      </p:sp>
      <p:sp>
        <p:nvSpPr>
          <p:cNvPr id="4" name="二等辺三角形 3"/>
          <p:cNvSpPr/>
          <p:nvPr/>
        </p:nvSpPr>
        <p:spPr bwMode="auto">
          <a:xfrm rot="5400000">
            <a:off x="4009725" y="2065775"/>
            <a:ext cx="311140" cy="192959"/>
          </a:xfrm>
          <a:prstGeom prst="triangle">
            <a:avLst/>
          </a:prstGeom>
          <a:solidFill>
            <a:srgbClr val="66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4" name="二等辺三角形 73"/>
          <p:cNvSpPr/>
          <p:nvPr/>
        </p:nvSpPr>
        <p:spPr bwMode="auto">
          <a:xfrm rot="5400000">
            <a:off x="4013398" y="3669258"/>
            <a:ext cx="325343" cy="206301"/>
          </a:xfrm>
          <a:prstGeom prst="triangle">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二等辺三角形 74"/>
          <p:cNvSpPr/>
          <p:nvPr/>
        </p:nvSpPr>
        <p:spPr bwMode="auto">
          <a:xfrm rot="7339330">
            <a:off x="4015253" y="4333456"/>
            <a:ext cx="251234" cy="243078"/>
          </a:xfrm>
          <a:prstGeom prst="triangle">
            <a:avLst/>
          </a:prstGeom>
          <a:solidFill>
            <a:srgbClr val="E585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4" name="Rectangle 7"/>
          <p:cNvSpPr txBox="1">
            <a:spLocks noChangeArrowheads="1"/>
          </p:cNvSpPr>
          <p:nvPr/>
        </p:nvSpPr>
        <p:spPr>
          <a:xfrm>
            <a:off x="406122" y="151973"/>
            <a:ext cx="8229600" cy="566984"/>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000" b="1" dirty="0">
                <a:latin typeface="BIZ UDPゴシック" panose="020B0400000000000000" pitchFamily="50" charset="-128"/>
                <a:ea typeface="BIZ UDPゴシック" panose="020B0400000000000000" pitchFamily="50" charset="-128"/>
                <a:cs typeface="Meiryo UI" pitchFamily="50" charset="-128"/>
              </a:rPr>
              <a:t>介護サービスの利用の手続き</a:t>
            </a:r>
          </a:p>
        </p:txBody>
      </p:sp>
      <p:sp>
        <p:nvSpPr>
          <p:cNvPr id="77"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6"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4</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73"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72376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24077" y="321203"/>
            <a:ext cx="8499475" cy="60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algn="ctr" defTabSz="909638" eaLnBrk="1" hangingPunct="1"/>
            <a:r>
              <a:rPr lang="ja-JP" altLang="en-US" sz="2800" b="1" dirty="0">
                <a:latin typeface="Meiryo UI" pitchFamily="50" charset="-128"/>
                <a:ea typeface="Meiryo UI" pitchFamily="50" charset="-128"/>
                <a:cs typeface="Meiryo UI" pitchFamily="50" charset="-128"/>
              </a:rPr>
              <a:t>歯科診療において注意すべき気づきのポイント</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再掲</a:t>
            </a:r>
            <a:r>
              <a:rPr lang="en-US" altLang="ja-JP" sz="2800" b="1" dirty="0">
                <a:latin typeface="Meiryo UI" pitchFamily="50" charset="-128"/>
                <a:ea typeface="Meiryo UI" pitchFamily="50" charset="-128"/>
                <a:cs typeface="Meiryo UI" pitchFamily="50" charset="-128"/>
              </a:rPr>
              <a:t>)</a:t>
            </a:r>
            <a:endParaRPr lang="ja-JP" altLang="en-US" sz="2800" b="1" dirty="0">
              <a:latin typeface="Meiryo UI" pitchFamily="50" charset="-128"/>
              <a:ea typeface="Meiryo UI" pitchFamily="50" charset="-128"/>
              <a:cs typeface="Meiryo UI" pitchFamily="50" charset="-128"/>
            </a:endParaRPr>
          </a:p>
        </p:txBody>
      </p:sp>
      <p:sp>
        <p:nvSpPr>
          <p:cNvPr id="14" name="Rectangle 3"/>
          <p:cNvSpPr>
            <a:spLocks noChangeArrowheads="1"/>
          </p:cNvSpPr>
          <p:nvPr/>
        </p:nvSpPr>
        <p:spPr bwMode="auto">
          <a:xfrm>
            <a:off x="188684" y="952720"/>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5"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32</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6" name="Text Box 3"/>
          <p:cNvSpPr txBox="1">
            <a:spLocks noChangeArrowheads="1"/>
          </p:cNvSpPr>
          <p:nvPr/>
        </p:nvSpPr>
        <p:spPr bwMode="auto">
          <a:xfrm>
            <a:off x="973010" y="1402768"/>
            <a:ext cx="7434011" cy="491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ts val="4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予約の日時を忘れる・間違える</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忘れ物が増えた</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同じことを何回も質問する</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職員に対する態度がきつくなるなど変化した</a:t>
            </a:r>
          </a:p>
          <a:p>
            <a:pPr eaLnBrk="1" hangingPunct="1">
              <a:spcBef>
                <a:spcPts val="6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健康保険証・診察券・お釣りを受け取っていないという</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履物を間違える</a:t>
            </a:r>
          </a:p>
          <a:p>
            <a:pPr eaLnBrk="1" hangingPunct="1">
              <a:spcBef>
                <a:spcPts val="6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整容・身だしなみが変化した</a:t>
            </a:r>
          </a:p>
          <a:p>
            <a:pPr eaLnBrk="1" hangingPunct="1">
              <a:spcBef>
                <a:spcPts val="6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口腔清掃状態が悪化した</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義歯をたびたび紛失する</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en-US" altLang="ja-JP" sz="2400" b="1" dirty="0">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義歯が口腔内に装着されているかどうか分かっていない</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 診療室からの出口がわからない</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出入口を間違える</a:t>
            </a:r>
            <a:r>
              <a:rPr lang="en-US" altLang="ja-JP" sz="2400" b="1" dirty="0">
                <a:latin typeface="Meiryo UI" pitchFamily="50" charset="-128"/>
                <a:ea typeface="Meiryo UI" pitchFamily="50" charset="-128"/>
                <a:cs typeface="Meiryo UI" pitchFamily="50" charset="-128"/>
              </a:rPr>
              <a:t>)</a:t>
            </a:r>
            <a:endParaRPr lang="ja-JP" altLang="en-US" sz="24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95097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827275" y="201410"/>
            <a:ext cx="54086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lstStyle/>
          <a:p>
            <a:pPr algn="ctr" defTabSz="1001713"/>
            <a:r>
              <a:rPr lang="ja-JP" altLang="en-US" sz="3000" b="1" dirty="0">
                <a:latin typeface="Meiryo UI" pitchFamily="50" charset="-128"/>
                <a:ea typeface="Meiryo UI" pitchFamily="50" charset="-128"/>
                <a:cs typeface="Meiryo UI" pitchFamily="50" charset="-128"/>
              </a:rPr>
              <a:t>観察ポイントのバックグラウンド</a:t>
            </a:r>
          </a:p>
        </p:txBody>
      </p:sp>
      <p:sp>
        <p:nvSpPr>
          <p:cNvPr id="39939" name="Text Box 6"/>
          <p:cNvSpPr txBox="1">
            <a:spLocks noChangeArrowheads="1"/>
          </p:cNvSpPr>
          <p:nvPr/>
        </p:nvSpPr>
        <p:spPr bwMode="auto">
          <a:xfrm>
            <a:off x="4310744" y="1252779"/>
            <a:ext cx="4536375" cy="64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1800" b="1" dirty="0">
                <a:latin typeface="Meiryo UI" pitchFamily="50" charset="-128"/>
                <a:ea typeface="Meiryo UI" pitchFamily="50" charset="-128"/>
                <a:cs typeface="Meiryo UI" pitchFamily="50" charset="-128"/>
              </a:rPr>
              <a:t>食事の内容／受診の交通手段、目的</a:t>
            </a:r>
          </a:p>
          <a:p>
            <a:pPr eaLnBrk="1" hangingPunct="1">
              <a:lnSpc>
                <a:spcPct val="110000"/>
              </a:lnSpc>
            </a:pPr>
            <a:r>
              <a:rPr lang="ja-JP" altLang="en-US" sz="1800" b="1" dirty="0">
                <a:latin typeface="Meiryo UI" pitchFamily="50" charset="-128"/>
                <a:ea typeface="Meiryo UI" pitchFamily="50" charset="-128"/>
                <a:cs typeface="Meiryo UI" pitchFamily="50" charset="-128"/>
              </a:rPr>
              <a:t>／家族との外出など</a:t>
            </a:r>
          </a:p>
        </p:txBody>
      </p:sp>
      <p:sp>
        <p:nvSpPr>
          <p:cNvPr id="3" name="正方形/長方形 2"/>
          <p:cNvSpPr/>
          <p:nvPr/>
        </p:nvSpPr>
        <p:spPr>
          <a:xfrm>
            <a:off x="2745745" y="1250757"/>
            <a:ext cx="1446230" cy="400110"/>
          </a:xfrm>
          <a:prstGeom prst="rect">
            <a:avLst/>
          </a:prstGeom>
        </p:spPr>
        <p:txBody>
          <a:bodyPr wrap="none">
            <a:spAutoFit/>
          </a:bodyPr>
          <a:lstStyle/>
          <a:p>
            <a:r>
              <a:rPr lang="ja-JP" altLang="en-US" sz="2000" b="1" dirty="0">
                <a:solidFill>
                  <a:schemeClr val="accent5">
                    <a:lumMod val="50000"/>
                  </a:schemeClr>
                </a:solidFill>
                <a:latin typeface="Meiryo UI" pitchFamily="50" charset="-128"/>
                <a:ea typeface="Meiryo UI" pitchFamily="50" charset="-128"/>
                <a:cs typeface="Meiryo UI" pitchFamily="50" charset="-128"/>
              </a:rPr>
              <a:t>最近の記憶</a:t>
            </a:r>
            <a:endParaRPr lang="ja-JP" altLang="en-US" sz="2000" dirty="0">
              <a:solidFill>
                <a:schemeClr val="accent5">
                  <a:lumMod val="50000"/>
                </a:schemeClr>
              </a:solidFill>
            </a:endParaRPr>
          </a:p>
        </p:txBody>
      </p:sp>
      <p:sp>
        <p:nvSpPr>
          <p:cNvPr id="4" name="正方形/長方形 3"/>
          <p:cNvSpPr/>
          <p:nvPr/>
        </p:nvSpPr>
        <p:spPr>
          <a:xfrm>
            <a:off x="2753201" y="1929218"/>
            <a:ext cx="1189749" cy="400110"/>
          </a:xfrm>
          <a:prstGeom prst="rect">
            <a:avLst/>
          </a:prstGeom>
        </p:spPr>
        <p:txBody>
          <a:bodyPr wrap="none">
            <a:spAutoFit/>
          </a:bodyPr>
          <a:lstStyle/>
          <a:p>
            <a:pPr lvl="0" eaLnBrk="1" hangingPunct="1"/>
            <a:r>
              <a:rPr lang="ja-JP" altLang="en-US" sz="2000" b="1" dirty="0">
                <a:solidFill>
                  <a:schemeClr val="accent5">
                    <a:lumMod val="50000"/>
                  </a:schemeClr>
                </a:solidFill>
                <a:latin typeface="Meiryo UI" pitchFamily="50" charset="-128"/>
                <a:ea typeface="Meiryo UI" pitchFamily="50" charset="-128"/>
                <a:cs typeface="Meiryo UI" pitchFamily="50" charset="-128"/>
              </a:rPr>
              <a:t>昔の記憶</a:t>
            </a:r>
          </a:p>
        </p:txBody>
      </p:sp>
      <p:sp>
        <p:nvSpPr>
          <p:cNvPr id="5" name="正方形/長方形 4"/>
          <p:cNvSpPr/>
          <p:nvPr/>
        </p:nvSpPr>
        <p:spPr>
          <a:xfrm>
            <a:off x="559148" y="1252779"/>
            <a:ext cx="1711767" cy="492443"/>
          </a:xfrm>
          <a:prstGeom prst="rect">
            <a:avLst/>
          </a:prstGeom>
          <a:solidFill>
            <a:schemeClr val="accent1">
              <a:lumMod val="50000"/>
            </a:schemeClr>
          </a:solidFill>
        </p:spPr>
        <p:txBody>
          <a:bodyPr wrap="square">
            <a:spAutoFit/>
          </a:bodyPr>
          <a:lstStyle/>
          <a:p>
            <a:r>
              <a:rPr lang="ja-JP" altLang="en-US" sz="2600" b="1" dirty="0">
                <a:solidFill>
                  <a:schemeClr val="bg1"/>
                </a:solidFill>
                <a:latin typeface="Meiryo UI" pitchFamily="50" charset="-128"/>
                <a:ea typeface="Meiryo UI" pitchFamily="50" charset="-128"/>
                <a:cs typeface="Meiryo UI" pitchFamily="50" charset="-128"/>
              </a:rPr>
              <a:t>記憶障害</a:t>
            </a:r>
            <a:endParaRPr lang="ja-JP" altLang="en-US" sz="2600" dirty="0">
              <a:solidFill>
                <a:schemeClr val="bg1"/>
              </a:solidFill>
            </a:endParaRPr>
          </a:p>
        </p:txBody>
      </p:sp>
      <p:sp>
        <p:nvSpPr>
          <p:cNvPr id="13" name="Text Box 6"/>
          <p:cNvSpPr txBox="1">
            <a:spLocks noChangeArrowheads="1"/>
          </p:cNvSpPr>
          <p:nvPr/>
        </p:nvSpPr>
        <p:spPr bwMode="auto">
          <a:xfrm>
            <a:off x="2643407" y="2513601"/>
            <a:ext cx="5469316" cy="15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600"/>
              </a:spcBef>
            </a:pPr>
            <a:r>
              <a:rPr lang="ja-JP" altLang="en-US" sz="2000" b="1" dirty="0">
                <a:latin typeface="Meiryo UI" pitchFamily="50" charset="-128"/>
                <a:ea typeface="Meiryo UI" pitchFamily="50" charset="-128"/>
                <a:cs typeface="Meiryo UI" pitchFamily="50" charset="-128"/>
              </a:rPr>
              <a:t> ・今日の</a:t>
            </a:r>
            <a:r>
              <a:rPr lang="ja-JP" altLang="en-US" sz="2000" b="1" dirty="0">
                <a:solidFill>
                  <a:schemeClr val="accent5">
                    <a:lumMod val="50000"/>
                  </a:schemeClr>
                </a:solidFill>
                <a:latin typeface="Meiryo UI" pitchFamily="50" charset="-128"/>
                <a:ea typeface="Meiryo UI" pitchFamily="50" charset="-128"/>
                <a:cs typeface="Meiryo UI" pitchFamily="50" charset="-128"/>
              </a:rPr>
              <a:t>年月日、曜日、午前・午後</a:t>
            </a:r>
            <a:r>
              <a:rPr lang="ja-JP" altLang="en-US" sz="2000" b="1" dirty="0">
                <a:latin typeface="Meiryo UI" pitchFamily="50" charset="-128"/>
                <a:ea typeface="Meiryo UI" pitchFamily="50" charset="-128"/>
                <a:cs typeface="Meiryo UI" pitchFamily="50" charset="-128"/>
              </a:rPr>
              <a:t>　　　　　　　　</a:t>
            </a:r>
          </a:p>
          <a:p>
            <a:pPr eaLnBrk="1" hangingPunct="1">
              <a:spcBef>
                <a:spcPts val="600"/>
              </a:spcBef>
            </a:pPr>
            <a:r>
              <a:rPr lang="ja-JP" altLang="en-US" sz="2000" b="1" dirty="0">
                <a:latin typeface="Meiryo UI" pitchFamily="50" charset="-128"/>
                <a:ea typeface="Meiryo UI" pitchFamily="50" charset="-128"/>
                <a:cs typeface="Meiryo UI" pitchFamily="50" charset="-128"/>
              </a:rPr>
              <a:t> ・自宅の</a:t>
            </a:r>
            <a:r>
              <a:rPr lang="ja-JP" altLang="en-US" sz="2000" b="1" dirty="0">
                <a:solidFill>
                  <a:schemeClr val="accent5">
                    <a:lumMod val="50000"/>
                  </a:schemeClr>
                </a:solidFill>
                <a:latin typeface="Meiryo UI" pitchFamily="50" charset="-128"/>
                <a:ea typeface="Meiryo UI" pitchFamily="50" charset="-128"/>
                <a:cs typeface="Meiryo UI" pitchFamily="50" charset="-128"/>
              </a:rPr>
              <a:t>住所</a:t>
            </a:r>
            <a:r>
              <a:rPr lang="ja-JP" altLang="en-US" sz="2000" b="1" dirty="0">
                <a:latin typeface="Meiryo UI" pitchFamily="50" charset="-128"/>
                <a:ea typeface="Meiryo UI" pitchFamily="50" charset="-128"/>
                <a:cs typeface="Meiryo UI" pitchFamily="50" charset="-128"/>
              </a:rPr>
              <a:t>　　　　　　</a:t>
            </a:r>
          </a:p>
          <a:p>
            <a:pPr eaLnBrk="1" hangingPunct="1">
              <a:spcBef>
                <a:spcPts val="600"/>
              </a:spcBef>
            </a:pPr>
            <a:r>
              <a:rPr lang="ja-JP" altLang="en-US" sz="2000" b="1" dirty="0">
                <a:latin typeface="Meiryo UI" pitchFamily="50" charset="-128"/>
                <a:ea typeface="Meiryo UI" pitchFamily="50" charset="-128"/>
                <a:cs typeface="Meiryo UI" pitchFamily="50" charset="-128"/>
              </a:rPr>
              <a:t> ・今いる</a:t>
            </a:r>
            <a:r>
              <a:rPr lang="ja-JP" altLang="en-US" sz="2000" b="1" dirty="0">
                <a:solidFill>
                  <a:schemeClr val="accent5">
                    <a:lumMod val="50000"/>
                  </a:schemeClr>
                </a:solidFill>
                <a:latin typeface="Meiryo UI" pitchFamily="50" charset="-128"/>
                <a:ea typeface="Meiryo UI" pitchFamily="50" charset="-128"/>
                <a:cs typeface="Meiryo UI" pitchFamily="50" charset="-128"/>
              </a:rPr>
              <a:t>場所</a:t>
            </a:r>
            <a:r>
              <a:rPr lang="ja-JP" altLang="en-US" sz="2000" b="1" dirty="0">
                <a:latin typeface="Meiryo UI" pitchFamily="50" charset="-128"/>
                <a:ea typeface="Meiryo UI" pitchFamily="50" charset="-128"/>
                <a:cs typeface="Meiryo UI" pitchFamily="50" charset="-128"/>
              </a:rPr>
              <a:t>の認識</a:t>
            </a:r>
          </a:p>
          <a:p>
            <a:pPr eaLnBrk="1" hangingPunct="1">
              <a:spcBef>
                <a:spcPts val="600"/>
              </a:spcBef>
            </a:pPr>
            <a:r>
              <a:rPr lang="ja-JP" altLang="en-US" sz="2000" b="1" dirty="0">
                <a:latin typeface="Meiryo UI" pitchFamily="50" charset="-128"/>
                <a:ea typeface="Meiryo UI" pitchFamily="50" charset="-128"/>
                <a:cs typeface="Meiryo UI" pitchFamily="50" charset="-128"/>
              </a:rPr>
              <a:t> ・</a:t>
            </a:r>
            <a:r>
              <a:rPr lang="ja-JP" altLang="en-US" sz="2000" b="1" dirty="0">
                <a:solidFill>
                  <a:schemeClr val="accent5">
                    <a:lumMod val="50000"/>
                  </a:schemeClr>
                </a:solidFill>
                <a:latin typeface="Meiryo UI" pitchFamily="50" charset="-128"/>
                <a:ea typeface="Meiryo UI" pitchFamily="50" charset="-128"/>
                <a:cs typeface="Meiryo UI" pitchFamily="50" charset="-128"/>
              </a:rPr>
              <a:t>家族</a:t>
            </a:r>
            <a:r>
              <a:rPr lang="ja-JP" altLang="en-US" sz="2000" b="1" dirty="0">
                <a:latin typeface="Meiryo UI" pitchFamily="50" charset="-128"/>
                <a:ea typeface="Meiryo UI" pitchFamily="50" charset="-128"/>
                <a:cs typeface="Meiryo UI" pitchFamily="50" charset="-128"/>
              </a:rPr>
              <a:t>の認識</a:t>
            </a:r>
          </a:p>
        </p:txBody>
      </p:sp>
      <p:sp>
        <p:nvSpPr>
          <p:cNvPr id="14" name="正方形/長方形 13"/>
          <p:cNvSpPr/>
          <p:nvPr/>
        </p:nvSpPr>
        <p:spPr>
          <a:xfrm>
            <a:off x="559148" y="2513601"/>
            <a:ext cx="1851789" cy="492443"/>
          </a:xfrm>
          <a:prstGeom prst="rect">
            <a:avLst/>
          </a:prstGeom>
          <a:solidFill>
            <a:schemeClr val="accent1">
              <a:lumMod val="50000"/>
            </a:schemeClr>
          </a:solidFill>
        </p:spPr>
        <p:txBody>
          <a:bodyPr wrap="none">
            <a:spAutoFit/>
          </a:bodyPr>
          <a:lstStyle/>
          <a:p>
            <a:r>
              <a:rPr lang="ja-JP" altLang="en-US" sz="2600" b="1" dirty="0">
                <a:solidFill>
                  <a:schemeClr val="bg1"/>
                </a:solidFill>
                <a:latin typeface="Meiryo UI" pitchFamily="50" charset="-128"/>
                <a:ea typeface="Meiryo UI" pitchFamily="50" charset="-128"/>
                <a:cs typeface="Meiryo UI" pitchFamily="50" charset="-128"/>
              </a:rPr>
              <a:t>見当識障害</a:t>
            </a:r>
            <a:endParaRPr lang="ja-JP" altLang="en-US" sz="2600" dirty="0">
              <a:solidFill>
                <a:schemeClr val="bg1"/>
              </a:solidFill>
            </a:endParaRPr>
          </a:p>
        </p:txBody>
      </p:sp>
      <p:sp>
        <p:nvSpPr>
          <p:cNvPr id="15" name="Text Box 6"/>
          <p:cNvSpPr txBox="1">
            <a:spLocks noChangeArrowheads="1"/>
          </p:cNvSpPr>
          <p:nvPr/>
        </p:nvSpPr>
        <p:spPr bwMode="auto">
          <a:xfrm>
            <a:off x="2721994" y="4244439"/>
            <a:ext cx="5807727" cy="232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spcBef>
                <a:spcPts val="600"/>
              </a:spcBef>
            </a:pPr>
            <a:r>
              <a:rPr lang="ja-JP" altLang="en-US" sz="2000" b="1" dirty="0">
                <a:latin typeface="Meiryo UI" pitchFamily="50" charset="-128"/>
                <a:ea typeface="Meiryo UI" pitchFamily="50" charset="-128"/>
                <a:cs typeface="Meiryo UI" pitchFamily="50" charset="-128"/>
              </a:rPr>
              <a:t>・気候にあった服を着ているか</a:t>
            </a:r>
          </a:p>
          <a:p>
            <a:pPr eaLnBrk="1" hangingPunct="1">
              <a:spcBef>
                <a:spcPts val="600"/>
              </a:spcBef>
            </a:pPr>
            <a:r>
              <a:rPr lang="ja-JP" altLang="en-US" sz="2000" b="1" dirty="0">
                <a:latin typeface="Meiryo UI" pitchFamily="50" charset="-128"/>
                <a:ea typeface="Meiryo UI" pitchFamily="50" charset="-128"/>
                <a:cs typeface="Meiryo UI" pitchFamily="50" charset="-128"/>
              </a:rPr>
              <a:t>・適切に着替えをしているか</a:t>
            </a:r>
          </a:p>
          <a:p>
            <a:pPr eaLnBrk="1" hangingPunct="1">
              <a:spcBef>
                <a:spcPts val="600"/>
              </a:spcBef>
            </a:pPr>
            <a:r>
              <a:rPr lang="ja-JP" altLang="en-US" sz="2000" b="1" dirty="0">
                <a:latin typeface="Meiryo UI" pitchFamily="50" charset="-128"/>
                <a:ea typeface="Meiryo UI" pitchFamily="50" charset="-128"/>
                <a:cs typeface="Meiryo UI" pitchFamily="50" charset="-128"/>
              </a:rPr>
              <a:t>・雨天時に傘をもっていくか</a:t>
            </a:r>
          </a:p>
          <a:p>
            <a:pPr eaLnBrk="1" hangingPunct="1">
              <a:spcBef>
                <a:spcPts val="600"/>
              </a:spcBef>
            </a:pPr>
            <a:r>
              <a:rPr lang="ja-JP" altLang="en-US" sz="2000" b="1" dirty="0">
                <a:latin typeface="Meiryo UI" pitchFamily="50" charset="-128"/>
                <a:ea typeface="Meiryo UI" pitchFamily="50" charset="-128"/>
                <a:cs typeface="Meiryo UI" pitchFamily="50" charset="-128"/>
              </a:rPr>
              <a:t>・料理の味付けはどうか</a:t>
            </a:r>
          </a:p>
          <a:p>
            <a:pPr eaLnBrk="1" hangingPunct="1">
              <a:spcBef>
                <a:spcPts val="600"/>
              </a:spcBef>
            </a:pPr>
            <a:r>
              <a:rPr lang="ja-JP" altLang="en-US" sz="2000" b="1" dirty="0">
                <a:latin typeface="Meiryo UI" pitchFamily="50" charset="-128"/>
                <a:ea typeface="Meiryo UI" pitchFamily="50" charset="-128"/>
                <a:cs typeface="Meiryo UI" pitchFamily="50" charset="-128"/>
              </a:rPr>
              <a:t>・いつも同じ料理ばかりではないか</a:t>
            </a:r>
          </a:p>
          <a:p>
            <a:pPr eaLnBrk="1" hangingPunct="1">
              <a:spcBef>
                <a:spcPts val="600"/>
              </a:spcBef>
            </a:pPr>
            <a:r>
              <a:rPr lang="ja-JP" altLang="en-US" sz="2000" b="1" dirty="0">
                <a:latin typeface="Meiryo UI" pitchFamily="50" charset="-128"/>
                <a:ea typeface="Meiryo UI" pitchFamily="50" charset="-128"/>
                <a:cs typeface="Meiryo UI" pitchFamily="50" charset="-128"/>
              </a:rPr>
              <a:t>・</a:t>
            </a:r>
            <a:r>
              <a:rPr lang="en-US" altLang="ja-JP" sz="2000" b="1" dirty="0">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本人への質問</a:t>
            </a:r>
            <a:r>
              <a:rPr lang="en-US" altLang="ja-JP" sz="2000" b="1" dirty="0">
                <a:latin typeface="Meiryo UI" pitchFamily="50" charset="-128"/>
                <a:ea typeface="Meiryo UI" pitchFamily="50" charset="-128"/>
                <a:cs typeface="Meiryo UI" pitchFamily="50" charset="-128"/>
              </a:rPr>
              <a:t>)</a:t>
            </a:r>
            <a:r>
              <a:rPr lang="ja-JP" altLang="en-US" sz="2000" b="1" dirty="0">
                <a:latin typeface="Meiryo UI" pitchFamily="50" charset="-128"/>
                <a:ea typeface="Meiryo UI" pitchFamily="50" charset="-128"/>
                <a:cs typeface="Meiryo UI" pitchFamily="50" charset="-128"/>
              </a:rPr>
              <a:t> 火事に出会ったらどうするか　　　　　　　</a:t>
            </a:r>
          </a:p>
        </p:txBody>
      </p:sp>
      <p:sp>
        <p:nvSpPr>
          <p:cNvPr id="16" name="正方形/長方形 15"/>
          <p:cNvSpPr/>
          <p:nvPr/>
        </p:nvSpPr>
        <p:spPr>
          <a:xfrm>
            <a:off x="559148" y="4244439"/>
            <a:ext cx="1792165" cy="892552"/>
          </a:xfrm>
          <a:prstGeom prst="rect">
            <a:avLst/>
          </a:prstGeom>
          <a:solidFill>
            <a:schemeClr val="accent1">
              <a:lumMod val="50000"/>
            </a:schemeClr>
          </a:solidFill>
        </p:spPr>
        <p:txBody>
          <a:bodyPr wrap="square">
            <a:spAutoFit/>
          </a:bodyPr>
          <a:lstStyle/>
          <a:p>
            <a:r>
              <a:rPr lang="ja-JP" altLang="en-US" sz="2600" b="1" dirty="0">
                <a:solidFill>
                  <a:schemeClr val="bg1"/>
                </a:solidFill>
                <a:latin typeface="Meiryo UI" pitchFamily="50" charset="-128"/>
                <a:ea typeface="Meiryo UI" pitchFamily="50" charset="-128"/>
                <a:cs typeface="Meiryo UI" pitchFamily="50" charset="-128"/>
              </a:rPr>
              <a:t>判断・実行</a:t>
            </a:r>
            <a:endParaRPr lang="en-US" altLang="ja-JP" sz="2600" b="1" dirty="0">
              <a:solidFill>
                <a:schemeClr val="bg1"/>
              </a:solidFill>
              <a:latin typeface="Meiryo UI" pitchFamily="50" charset="-128"/>
              <a:ea typeface="Meiryo UI" pitchFamily="50" charset="-128"/>
              <a:cs typeface="Meiryo UI" pitchFamily="50" charset="-128"/>
            </a:endParaRPr>
          </a:p>
          <a:p>
            <a:r>
              <a:rPr lang="ja-JP" altLang="en-US" sz="2600" b="1" dirty="0">
                <a:solidFill>
                  <a:schemeClr val="bg1"/>
                </a:solidFill>
                <a:latin typeface="Meiryo UI" pitchFamily="50" charset="-128"/>
                <a:ea typeface="Meiryo UI" pitchFamily="50" charset="-128"/>
                <a:cs typeface="Meiryo UI" pitchFamily="50" charset="-128"/>
              </a:rPr>
              <a:t>機能障害</a:t>
            </a:r>
            <a:endParaRPr lang="ja-JP" altLang="en-US" sz="2600" dirty="0">
              <a:solidFill>
                <a:schemeClr val="bg1"/>
              </a:solidFill>
            </a:endParaRPr>
          </a:p>
        </p:txBody>
      </p:sp>
      <p:sp>
        <p:nvSpPr>
          <p:cNvPr id="17" name="Rectangle 3"/>
          <p:cNvSpPr>
            <a:spLocks noChangeArrowheads="1"/>
          </p:cNvSpPr>
          <p:nvPr/>
        </p:nvSpPr>
        <p:spPr bwMode="auto">
          <a:xfrm>
            <a:off x="204759" y="824435"/>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8" name="Text Box 6"/>
          <p:cNvSpPr txBox="1">
            <a:spLocks noChangeArrowheads="1"/>
          </p:cNvSpPr>
          <p:nvPr/>
        </p:nvSpPr>
        <p:spPr bwMode="auto">
          <a:xfrm>
            <a:off x="4310745" y="1939841"/>
            <a:ext cx="4536374"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r>
              <a:rPr lang="ja-JP" altLang="en-US" sz="1800" b="1" dirty="0">
                <a:latin typeface="Meiryo UI" pitchFamily="50" charset="-128"/>
                <a:ea typeface="Meiryo UI" pitchFamily="50" charset="-128"/>
                <a:cs typeface="Meiryo UI" pitchFamily="50" charset="-128"/>
              </a:rPr>
              <a:t>生年月日／出生地／学校時代の話など</a:t>
            </a:r>
          </a:p>
        </p:txBody>
      </p:sp>
      <p:sp>
        <p:nvSpPr>
          <p:cNvPr id="19"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33</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889808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50813"/>
            <a:ext cx="9144000" cy="914400"/>
          </a:xfrm>
          <a:prstGeom prst="rect">
            <a:avLst/>
          </a:prstGeom>
          <a:noFill/>
          <a:ln w="9525">
            <a:noFill/>
            <a:miter lim="800000"/>
            <a:headEnd/>
            <a:tailEnd/>
          </a:ln>
          <a:effectLst/>
        </p:spPr>
        <p:txBody>
          <a:bodyPr lIns="90806" tIns="45403" rIns="90806" bIns="45403" anchor="ctr" anchorCtr="1"/>
          <a:lstStyle/>
          <a:p>
            <a:pPr algn="ctr" defTabSz="1001713" eaLnBrk="1" hangingPunct="1">
              <a:lnSpc>
                <a:spcPct val="90000"/>
              </a:lnSpc>
              <a:defRPr/>
            </a:pPr>
            <a:endParaRPr lang="ja-JP" altLang="ja-JP" sz="3500">
              <a:effectLst>
                <a:outerShdw blurRad="38100" dist="38100" dir="2700000" algn="tl">
                  <a:srgbClr val="000000"/>
                </a:outerShdw>
              </a:effectLst>
              <a:latin typeface="Arial" charset="0"/>
            </a:endParaRPr>
          </a:p>
        </p:txBody>
      </p:sp>
      <p:sp>
        <p:nvSpPr>
          <p:cNvPr id="128004" name="Text Box 5"/>
          <p:cNvSpPr txBox="1">
            <a:spLocks noChangeArrowheads="1"/>
          </p:cNvSpPr>
          <p:nvPr/>
        </p:nvSpPr>
        <p:spPr bwMode="auto">
          <a:xfrm>
            <a:off x="4244975" y="360363"/>
            <a:ext cx="1666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r" eaLnBrk="1" hangingPunct="1"/>
            <a:endParaRPr lang="ja-JP" altLang="ja-JP" sz="2900"/>
          </a:p>
        </p:txBody>
      </p:sp>
      <p:sp>
        <p:nvSpPr>
          <p:cNvPr id="128005" name="Text Box 6"/>
          <p:cNvSpPr txBox="1">
            <a:spLocks noChangeArrowheads="1"/>
          </p:cNvSpPr>
          <p:nvPr/>
        </p:nvSpPr>
        <p:spPr bwMode="auto">
          <a:xfrm>
            <a:off x="1790700" y="288542"/>
            <a:ext cx="5845134" cy="54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歯科外来でフォローするときの視点</a:t>
            </a:r>
            <a:endParaRPr lang="ja-JP" altLang="en-US" sz="3000" b="1" dirty="0">
              <a:solidFill>
                <a:srgbClr val="FF0000"/>
              </a:solidFill>
              <a:latin typeface="Meiryo UI" pitchFamily="50" charset="-128"/>
              <a:ea typeface="Meiryo UI" pitchFamily="50" charset="-128"/>
              <a:cs typeface="Meiryo UI" pitchFamily="50" charset="-128"/>
            </a:endParaRPr>
          </a:p>
        </p:txBody>
      </p:sp>
      <p:sp>
        <p:nvSpPr>
          <p:cNvPr id="15" name="Rectangle 3"/>
          <p:cNvSpPr>
            <a:spLocks noChangeArrowheads="1"/>
          </p:cNvSpPr>
          <p:nvPr/>
        </p:nvSpPr>
        <p:spPr bwMode="auto">
          <a:xfrm>
            <a:off x="204759" y="923174"/>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7"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34</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graphicFrame>
        <p:nvGraphicFramePr>
          <p:cNvPr id="11" name="Group 120"/>
          <p:cNvGraphicFramePr>
            <a:graphicFrameLocks noGrp="1"/>
          </p:cNvGraphicFramePr>
          <p:nvPr>
            <p:extLst>
              <p:ext uri="{D42A27DB-BD31-4B8C-83A1-F6EECF244321}">
                <p14:modId xmlns:p14="http://schemas.microsoft.com/office/powerpoint/2010/main" val="2666614501"/>
              </p:ext>
            </p:extLst>
          </p:nvPr>
        </p:nvGraphicFramePr>
        <p:xfrm>
          <a:off x="790773" y="1270931"/>
          <a:ext cx="7688207" cy="5225403"/>
        </p:xfrm>
        <a:graphic>
          <a:graphicData uri="http://schemas.openxmlformats.org/drawingml/2006/table">
            <a:tbl>
              <a:tblPr/>
              <a:tblGrid>
                <a:gridCol w="1489287">
                  <a:extLst>
                    <a:ext uri="{9D8B030D-6E8A-4147-A177-3AD203B41FA5}">
                      <a16:colId xmlns:a16="http://schemas.microsoft.com/office/drawing/2014/main" xmlns="" val="20000"/>
                    </a:ext>
                  </a:extLst>
                </a:gridCol>
                <a:gridCol w="6198920">
                  <a:extLst>
                    <a:ext uri="{9D8B030D-6E8A-4147-A177-3AD203B41FA5}">
                      <a16:colId xmlns:a16="http://schemas.microsoft.com/office/drawing/2014/main" xmlns="" val="20001"/>
                    </a:ext>
                  </a:extLst>
                </a:gridCol>
              </a:tblGrid>
              <a:tr h="22501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心理面の</a:t>
                      </a:r>
                      <a:endParaRPr kumimoji="1" lang="en-US" altLang="ja-JP"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配慮</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eaLnBrk="1" hangingPunct="1">
                        <a:lnSpc>
                          <a:spcPts val="2500"/>
                        </a:lnSpc>
                        <a:spcBef>
                          <a:spcPts val="0"/>
                        </a:spcBef>
                        <a:spcAft>
                          <a:spcPts val="0"/>
                        </a:spcAft>
                      </a:pPr>
                      <a:r>
                        <a:rPr lang="ja-JP" altLang="en-US" sz="1800" b="1" baseline="0" dirty="0">
                          <a:solidFill>
                            <a:schemeClr val="tx1"/>
                          </a:solidFill>
                          <a:latin typeface="Meiryo UI" pitchFamily="50" charset="-128"/>
                          <a:ea typeface="Meiryo UI" pitchFamily="50" charset="-128"/>
                          <a:cs typeface="Meiryo UI" pitchFamily="50" charset="-128"/>
                        </a:rPr>
                        <a:t> ●</a:t>
                      </a:r>
                      <a:r>
                        <a:rPr lang="ja-JP" altLang="en-US" sz="1800" b="1" dirty="0">
                          <a:solidFill>
                            <a:schemeClr val="tx1"/>
                          </a:solidFill>
                          <a:latin typeface="Meiryo UI" pitchFamily="50" charset="-128"/>
                          <a:ea typeface="Meiryo UI" pitchFamily="50" charset="-128"/>
                          <a:cs typeface="Meiryo UI" pitchFamily="50" charset="-128"/>
                        </a:rPr>
                        <a:t>認知症の症状は基本的に理解可能として接する</a:t>
                      </a:r>
                    </a:p>
                    <a:p>
                      <a:pPr eaLnBrk="1" hangingPunct="1">
                        <a:lnSpc>
                          <a:spcPts val="2500"/>
                        </a:lnSpc>
                        <a:spcBef>
                          <a:spcPts val="0"/>
                        </a:spcBef>
                        <a:spcAft>
                          <a:spcPts val="0"/>
                        </a:spcAft>
                      </a:pPr>
                      <a:r>
                        <a:rPr lang="ja-JP" altLang="en-US" sz="1800" b="1" baseline="0" dirty="0">
                          <a:solidFill>
                            <a:schemeClr val="tx1"/>
                          </a:solidFill>
                          <a:latin typeface="Meiryo UI" pitchFamily="50" charset="-128"/>
                          <a:ea typeface="Meiryo UI" pitchFamily="50" charset="-128"/>
                          <a:cs typeface="Meiryo UI" pitchFamily="50" charset="-128"/>
                        </a:rPr>
                        <a:t> ●</a:t>
                      </a:r>
                      <a:r>
                        <a:rPr lang="ja-JP" altLang="en-US" sz="1800" b="1" dirty="0">
                          <a:solidFill>
                            <a:schemeClr val="tx1"/>
                          </a:solidFill>
                          <a:latin typeface="Meiryo UI" pitchFamily="50" charset="-128"/>
                          <a:ea typeface="Meiryo UI" pitchFamily="50" charset="-128"/>
                          <a:cs typeface="Meiryo UI" pitchFamily="50" charset="-128"/>
                        </a:rPr>
                        <a:t>本人は強い不安の中にいることを理解して接する</a:t>
                      </a:r>
                    </a:p>
                    <a:p>
                      <a:pPr eaLnBrk="1" hangingPunct="1">
                        <a:lnSpc>
                          <a:spcPts val="2500"/>
                        </a:lnSpc>
                        <a:spcBef>
                          <a:spcPts val="0"/>
                        </a:spcBef>
                        <a:spcAft>
                          <a:spcPts val="0"/>
                        </a:spcAft>
                      </a:pPr>
                      <a:r>
                        <a:rPr lang="ja-JP" altLang="en-US" sz="1800" b="1" baseline="0" dirty="0">
                          <a:solidFill>
                            <a:schemeClr val="tx1"/>
                          </a:solidFill>
                          <a:latin typeface="Meiryo UI" pitchFamily="50" charset="-128"/>
                          <a:ea typeface="Meiryo UI" pitchFamily="50" charset="-128"/>
                          <a:cs typeface="Meiryo UI" pitchFamily="50" charset="-128"/>
                        </a:rPr>
                        <a:t> ●</a:t>
                      </a:r>
                      <a:r>
                        <a:rPr lang="ja-JP" altLang="en-US" sz="1800" b="1" dirty="0">
                          <a:solidFill>
                            <a:schemeClr val="tx1"/>
                          </a:solidFill>
                          <a:latin typeface="Meiryo UI" pitchFamily="50" charset="-128"/>
                          <a:ea typeface="Meiryo UI" pitchFamily="50" charset="-128"/>
                          <a:cs typeface="Meiryo UI" pitchFamily="50" charset="-128"/>
                        </a:rPr>
                        <a:t>感情面は保たれているという認識で接する</a:t>
                      </a:r>
                    </a:p>
                    <a:p>
                      <a:pPr eaLnBrk="1" hangingPunct="1">
                        <a:lnSpc>
                          <a:spcPts val="2500"/>
                        </a:lnSpc>
                        <a:spcBef>
                          <a:spcPts val="0"/>
                        </a:spcBef>
                        <a:spcAft>
                          <a:spcPts val="0"/>
                        </a:spcAft>
                      </a:pPr>
                      <a:r>
                        <a:rPr lang="ja-JP" altLang="en-US" sz="1800" b="1" baseline="0" dirty="0">
                          <a:solidFill>
                            <a:schemeClr val="tx1"/>
                          </a:solidFill>
                          <a:latin typeface="Meiryo UI" pitchFamily="50" charset="-128"/>
                          <a:ea typeface="Meiryo UI" pitchFamily="50" charset="-128"/>
                          <a:cs typeface="Meiryo UI" pitchFamily="50" charset="-128"/>
                        </a:rPr>
                        <a:t> ●</a:t>
                      </a:r>
                      <a:r>
                        <a:rPr lang="ja-JP" altLang="en-US" sz="1800" b="1" dirty="0">
                          <a:solidFill>
                            <a:schemeClr val="tx1"/>
                          </a:solidFill>
                          <a:latin typeface="Meiryo UI" pitchFamily="50" charset="-128"/>
                          <a:ea typeface="Meiryo UI" pitchFamily="50" charset="-128"/>
                          <a:cs typeface="Meiryo UI" pitchFamily="50" charset="-128"/>
                        </a:rPr>
                        <a:t>より身近な者に対して、認知症の症状がより強く出ることが</a:t>
                      </a:r>
                      <a:endParaRPr lang="en-US" altLang="ja-JP" sz="1800" b="1" dirty="0">
                        <a:solidFill>
                          <a:schemeClr val="tx1"/>
                        </a:solidFill>
                        <a:latin typeface="Meiryo UI" pitchFamily="50" charset="-128"/>
                        <a:ea typeface="Meiryo UI" pitchFamily="50" charset="-128"/>
                        <a:cs typeface="Meiryo UI" pitchFamily="50" charset="-128"/>
                      </a:endParaRPr>
                    </a:p>
                    <a:p>
                      <a:pPr>
                        <a:lnSpc>
                          <a:spcPts val="2500"/>
                        </a:lnSpc>
                        <a:spcBef>
                          <a:spcPts val="0"/>
                        </a:spcBef>
                        <a:spcAft>
                          <a:spcPts val="0"/>
                        </a:spcAft>
                      </a:pPr>
                      <a:r>
                        <a:rPr lang="ja-JP" altLang="en-US" sz="1800" b="1" dirty="0">
                          <a:solidFill>
                            <a:schemeClr val="tx1"/>
                          </a:solidFill>
                          <a:latin typeface="Meiryo UI" pitchFamily="50" charset="-128"/>
                          <a:ea typeface="Meiryo UI" pitchFamily="50" charset="-128"/>
                          <a:cs typeface="Meiryo UI" pitchFamily="50" charset="-128"/>
                        </a:rPr>
                        <a:t>    多いという認識で接する</a:t>
                      </a:r>
                      <a:endParaRPr lang="en-US" altLang="ja-JP" sz="1800" b="1" dirty="0">
                        <a:solidFill>
                          <a:schemeClr val="tx1"/>
                        </a:solidFill>
                        <a:latin typeface="Meiryo UI" pitchFamily="50" charset="-128"/>
                        <a:ea typeface="Meiryo UI" pitchFamily="50" charset="-128"/>
                        <a:cs typeface="Meiryo UI" pitchFamily="50" charset="-128"/>
                      </a:endParaRPr>
                    </a:p>
                    <a:p>
                      <a:pPr>
                        <a:lnSpc>
                          <a:spcPts val="2500"/>
                        </a:lnSpc>
                        <a:spcBef>
                          <a:spcPts val="0"/>
                        </a:spcBef>
                        <a:spcAft>
                          <a:spcPts val="0"/>
                        </a:spcAft>
                      </a:pPr>
                      <a:r>
                        <a:rPr lang="ja-JP" altLang="en-US" sz="1800" b="1" dirty="0">
                          <a:solidFill>
                            <a:schemeClr val="tx1"/>
                          </a:solidFill>
                          <a:latin typeface="Meiryo UI" pitchFamily="50" charset="-128"/>
                          <a:ea typeface="Meiryo UI" pitchFamily="50" charset="-128"/>
                          <a:cs typeface="Meiryo UI" pitchFamily="50" charset="-128"/>
                        </a:rPr>
                        <a:t> </a:t>
                      </a:r>
                      <a:r>
                        <a:rPr lang="en-US" altLang="ja-JP" sz="1800" b="1" dirty="0">
                          <a:solidFill>
                            <a:schemeClr val="tx1"/>
                          </a:solidFill>
                          <a:latin typeface="Meiryo UI" pitchFamily="50" charset="-128"/>
                          <a:ea typeface="Meiryo UI" pitchFamily="50" charset="-128"/>
                          <a:cs typeface="Meiryo UI"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介護者に同伴してもらうこと（安心感）</a:t>
                      </a:r>
                    </a:p>
                    <a:p>
                      <a:pPr>
                        <a:lnSpc>
                          <a:spcPts val="2500"/>
                        </a:lnSpc>
                        <a:spcBef>
                          <a:spcPts val="0"/>
                        </a:spcBef>
                        <a:spcAft>
                          <a:spcPts val="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家族の介護負担に常に配慮する</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35189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変化への</a:t>
                      </a:r>
                      <a:endParaRPr kumimoji="1" lang="en-US" altLang="ja-JP"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対応</a:t>
                      </a:r>
                      <a:endParaRPr kumimoji="1" lang="en-US" altLang="ja-JP"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endParaRP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eaLnBrk="1" hangingPunct="1">
                        <a:lnSpc>
                          <a:spcPts val="2500"/>
                        </a:lnSpc>
                        <a:spcBef>
                          <a:spcPts val="0"/>
                        </a:spcBef>
                        <a:spcAft>
                          <a:spcPts val="0"/>
                        </a:spcAft>
                      </a:pPr>
                      <a:r>
                        <a:rPr lang="ja-JP" altLang="en-US" sz="1800" b="1" baseline="0" dirty="0">
                          <a:solidFill>
                            <a:schemeClr val="tx1"/>
                          </a:solidFill>
                          <a:latin typeface="Meiryo UI" pitchFamily="50" charset="-128"/>
                          <a:ea typeface="Meiryo UI" pitchFamily="50" charset="-128"/>
                          <a:cs typeface="Meiryo UI" pitchFamily="50" charset="-128"/>
                        </a:rPr>
                        <a:t> ●</a:t>
                      </a:r>
                      <a:r>
                        <a:rPr lang="ja-JP" altLang="en-US" sz="1800" b="1" dirty="0">
                          <a:solidFill>
                            <a:schemeClr val="tx1"/>
                          </a:solidFill>
                          <a:latin typeface="Meiryo UI" pitchFamily="50" charset="-128"/>
                          <a:ea typeface="Meiryo UI" pitchFamily="50" charset="-128"/>
                          <a:cs typeface="Meiryo UI" pitchFamily="50" charset="-128"/>
                        </a:rPr>
                        <a:t>口腔機能の低下等の変化</a:t>
                      </a:r>
                      <a:endParaRPr lang="en-US" altLang="ja-JP" sz="1800" b="1" dirty="0">
                        <a:solidFill>
                          <a:schemeClr val="tx1"/>
                        </a:solidFill>
                        <a:latin typeface="Meiryo UI" pitchFamily="50" charset="-128"/>
                        <a:ea typeface="Meiryo UI" pitchFamily="50" charset="-128"/>
                        <a:cs typeface="Meiryo UI" pitchFamily="50" charset="-128"/>
                      </a:endParaRPr>
                    </a:p>
                    <a:p>
                      <a:pPr eaLnBrk="1" hangingPunct="1">
                        <a:lnSpc>
                          <a:spcPts val="2500"/>
                        </a:lnSpc>
                        <a:spcBef>
                          <a:spcPts val="0"/>
                        </a:spcBef>
                        <a:spcAft>
                          <a:spcPts val="0"/>
                        </a:spcAft>
                      </a:pPr>
                      <a:r>
                        <a:rPr lang="ja-JP" altLang="en-US" sz="1800" b="1" baseline="0" dirty="0">
                          <a:solidFill>
                            <a:schemeClr val="tx1"/>
                          </a:solidFill>
                          <a:latin typeface="Meiryo UI" pitchFamily="50" charset="-128"/>
                          <a:ea typeface="Meiryo UI" pitchFamily="50" charset="-128"/>
                          <a:cs typeface="Meiryo UI" pitchFamily="50" charset="-128"/>
                        </a:rPr>
                        <a:t> ●</a:t>
                      </a:r>
                      <a:r>
                        <a:rPr lang="ja-JP" altLang="en-US" sz="1800" b="1" dirty="0">
                          <a:solidFill>
                            <a:schemeClr val="tx1"/>
                          </a:solidFill>
                          <a:latin typeface="Meiryo UI" pitchFamily="50" charset="-128"/>
                          <a:ea typeface="Meiryo UI" pitchFamily="50" charset="-128"/>
                          <a:cs typeface="Meiryo UI" pitchFamily="50" charset="-128"/>
                        </a:rPr>
                        <a:t>日常の口腔清掃行為の変化</a:t>
                      </a:r>
                      <a:endParaRPr lang="en-US" altLang="ja-JP" sz="1800" b="1" dirty="0">
                        <a:solidFill>
                          <a:schemeClr val="tx1"/>
                        </a:solidFill>
                        <a:latin typeface="Meiryo UI" pitchFamily="50" charset="-128"/>
                        <a:ea typeface="Meiryo UI" pitchFamily="50" charset="-128"/>
                        <a:cs typeface="Meiryo UI" pitchFamily="50" charset="-128"/>
                      </a:endParaRPr>
                    </a:p>
                    <a:p>
                      <a:pPr marL="0" marR="0" indent="0" algn="l" defTabSz="914400" rtl="0" eaLnBrk="1" fontAlgn="auto" latinLnBrk="0" hangingPunct="1">
                        <a:lnSpc>
                          <a:spcPts val="2500"/>
                        </a:lnSpc>
                        <a:spcBef>
                          <a:spcPts val="0"/>
                        </a:spcBef>
                        <a:spcAft>
                          <a:spcPts val="0"/>
                        </a:spcAft>
                        <a:buClrTx/>
                        <a:buSzTx/>
                        <a:buFontTx/>
                        <a:buNone/>
                        <a:tabLst/>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●問診による </a:t>
                      </a:r>
                      <a:r>
                        <a:rPr lang="en-US" altLang="ja-JP" sz="18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2</a:t>
                      </a:r>
                      <a:r>
                        <a:rPr lang="ja-JP" altLang="en-US" sz="18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a:t>
                      </a:r>
                      <a:r>
                        <a:rPr lang="en-US" altLang="ja-JP" sz="1800" b="1" dirty="0">
                          <a:solidFill>
                            <a:schemeClr val="tx1"/>
                          </a:solidFill>
                          <a:latin typeface="Trebuchet MS" panose="020B0603020202020204" pitchFamily="34" charset="0"/>
                          <a:ea typeface="Meiryo UI" panose="020B0604030504040204" pitchFamily="50" charset="-128"/>
                          <a:cs typeface="Meiryo UI" panose="020B0604030504040204" pitchFamily="50" charset="-128"/>
                        </a:rPr>
                        <a:t>3</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ヵ月の状況変化</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spcAft>
                          <a:spcPts val="0"/>
                        </a:spcAft>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baseline="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①行動・</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心理症状</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(BPSD)</a:t>
                      </a:r>
                    </a:p>
                    <a:p>
                      <a:pPr>
                        <a:lnSpc>
                          <a:spcPts val="2500"/>
                        </a:lnSpc>
                        <a:spcBef>
                          <a:spcPts val="0"/>
                        </a:spcBef>
                        <a:spcAft>
                          <a:spcPts val="0"/>
                        </a:spcAft>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②精神科薬剤等の変更・追加処方</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spcAft>
                          <a:spcPts val="0"/>
                        </a:spcAft>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③身体疾患（発熱、痛み、基礎疾患の悪化など）</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spcAft>
                          <a:spcPts val="0"/>
                        </a:spcAft>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④副作用（コリンエステラーゼ阻害薬等）</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5955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effectLst/>
                          <a:latin typeface="Meiryo UI" pitchFamily="50" charset="-128"/>
                          <a:ea typeface="Meiryo UI" pitchFamily="50" charset="-128"/>
                          <a:cs typeface="Meiryo UI" pitchFamily="50" charset="-128"/>
                        </a:rPr>
                        <a:t>日常の心得</a:t>
                      </a: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914400" rtl="0" eaLnBrk="0" fontAlgn="base" latinLnBrk="0" hangingPunct="0">
                        <a:lnSpc>
                          <a:spcPts val="2500"/>
                        </a:lnSpc>
                        <a:spcBef>
                          <a:spcPts val="0"/>
                        </a:spcBef>
                        <a:spcAft>
                          <a:spcPts val="0"/>
                        </a:spcAft>
                        <a:buClrTx/>
                        <a:buSzTx/>
                        <a:buFontTx/>
                        <a:buNone/>
                        <a:tabLst/>
                        <a:defRPr/>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地域の医療・介護資源の情報</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相談先</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連絡先</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をもつこと</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27" marB="45727" anchor="ctr" horzOverflow="overflow">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287101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idx="4294967295"/>
          </p:nvPr>
        </p:nvSpPr>
        <p:spPr>
          <a:xfrm>
            <a:off x="1573212" y="177137"/>
            <a:ext cx="5959475" cy="669925"/>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管理者の役割の重要性</a:t>
            </a:r>
          </a:p>
        </p:txBody>
      </p:sp>
      <p:sp>
        <p:nvSpPr>
          <p:cNvPr id="57347" name="コンテンツ プレースホルダ 2"/>
          <p:cNvSpPr>
            <a:spLocks noGrp="1"/>
          </p:cNvSpPr>
          <p:nvPr>
            <p:ph idx="4294967295"/>
          </p:nvPr>
        </p:nvSpPr>
        <p:spPr>
          <a:xfrm>
            <a:off x="585602" y="1380370"/>
            <a:ext cx="8101197" cy="4870450"/>
          </a:xfrm>
        </p:spPr>
        <p:txBody>
          <a:bodyPr/>
          <a:lstStyle/>
          <a:p>
            <a:pPr marL="90488" indent="-90488" eaLnBrk="1" hangingPunct="1">
              <a:lnSpc>
                <a:spcPct val="130000"/>
              </a:lnSpc>
              <a:spcBef>
                <a:spcPct val="0"/>
              </a:spcBef>
              <a:buNone/>
            </a:pPr>
            <a:r>
              <a:rPr lang="ja-JP" altLang="en-US" sz="2500" b="1" dirty="0">
                <a:latin typeface="Meiryo UI" pitchFamily="50" charset="-128"/>
                <a:ea typeface="Meiryo UI" pitchFamily="50" charset="-128"/>
                <a:cs typeface="Meiryo UI" pitchFamily="50" charset="-128"/>
              </a:rPr>
              <a:t> 認知症の人に、いつでも安心して歯科治療を受けられるようにするためには、管理者としての意識・取り組みが重要となる。</a:t>
            </a:r>
            <a:endParaRPr lang="en-US" altLang="ja-JP" sz="2500" b="1" dirty="0">
              <a:latin typeface="Meiryo UI" pitchFamily="50" charset="-128"/>
              <a:ea typeface="Meiryo UI" pitchFamily="50" charset="-128"/>
              <a:cs typeface="Meiryo UI" pitchFamily="50" charset="-128"/>
            </a:endParaRPr>
          </a:p>
          <a:p>
            <a:pPr eaLnBrk="1" hangingPunct="1">
              <a:lnSpc>
                <a:spcPct val="130000"/>
              </a:lnSpc>
              <a:spcBef>
                <a:spcPts val="1200"/>
              </a:spcBef>
              <a:buFontTx/>
              <a:buNone/>
            </a:pPr>
            <a:r>
              <a:rPr lang="ja-JP" altLang="en-US" sz="2500" b="1" dirty="0">
                <a:latin typeface="Meiryo UI" pitchFamily="50" charset="-128"/>
                <a:ea typeface="Meiryo UI" pitchFamily="50" charset="-128"/>
                <a:cs typeface="Meiryo UI" pitchFamily="50" charset="-128"/>
              </a:rPr>
              <a:t>        </a:t>
            </a:r>
            <a:r>
              <a:rPr lang="ja-JP" altLang="en-US" sz="2500" b="1" dirty="0">
                <a:solidFill>
                  <a:schemeClr val="accent1">
                    <a:lumMod val="50000"/>
                  </a:schemeClr>
                </a:solidFill>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 安心して通院できる環境</a:t>
            </a:r>
            <a:endParaRPr lang="en-US" altLang="ja-JP" sz="2500" b="1" dirty="0">
              <a:latin typeface="Meiryo UI" pitchFamily="50" charset="-128"/>
              <a:ea typeface="Meiryo UI" pitchFamily="50" charset="-128"/>
              <a:cs typeface="Meiryo UI" pitchFamily="50" charset="-128"/>
            </a:endParaRPr>
          </a:p>
          <a:p>
            <a:pPr eaLnBrk="1" hangingPunct="1">
              <a:lnSpc>
                <a:spcPct val="130000"/>
              </a:lnSpc>
              <a:spcBef>
                <a:spcPct val="0"/>
              </a:spcBef>
              <a:buFontTx/>
              <a:buNone/>
            </a:pPr>
            <a:r>
              <a:rPr lang="ja-JP" altLang="en-US" sz="2500" b="1" dirty="0">
                <a:latin typeface="Meiryo UI" pitchFamily="50" charset="-128"/>
                <a:ea typeface="Meiryo UI" pitchFamily="50" charset="-128"/>
                <a:cs typeface="Meiryo UI" pitchFamily="50" charset="-128"/>
              </a:rPr>
              <a:t>        </a:t>
            </a:r>
            <a:r>
              <a:rPr lang="ja-JP" altLang="en-US" sz="2500" b="1" dirty="0">
                <a:solidFill>
                  <a:schemeClr val="accent1">
                    <a:lumMod val="50000"/>
                  </a:schemeClr>
                </a:solidFill>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 必要な職員の研修</a:t>
            </a:r>
            <a:endParaRPr lang="en-US" altLang="ja-JP" sz="2500" b="1" dirty="0">
              <a:latin typeface="Meiryo UI" pitchFamily="50" charset="-128"/>
              <a:ea typeface="Meiryo UI" pitchFamily="50" charset="-128"/>
              <a:cs typeface="Meiryo UI" pitchFamily="50" charset="-128"/>
            </a:endParaRPr>
          </a:p>
          <a:p>
            <a:pPr eaLnBrk="1" hangingPunct="1">
              <a:lnSpc>
                <a:spcPct val="130000"/>
              </a:lnSpc>
              <a:spcBef>
                <a:spcPct val="0"/>
              </a:spcBef>
              <a:buFontTx/>
              <a:buNone/>
            </a:pPr>
            <a:r>
              <a:rPr lang="ja-JP" altLang="en-US" sz="2500" b="1" dirty="0">
                <a:latin typeface="Meiryo UI" pitchFamily="50" charset="-128"/>
                <a:ea typeface="Meiryo UI" pitchFamily="50" charset="-128"/>
                <a:cs typeface="Meiryo UI" pitchFamily="50" charset="-128"/>
              </a:rPr>
              <a:t>        </a:t>
            </a:r>
            <a:r>
              <a:rPr lang="ja-JP" altLang="en-US" sz="2500" b="1" dirty="0">
                <a:solidFill>
                  <a:schemeClr val="accent1">
                    <a:lumMod val="50000"/>
                  </a:schemeClr>
                </a:solidFill>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 院外の関係機関と積極的な連携</a:t>
            </a:r>
            <a:endParaRPr lang="en-US" altLang="ja-JP" sz="2500" b="1" dirty="0">
              <a:latin typeface="Meiryo UI" pitchFamily="50" charset="-128"/>
              <a:ea typeface="Meiryo UI" pitchFamily="50" charset="-128"/>
              <a:cs typeface="Meiryo UI" pitchFamily="50" charset="-128"/>
            </a:endParaRPr>
          </a:p>
          <a:p>
            <a:pPr eaLnBrk="1" hangingPunct="1">
              <a:lnSpc>
                <a:spcPct val="130000"/>
              </a:lnSpc>
              <a:spcBef>
                <a:spcPct val="0"/>
              </a:spcBef>
              <a:buFontTx/>
              <a:buNone/>
            </a:pPr>
            <a:r>
              <a:rPr lang="ja-JP" altLang="en-US" sz="2500" b="1" dirty="0">
                <a:latin typeface="Meiryo UI" pitchFamily="50" charset="-128"/>
                <a:ea typeface="Meiryo UI" pitchFamily="50" charset="-128"/>
                <a:cs typeface="Meiryo UI" pitchFamily="50" charset="-128"/>
              </a:rPr>
              <a:t>        </a:t>
            </a:r>
            <a:r>
              <a:rPr lang="ja-JP" altLang="en-US" sz="2500" b="1" dirty="0">
                <a:solidFill>
                  <a:schemeClr val="accent1">
                    <a:lumMod val="50000"/>
                  </a:schemeClr>
                </a:solidFill>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 訪問診療の体制整備</a:t>
            </a:r>
            <a:endParaRPr lang="en-US" altLang="ja-JP" sz="2500" b="1" dirty="0">
              <a:latin typeface="Meiryo UI" pitchFamily="50" charset="-128"/>
              <a:ea typeface="Meiryo UI" pitchFamily="50" charset="-128"/>
              <a:cs typeface="Meiryo UI" pitchFamily="50" charset="-128"/>
            </a:endParaRPr>
          </a:p>
          <a:p>
            <a:pPr eaLnBrk="1" hangingPunct="1">
              <a:lnSpc>
                <a:spcPct val="130000"/>
              </a:lnSpc>
              <a:spcBef>
                <a:spcPct val="0"/>
              </a:spcBef>
              <a:buFontTx/>
              <a:buNone/>
            </a:pPr>
            <a:r>
              <a:rPr lang="ja-JP" altLang="en-US" sz="2500" b="1" dirty="0">
                <a:latin typeface="Meiryo UI" pitchFamily="50" charset="-128"/>
                <a:ea typeface="Meiryo UI" pitchFamily="50" charset="-128"/>
                <a:cs typeface="Meiryo UI" pitchFamily="50" charset="-128"/>
              </a:rPr>
              <a:t>   </a:t>
            </a:r>
            <a:endParaRPr lang="en-US" altLang="ja-JP" sz="900" b="1" dirty="0">
              <a:solidFill>
                <a:srgbClr val="669900"/>
              </a:solidFill>
              <a:latin typeface="Meiryo UI" pitchFamily="50" charset="-128"/>
              <a:ea typeface="Meiryo UI" pitchFamily="50" charset="-128"/>
              <a:cs typeface="Meiryo UI" pitchFamily="50" charset="-128"/>
            </a:endParaRPr>
          </a:p>
          <a:p>
            <a:pPr eaLnBrk="1" hangingPunct="1">
              <a:lnSpc>
                <a:spcPct val="130000"/>
              </a:lnSpc>
              <a:spcBef>
                <a:spcPct val="0"/>
              </a:spcBef>
              <a:buFontTx/>
              <a:buNone/>
            </a:pPr>
            <a:endParaRPr lang="en-US" altLang="ja-JP" sz="1200" b="1" dirty="0">
              <a:solidFill>
                <a:srgbClr val="6699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2800" b="1" dirty="0">
                <a:solidFill>
                  <a:schemeClr val="accent1">
                    <a:lumMod val="50000"/>
                  </a:schemeClr>
                </a:solidFill>
                <a:latin typeface="Meiryo UI" pitchFamily="50" charset="-128"/>
                <a:ea typeface="Meiryo UI" pitchFamily="50" charset="-128"/>
                <a:cs typeface="Meiryo UI" pitchFamily="50" charset="-128"/>
              </a:rPr>
              <a:t>      認知症への対応ができることが、</a:t>
            </a:r>
            <a:endParaRPr lang="en-US" altLang="ja-JP" sz="2800" b="1" dirty="0">
              <a:solidFill>
                <a:schemeClr val="accent1">
                  <a:lumMod val="50000"/>
                </a:schemeClr>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2800" b="1" dirty="0">
                <a:solidFill>
                  <a:schemeClr val="accent1">
                    <a:lumMod val="50000"/>
                  </a:schemeClr>
                </a:solidFill>
                <a:latin typeface="Meiryo UI" pitchFamily="50" charset="-128"/>
                <a:ea typeface="Meiryo UI" pitchFamily="50" charset="-128"/>
                <a:cs typeface="Meiryo UI" pitchFamily="50" charset="-128"/>
              </a:rPr>
              <a:t>      高齢者医療への対応力を高めることにつながる</a:t>
            </a:r>
          </a:p>
        </p:txBody>
      </p:sp>
      <p:sp>
        <p:nvSpPr>
          <p:cNvPr id="7" name="AutoShape 17"/>
          <p:cNvSpPr>
            <a:spLocks noChangeArrowheads="1"/>
          </p:cNvSpPr>
          <p:nvPr/>
        </p:nvSpPr>
        <p:spPr bwMode="auto">
          <a:xfrm flipV="1">
            <a:off x="3121829" y="4663644"/>
            <a:ext cx="2773363" cy="464325"/>
          </a:xfrm>
          <a:prstGeom prst="triangle">
            <a:avLst>
              <a:gd name="adj" fmla="val 50000"/>
            </a:avLst>
          </a:prstGeom>
          <a:gradFill rotWithShape="1">
            <a:gsLst>
              <a:gs pos="0">
                <a:srgbClr val="317277"/>
              </a:gs>
              <a:gs pos="100000">
                <a:srgbClr val="FFFFFF"/>
              </a:gs>
            </a:gsLst>
            <a:lin ang="5400000" scaled="1"/>
          </a:gradFill>
          <a:ln>
            <a:noFill/>
          </a:ln>
          <a:effectLst/>
        </p:spPr>
        <p:txBody>
          <a:bodyPr rot="10800000" wrap="none" anchor="ctr"/>
          <a:lstStyle/>
          <a:p>
            <a:endParaRPr lang="ja-JP" altLang="en-US" sz="3200" b="1">
              <a:ea typeface="HGPｺﾞｼｯｸM" pitchFamily="50" charset="-128"/>
            </a:endParaRPr>
          </a:p>
        </p:txBody>
      </p:sp>
      <p:sp>
        <p:nvSpPr>
          <p:cNvPr id="12" name="Rectangle 3"/>
          <p:cNvSpPr>
            <a:spLocks noChangeArrowheads="1"/>
          </p:cNvSpPr>
          <p:nvPr/>
        </p:nvSpPr>
        <p:spPr bwMode="auto">
          <a:xfrm>
            <a:off x="204758" y="885825"/>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3"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35</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766019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idx="4294967295"/>
          </p:nvPr>
        </p:nvSpPr>
        <p:spPr>
          <a:xfrm>
            <a:off x="508491" y="281113"/>
            <a:ext cx="8229600" cy="557212"/>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歯科医療機関の管理者の役割</a:t>
            </a:r>
          </a:p>
        </p:txBody>
      </p:sp>
      <p:sp>
        <p:nvSpPr>
          <p:cNvPr id="64515" name="コンテンツ プレースホルダ 2"/>
          <p:cNvSpPr>
            <a:spLocks noGrp="1"/>
          </p:cNvSpPr>
          <p:nvPr>
            <p:ph idx="4294967295"/>
          </p:nvPr>
        </p:nvSpPr>
        <p:spPr>
          <a:xfrm>
            <a:off x="1164975" y="1551008"/>
            <a:ext cx="7326066" cy="4440360"/>
          </a:xfrm>
        </p:spPr>
        <p:txBody>
          <a:bodyPr/>
          <a:lstStyle/>
          <a:p>
            <a:pPr eaLnBrk="1" hangingPunct="1">
              <a:buFontTx/>
              <a:buNone/>
            </a:pPr>
            <a:r>
              <a:rPr lang="en-US" altLang="ja-JP" sz="2500" b="1" dirty="0">
                <a:solidFill>
                  <a:schemeClr val="accent1">
                    <a:lumMod val="50000"/>
                  </a:schemeClr>
                </a:solidFill>
                <a:latin typeface="Meiryo UI" pitchFamily="50" charset="-128"/>
                <a:ea typeface="Meiryo UI" pitchFamily="50" charset="-128"/>
                <a:cs typeface="Meiryo UI" pitchFamily="50" charset="-128"/>
              </a:rPr>
              <a:t>●</a:t>
            </a:r>
            <a:r>
              <a:rPr lang="en-US" altLang="ja-JP" sz="2500" b="1" dirty="0">
                <a:latin typeface="Meiryo UI" pitchFamily="50" charset="-128"/>
                <a:ea typeface="Meiryo UI" pitchFamily="50" charset="-128"/>
                <a:cs typeface="Meiryo UI" pitchFamily="50" charset="-128"/>
              </a:rPr>
              <a:t> </a:t>
            </a:r>
            <a:r>
              <a:rPr lang="ja-JP" altLang="en-US" sz="2500" b="1" dirty="0">
                <a:latin typeface="Meiryo UI" pitchFamily="50" charset="-128"/>
                <a:ea typeface="Meiryo UI" pitchFamily="50" charset="-128"/>
                <a:cs typeface="Meiryo UI" pitchFamily="50" charset="-128"/>
              </a:rPr>
              <a:t>原則として、認知症を理由に受診を断らない</a:t>
            </a:r>
            <a:endParaRPr lang="en-US" altLang="ja-JP" sz="2500" b="1" dirty="0">
              <a:latin typeface="Meiryo UI" pitchFamily="50" charset="-128"/>
              <a:ea typeface="Meiryo UI" pitchFamily="50" charset="-128"/>
              <a:cs typeface="Meiryo UI" pitchFamily="50" charset="-128"/>
            </a:endParaRPr>
          </a:p>
          <a:p>
            <a:pPr eaLnBrk="1" hangingPunct="1">
              <a:spcBef>
                <a:spcPct val="40000"/>
              </a:spcBef>
              <a:buFontTx/>
              <a:buNone/>
            </a:pPr>
            <a:r>
              <a:rPr lang="en-US" altLang="ja-JP" sz="2500" b="1" dirty="0">
                <a:solidFill>
                  <a:schemeClr val="accent1">
                    <a:lumMod val="50000"/>
                  </a:schemeClr>
                </a:solidFill>
                <a:latin typeface="Meiryo UI" pitchFamily="50" charset="-128"/>
                <a:ea typeface="Meiryo UI" pitchFamily="50" charset="-128"/>
                <a:cs typeface="Meiryo UI" pitchFamily="50" charset="-128"/>
              </a:rPr>
              <a:t>●</a:t>
            </a:r>
            <a:r>
              <a:rPr lang="en-US" altLang="ja-JP" sz="2500" b="1" dirty="0">
                <a:latin typeface="Meiryo UI" pitchFamily="50" charset="-128"/>
                <a:ea typeface="Meiryo UI" pitchFamily="50" charset="-128"/>
                <a:cs typeface="Meiryo UI" pitchFamily="50" charset="-128"/>
              </a:rPr>
              <a:t> </a:t>
            </a:r>
            <a:r>
              <a:rPr lang="ja-JP" altLang="en-US" sz="2500" b="1" dirty="0">
                <a:latin typeface="Meiryo UI" pitchFamily="50" charset="-128"/>
                <a:ea typeface="Meiryo UI" pitchFamily="50" charset="-128"/>
                <a:cs typeface="Meiryo UI" pitchFamily="50" charset="-128"/>
              </a:rPr>
              <a:t>認知症の人の歯科疾患の急性症状に対しての</a:t>
            </a:r>
            <a:endParaRPr lang="en-US" altLang="ja-JP" sz="2500" b="1" dirty="0">
              <a:latin typeface="Meiryo UI" pitchFamily="50" charset="-128"/>
              <a:ea typeface="Meiryo UI" pitchFamily="50" charset="-128"/>
              <a:cs typeface="Meiryo UI" pitchFamily="50" charset="-128"/>
            </a:endParaRPr>
          </a:p>
          <a:p>
            <a:pPr eaLnBrk="1" hangingPunct="1">
              <a:spcBef>
                <a:spcPts val="0"/>
              </a:spcBef>
              <a:buFontTx/>
              <a:buNone/>
            </a:pPr>
            <a:r>
              <a:rPr lang="ja-JP" altLang="en-US" sz="2500" b="1" dirty="0">
                <a:latin typeface="Meiryo UI" pitchFamily="50" charset="-128"/>
                <a:ea typeface="Meiryo UI" pitchFamily="50" charset="-128"/>
                <a:cs typeface="Meiryo UI" pitchFamily="50" charset="-128"/>
              </a:rPr>
              <a:t>    トリアージを行う</a:t>
            </a:r>
            <a:endParaRPr lang="en-US" altLang="ja-JP" sz="2500" b="1" dirty="0">
              <a:latin typeface="Meiryo UI" pitchFamily="50" charset="-128"/>
              <a:ea typeface="Meiryo UI" pitchFamily="50" charset="-128"/>
              <a:cs typeface="Meiryo UI" pitchFamily="50" charset="-128"/>
            </a:endParaRPr>
          </a:p>
          <a:p>
            <a:pPr eaLnBrk="1" hangingPunct="1">
              <a:spcBef>
                <a:spcPct val="40000"/>
              </a:spcBef>
              <a:buFontTx/>
              <a:buNone/>
            </a:pPr>
            <a:r>
              <a:rPr lang="en-US" altLang="ja-JP" sz="2500" b="1" dirty="0">
                <a:solidFill>
                  <a:schemeClr val="accent1">
                    <a:lumMod val="50000"/>
                  </a:schemeClr>
                </a:solidFill>
                <a:latin typeface="Meiryo UI" pitchFamily="50" charset="-128"/>
                <a:ea typeface="Meiryo UI" pitchFamily="50" charset="-128"/>
                <a:cs typeface="Meiryo UI" pitchFamily="50" charset="-128"/>
              </a:rPr>
              <a:t>●</a:t>
            </a:r>
            <a:r>
              <a:rPr lang="en-US" altLang="ja-JP" sz="2500" b="1" dirty="0">
                <a:latin typeface="Meiryo UI" pitchFamily="50" charset="-128"/>
                <a:ea typeface="Meiryo UI" pitchFamily="50" charset="-128"/>
                <a:cs typeface="Meiryo UI" pitchFamily="50" charset="-128"/>
              </a:rPr>
              <a:t> </a:t>
            </a:r>
            <a:r>
              <a:rPr lang="ja-JP" altLang="en-US" sz="2500" b="1" dirty="0">
                <a:latin typeface="Meiryo UI" pitchFamily="50" charset="-128"/>
                <a:ea typeface="Meiryo UI" pitchFamily="50" charset="-128"/>
                <a:cs typeface="Meiryo UI" pitchFamily="50" charset="-128"/>
              </a:rPr>
              <a:t>症状に応じた適切な医療機関、また、認知症</a:t>
            </a:r>
            <a:endParaRPr lang="en-US" altLang="ja-JP" sz="2500" b="1" dirty="0">
              <a:latin typeface="Meiryo UI" pitchFamily="50" charset="-128"/>
              <a:ea typeface="Meiryo UI" pitchFamily="50" charset="-128"/>
              <a:cs typeface="Meiryo UI" pitchFamily="50" charset="-128"/>
            </a:endParaRPr>
          </a:p>
          <a:p>
            <a:pPr eaLnBrk="1" hangingPunct="1">
              <a:spcBef>
                <a:spcPts val="0"/>
              </a:spcBef>
              <a:buFontTx/>
              <a:buNone/>
            </a:pPr>
            <a:r>
              <a:rPr lang="ja-JP" altLang="en-US" sz="2500" b="1" dirty="0">
                <a:latin typeface="Meiryo UI" pitchFamily="50" charset="-128"/>
                <a:ea typeface="Meiryo UI" pitchFamily="50" charset="-128"/>
                <a:cs typeface="Meiryo UI" pitchFamily="50" charset="-128"/>
              </a:rPr>
              <a:t>    の人を支える地域の関係機関（地域包括支援</a:t>
            </a:r>
            <a:endParaRPr lang="en-US" altLang="ja-JP" sz="2500" b="1" dirty="0">
              <a:latin typeface="Meiryo UI" pitchFamily="50" charset="-128"/>
              <a:ea typeface="Meiryo UI" pitchFamily="50" charset="-128"/>
              <a:cs typeface="Meiryo UI" pitchFamily="50" charset="-128"/>
            </a:endParaRPr>
          </a:p>
          <a:p>
            <a:pPr eaLnBrk="1" hangingPunct="1">
              <a:spcBef>
                <a:spcPts val="0"/>
              </a:spcBef>
              <a:buFontTx/>
              <a:buNone/>
            </a:pPr>
            <a:r>
              <a:rPr lang="ja-JP" altLang="en-US" sz="2500" b="1" dirty="0">
                <a:latin typeface="Meiryo UI" pitchFamily="50" charset="-128"/>
                <a:ea typeface="Meiryo UI" pitchFamily="50" charset="-128"/>
                <a:cs typeface="Meiryo UI" pitchFamily="50" charset="-128"/>
              </a:rPr>
              <a:t>    センター 等）との連携体制をつくる</a:t>
            </a:r>
            <a:endParaRPr lang="en-US" altLang="ja-JP" sz="2500" b="1" dirty="0">
              <a:latin typeface="Meiryo UI" pitchFamily="50" charset="-128"/>
              <a:ea typeface="Meiryo UI" pitchFamily="50" charset="-128"/>
              <a:cs typeface="Meiryo UI" pitchFamily="50" charset="-128"/>
            </a:endParaRPr>
          </a:p>
          <a:p>
            <a:pPr eaLnBrk="1" hangingPunct="1">
              <a:spcBef>
                <a:spcPct val="40000"/>
              </a:spcBef>
              <a:buFontTx/>
              <a:buNone/>
            </a:pPr>
            <a:r>
              <a:rPr lang="en-US" altLang="ja-JP" sz="2500" b="1" dirty="0">
                <a:solidFill>
                  <a:schemeClr val="accent1">
                    <a:lumMod val="50000"/>
                  </a:schemeClr>
                </a:solidFill>
                <a:latin typeface="Meiryo UI" pitchFamily="50" charset="-128"/>
                <a:ea typeface="Meiryo UI" pitchFamily="50" charset="-128"/>
                <a:cs typeface="Meiryo UI" pitchFamily="50" charset="-128"/>
              </a:rPr>
              <a:t>●</a:t>
            </a:r>
            <a:r>
              <a:rPr lang="en-US" altLang="ja-JP" sz="2500" b="1" dirty="0">
                <a:latin typeface="Meiryo UI" pitchFamily="50" charset="-128"/>
                <a:ea typeface="Meiryo UI" pitchFamily="50" charset="-128"/>
                <a:cs typeface="Meiryo UI" pitchFamily="50" charset="-128"/>
              </a:rPr>
              <a:t> </a:t>
            </a:r>
            <a:r>
              <a:rPr lang="ja-JP" altLang="en-US" sz="2500" b="1" dirty="0">
                <a:latin typeface="Meiryo UI" pitchFamily="50" charset="-128"/>
                <a:ea typeface="Meiryo UI" pitchFamily="50" charset="-128"/>
                <a:cs typeface="Meiryo UI" pitchFamily="50" charset="-128"/>
              </a:rPr>
              <a:t>認知症や高齢者に関する研修受講、および</a:t>
            </a:r>
            <a:endParaRPr lang="en-US" altLang="ja-JP" sz="2500" b="1" dirty="0">
              <a:latin typeface="Meiryo UI" pitchFamily="50" charset="-128"/>
              <a:ea typeface="Meiryo UI" pitchFamily="50" charset="-128"/>
              <a:cs typeface="Meiryo UI" pitchFamily="50" charset="-128"/>
            </a:endParaRPr>
          </a:p>
          <a:p>
            <a:pPr eaLnBrk="1" hangingPunct="1">
              <a:spcBef>
                <a:spcPts val="0"/>
              </a:spcBef>
              <a:buFontTx/>
              <a:buNone/>
            </a:pPr>
            <a:r>
              <a:rPr lang="ja-JP" altLang="en-US" sz="2500" b="1" dirty="0">
                <a:latin typeface="Meiryo UI" pitchFamily="50" charset="-128"/>
                <a:ea typeface="Meiryo UI" pitchFamily="50" charset="-128"/>
                <a:cs typeface="Meiryo UI" pitchFamily="50" charset="-128"/>
              </a:rPr>
              <a:t>    スタッフの受講を支援する</a:t>
            </a:r>
            <a:endParaRPr lang="en-US" altLang="ja-JP" sz="2500" b="1" dirty="0">
              <a:latin typeface="Meiryo UI" pitchFamily="50" charset="-128"/>
              <a:ea typeface="Meiryo UI" pitchFamily="50" charset="-128"/>
              <a:cs typeface="Meiryo UI" pitchFamily="50" charset="-128"/>
            </a:endParaRPr>
          </a:p>
          <a:p>
            <a:pPr eaLnBrk="1" hangingPunct="1">
              <a:spcBef>
                <a:spcPct val="40000"/>
              </a:spcBef>
              <a:buFontTx/>
              <a:buNone/>
            </a:pPr>
            <a:r>
              <a:rPr lang="en-US" altLang="ja-JP" sz="2500" b="1" dirty="0">
                <a:solidFill>
                  <a:schemeClr val="accent1">
                    <a:lumMod val="50000"/>
                  </a:schemeClr>
                </a:solidFill>
                <a:latin typeface="Meiryo UI" pitchFamily="50" charset="-128"/>
                <a:ea typeface="Meiryo UI" pitchFamily="50" charset="-128"/>
                <a:cs typeface="Meiryo UI" pitchFamily="50" charset="-128"/>
              </a:rPr>
              <a:t>●</a:t>
            </a:r>
            <a:r>
              <a:rPr lang="en-US" altLang="ja-JP" sz="2500" b="1" dirty="0">
                <a:latin typeface="Meiryo UI" pitchFamily="50" charset="-128"/>
                <a:ea typeface="Meiryo UI" pitchFamily="50" charset="-128"/>
                <a:cs typeface="Meiryo UI" pitchFamily="50" charset="-128"/>
              </a:rPr>
              <a:t> </a:t>
            </a:r>
            <a:r>
              <a:rPr lang="ja-JP" altLang="en-US" sz="2500" b="1" dirty="0">
                <a:latin typeface="Meiryo UI" pitchFamily="50" charset="-128"/>
                <a:ea typeface="Meiryo UI" pitchFamily="50" charset="-128"/>
                <a:cs typeface="Meiryo UI" pitchFamily="50" charset="-128"/>
              </a:rPr>
              <a:t>院内設備等の環境の整備を行う</a:t>
            </a:r>
          </a:p>
        </p:txBody>
      </p:sp>
      <p:sp>
        <p:nvSpPr>
          <p:cNvPr id="10" name="Rectangle 3"/>
          <p:cNvSpPr>
            <a:spLocks noChangeArrowheads="1"/>
          </p:cNvSpPr>
          <p:nvPr/>
        </p:nvSpPr>
        <p:spPr bwMode="auto">
          <a:xfrm>
            <a:off x="204759" y="885825"/>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1"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36</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31033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idx="4294967295"/>
          </p:nvPr>
        </p:nvSpPr>
        <p:spPr>
          <a:xfrm>
            <a:off x="430212" y="231260"/>
            <a:ext cx="8229600" cy="723900"/>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認知症の人を受け入れるにあたって</a:t>
            </a:r>
          </a:p>
        </p:txBody>
      </p:sp>
      <p:sp>
        <p:nvSpPr>
          <p:cNvPr id="3" name="コンテンツ プレースホルダ 2"/>
          <p:cNvSpPr>
            <a:spLocks noGrp="1"/>
          </p:cNvSpPr>
          <p:nvPr>
            <p:ph idx="4294967295"/>
          </p:nvPr>
        </p:nvSpPr>
        <p:spPr>
          <a:xfrm>
            <a:off x="1141466" y="1898617"/>
            <a:ext cx="6963648" cy="3670909"/>
          </a:xfrm>
        </p:spPr>
        <p:txBody>
          <a:bodyPr>
            <a:normAutofit fontScale="92500"/>
          </a:bodyPr>
          <a:lstStyle/>
          <a:p>
            <a:pPr eaLnBrk="1" hangingPunct="1">
              <a:lnSpc>
                <a:spcPct val="110000"/>
              </a:lnSpc>
              <a:spcBef>
                <a:spcPct val="0"/>
              </a:spcBef>
              <a:buFontTx/>
              <a:buNone/>
              <a:defRPr/>
            </a:pPr>
            <a:r>
              <a:rPr lang="en-US" altLang="ja-JP" sz="2700" b="1" dirty="0">
                <a:solidFill>
                  <a:schemeClr val="accent1">
                    <a:lumMod val="50000"/>
                  </a:schemeClr>
                </a:solidFill>
                <a:latin typeface="Meiryo UI" pitchFamily="50" charset="-128"/>
                <a:ea typeface="Meiryo UI" pitchFamily="50" charset="-128"/>
                <a:cs typeface="Meiryo UI" pitchFamily="50" charset="-128"/>
              </a:rPr>
              <a:t>●</a:t>
            </a:r>
            <a:r>
              <a:rPr lang="en-US" altLang="ja-JP" sz="2700" b="1" dirty="0">
                <a:latin typeface="Meiryo UI" pitchFamily="50" charset="-128"/>
                <a:ea typeface="Meiryo UI" pitchFamily="50" charset="-128"/>
                <a:cs typeface="Meiryo UI" pitchFamily="50" charset="-128"/>
              </a:rPr>
              <a:t> </a:t>
            </a:r>
            <a:r>
              <a:rPr lang="ja-JP" altLang="en-US" sz="2700" b="1" dirty="0">
                <a:latin typeface="Meiryo UI" pitchFamily="50" charset="-128"/>
                <a:ea typeface="Meiryo UI" pitchFamily="50" charset="-128"/>
                <a:cs typeface="Meiryo UI" pitchFamily="50" charset="-128"/>
              </a:rPr>
              <a:t>認知症の人を受け入れるにあたり、現状を評価し、</a:t>
            </a:r>
            <a:endParaRPr lang="en-US" altLang="ja-JP" sz="2700" b="1" dirty="0">
              <a:latin typeface="Meiryo UI" pitchFamily="50" charset="-128"/>
              <a:ea typeface="Meiryo UI" pitchFamily="50" charset="-128"/>
              <a:cs typeface="Meiryo UI" pitchFamily="50" charset="-128"/>
            </a:endParaRPr>
          </a:p>
          <a:p>
            <a:pPr eaLnBrk="1" hangingPunct="1">
              <a:lnSpc>
                <a:spcPct val="110000"/>
              </a:lnSpc>
              <a:spcBef>
                <a:spcPct val="0"/>
              </a:spcBef>
              <a:buFontTx/>
              <a:buNone/>
              <a:defRPr/>
            </a:pPr>
            <a:r>
              <a:rPr lang="ja-JP" altLang="en-US" sz="2700" b="1" dirty="0">
                <a:latin typeface="Meiryo UI" pitchFamily="50" charset="-128"/>
                <a:ea typeface="Meiryo UI" pitchFamily="50" charset="-128"/>
                <a:cs typeface="Meiryo UI" pitchFamily="50" charset="-128"/>
              </a:rPr>
              <a:t>    必要な歯科診療を行える環境を整える</a:t>
            </a:r>
            <a:endParaRPr lang="en-US" altLang="ja-JP" sz="2700" b="1" dirty="0">
              <a:latin typeface="Meiryo UI" pitchFamily="50" charset="-128"/>
              <a:ea typeface="Meiryo UI" pitchFamily="50" charset="-128"/>
              <a:cs typeface="Meiryo UI" pitchFamily="50" charset="-128"/>
            </a:endParaRPr>
          </a:p>
          <a:p>
            <a:pPr eaLnBrk="1" hangingPunct="1">
              <a:lnSpc>
                <a:spcPct val="110000"/>
              </a:lnSpc>
              <a:spcBef>
                <a:spcPts val="600"/>
              </a:spcBef>
              <a:buFontTx/>
              <a:buNone/>
              <a:defRPr/>
            </a:pPr>
            <a:r>
              <a:rPr lang="ja-JP" altLang="en-US" sz="2500" b="1" dirty="0">
                <a:solidFill>
                  <a:schemeClr val="accent1">
                    <a:lumMod val="50000"/>
                  </a:schemeClr>
                </a:solidFill>
                <a:latin typeface="Meiryo UI" pitchFamily="50" charset="-128"/>
                <a:ea typeface="Meiryo UI" pitchFamily="50" charset="-128"/>
                <a:cs typeface="Meiryo UI" pitchFamily="50" charset="-128"/>
              </a:rPr>
              <a:t>　     ・ スタッフの意識</a:t>
            </a:r>
            <a:endParaRPr lang="en-US" altLang="ja-JP" sz="2500" b="1" dirty="0">
              <a:solidFill>
                <a:schemeClr val="accent1">
                  <a:lumMod val="50000"/>
                </a:schemeClr>
              </a:solidFill>
              <a:latin typeface="Meiryo UI" pitchFamily="50" charset="-128"/>
              <a:ea typeface="Meiryo UI" pitchFamily="50" charset="-128"/>
              <a:cs typeface="Meiryo UI" pitchFamily="50" charset="-128"/>
            </a:endParaRPr>
          </a:p>
          <a:p>
            <a:pPr eaLnBrk="1" hangingPunct="1">
              <a:lnSpc>
                <a:spcPct val="110000"/>
              </a:lnSpc>
              <a:spcBef>
                <a:spcPts val="600"/>
              </a:spcBef>
              <a:buFontTx/>
              <a:buNone/>
              <a:defRPr/>
            </a:pPr>
            <a:r>
              <a:rPr lang="ja-JP" altLang="en-US" sz="2500" b="1" dirty="0">
                <a:solidFill>
                  <a:schemeClr val="accent1">
                    <a:lumMod val="50000"/>
                  </a:schemeClr>
                </a:solidFill>
                <a:latin typeface="Meiryo UI" pitchFamily="50" charset="-128"/>
                <a:ea typeface="Meiryo UI" pitchFamily="50" charset="-128"/>
                <a:cs typeface="Meiryo UI" pitchFamily="50" charset="-128"/>
              </a:rPr>
              <a:t>       ・ 院外の連携体制</a:t>
            </a:r>
            <a:endParaRPr lang="en-US" altLang="ja-JP" sz="2500" b="1" dirty="0">
              <a:solidFill>
                <a:schemeClr val="accent1">
                  <a:lumMod val="50000"/>
                </a:schemeClr>
              </a:solidFill>
              <a:latin typeface="Meiryo UI" pitchFamily="50" charset="-128"/>
              <a:ea typeface="Meiryo UI" pitchFamily="50" charset="-128"/>
              <a:cs typeface="Meiryo UI" pitchFamily="50" charset="-128"/>
            </a:endParaRPr>
          </a:p>
          <a:p>
            <a:pPr eaLnBrk="1" hangingPunct="1">
              <a:lnSpc>
                <a:spcPct val="110000"/>
              </a:lnSpc>
              <a:spcBef>
                <a:spcPts val="600"/>
              </a:spcBef>
              <a:buFontTx/>
              <a:buNone/>
              <a:defRPr/>
            </a:pPr>
            <a:r>
              <a:rPr lang="ja-JP" altLang="en-US" sz="2500" b="1" dirty="0">
                <a:solidFill>
                  <a:schemeClr val="accent1">
                    <a:lumMod val="50000"/>
                  </a:schemeClr>
                </a:solidFill>
                <a:latin typeface="Meiryo UI" pitchFamily="50" charset="-128"/>
                <a:ea typeface="Meiryo UI" pitchFamily="50" charset="-128"/>
                <a:cs typeface="Meiryo UI" pitchFamily="50" charset="-128"/>
              </a:rPr>
              <a:t>       ・ 専門職への相談体制 等</a:t>
            </a:r>
            <a:endParaRPr lang="en-US" altLang="ja-JP" sz="2500" b="1" dirty="0">
              <a:solidFill>
                <a:schemeClr val="accent1">
                  <a:lumMod val="50000"/>
                </a:schemeClr>
              </a:solidFill>
              <a:latin typeface="Meiryo UI" pitchFamily="50" charset="-128"/>
              <a:ea typeface="Meiryo UI" pitchFamily="50" charset="-128"/>
              <a:cs typeface="Meiryo UI" pitchFamily="50" charset="-128"/>
            </a:endParaRPr>
          </a:p>
          <a:p>
            <a:pPr eaLnBrk="1" hangingPunct="1">
              <a:lnSpc>
                <a:spcPct val="110000"/>
              </a:lnSpc>
              <a:spcBef>
                <a:spcPts val="1800"/>
              </a:spcBef>
              <a:buFontTx/>
              <a:buNone/>
              <a:defRPr/>
            </a:pPr>
            <a:r>
              <a:rPr lang="en-US" altLang="ja-JP" sz="2700" b="1" dirty="0">
                <a:solidFill>
                  <a:schemeClr val="accent1">
                    <a:lumMod val="50000"/>
                  </a:schemeClr>
                </a:solidFill>
                <a:latin typeface="Meiryo UI" pitchFamily="50" charset="-128"/>
                <a:ea typeface="Meiryo UI" pitchFamily="50" charset="-128"/>
                <a:cs typeface="Meiryo UI" pitchFamily="50" charset="-128"/>
              </a:rPr>
              <a:t>●</a:t>
            </a:r>
            <a:r>
              <a:rPr lang="en-US" altLang="ja-JP" sz="2700" b="1" dirty="0">
                <a:latin typeface="Meiryo UI" pitchFamily="50" charset="-128"/>
                <a:ea typeface="Meiryo UI" pitchFamily="50" charset="-128"/>
                <a:cs typeface="Meiryo UI" pitchFamily="50" charset="-128"/>
              </a:rPr>
              <a:t> </a:t>
            </a:r>
            <a:r>
              <a:rPr lang="ja-JP" altLang="en-US" sz="2700" b="1" dirty="0">
                <a:latin typeface="Meiryo UI" pitchFamily="50" charset="-128"/>
                <a:ea typeface="Meiryo UI" pitchFamily="50" charset="-128"/>
                <a:cs typeface="Meiryo UI" pitchFamily="50" charset="-128"/>
              </a:rPr>
              <a:t>定期的に全職員を対象とした研修を行う</a:t>
            </a:r>
          </a:p>
          <a:p>
            <a:pPr eaLnBrk="1" hangingPunct="1">
              <a:lnSpc>
                <a:spcPct val="110000"/>
              </a:lnSpc>
              <a:spcBef>
                <a:spcPts val="1800"/>
              </a:spcBef>
              <a:buFontTx/>
              <a:buNone/>
              <a:defRPr/>
            </a:pPr>
            <a:r>
              <a:rPr lang="en-US" altLang="ja-JP" sz="2700" b="1" dirty="0">
                <a:solidFill>
                  <a:schemeClr val="accent1">
                    <a:lumMod val="50000"/>
                  </a:schemeClr>
                </a:solidFill>
                <a:latin typeface="Meiryo UI" pitchFamily="50" charset="-128"/>
                <a:ea typeface="Meiryo UI" pitchFamily="50" charset="-128"/>
                <a:cs typeface="Meiryo UI" pitchFamily="50" charset="-128"/>
              </a:rPr>
              <a:t>●</a:t>
            </a:r>
            <a:r>
              <a:rPr lang="en-US" altLang="ja-JP" sz="2700" b="1" dirty="0">
                <a:latin typeface="Meiryo UI" pitchFamily="50" charset="-128"/>
                <a:ea typeface="Meiryo UI" pitchFamily="50" charset="-128"/>
                <a:cs typeface="Meiryo UI" pitchFamily="50" charset="-128"/>
              </a:rPr>
              <a:t> </a:t>
            </a:r>
            <a:r>
              <a:rPr lang="ja-JP" altLang="en-US" sz="2700" b="1" dirty="0">
                <a:latin typeface="Meiryo UI" pitchFamily="50" charset="-128"/>
                <a:ea typeface="Meiryo UI" pitchFamily="50" charset="-128"/>
                <a:cs typeface="Meiryo UI" pitchFamily="50" charset="-128"/>
              </a:rPr>
              <a:t>認知症に関してリスクマネジメントを行う</a:t>
            </a:r>
          </a:p>
          <a:p>
            <a:pPr eaLnBrk="1" hangingPunct="1">
              <a:lnSpc>
                <a:spcPct val="105000"/>
              </a:lnSpc>
              <a:spcBef>
                <a:spcPct val="0"/>
              </a:spcBef>
              <a:buFontTx/>
              <a:buNone/>
              <a:defRPr/>
            </a:pPr>
            <a:endParaRPr lang="en-US" altLang="ja-JP" sz="800" b="1" dirty="0">
              <a:latin typeface="Meiryo UI" pitchFamily="50" charset="-128"/>
              <a:ea typeface="Meiryo UI" pitchFamily="50" charset="-128"/>
              <a:cs typeface="Meiryo UI" pitchFamily="50" charset="-128"/>
            </a:endParaRPr>
          </a:p>
        </p:txBody>
      </p:sp>
      <p:sp>
        <p:nvSpPr>
          <p:cNvPr id="10" name="Rectangle 3"/>
          <p:cNvSpPr>
            <a:spLocks noChangeArrowheads="1"/>
          </p:cNvSpPr>
          <p:nvPr/>
        </p:nvSpPr>
        <p:spPr bwMode="auto">
          <a:xfrm>
            <a:off x="204758" y="943833"/>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11"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37</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949370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167678" y="223421"/>
            <a:ext cx="6827693" cy="5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対応のポイント</a:t>
            </a:r>
            <a:r>
              <a:rPr lang="en-US" altLang="ja-JP" sz="3000" b="1" dirty="0">
                <a:latin typeface="Meiryo UI" pitchFamily="50" charset="-128"/>
                <a:ea typeface="Meiryo UI" pitchFamily="50" charset="-128"/>
                <a:cs typeface="Meiryo UI" pitchFamily="50" charset="-128"/>
              </a:rPr>
              <a:t>  </a:t>
            </a:r>
          </a:p>
        </p:txBody>
      </p:sp>
      <p:sp>
        <p:nvSpPr>
          <p:cNvPr id="6" name="角丸四角形 5"/>
          <p:cNvSpPr/>
          <p:nvPr/>
        </p:nvSpPr>
        <p:spPr>
          <a:xfrm>
            <a:off x="926438" y="1561438"/>
            <a:ext cx="2243137" cy="954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200" b="1" dirty="0">
                <a:solidFill>
                  <a:schemeClr val="accent1">
                    <a:lumMod val="50000"/>
                  </a:schemeClr>
                </a:solidFill>
                <a:latin typeface="Meiryo UI" pitchFamily="50" charset="-128"/>
                <a:ea typeface="Meiryo UI" pitchFamily="50" charset="-128"/>
                <a:cs typeface="Meiryo UI" pitchFamily="50" charset="-128"/>
              </a:rPr>
              <a:t>  話す技術</a:t>
            </a:r>
            <a:endParaRPr lang="en-US" altLang="ja-JP" sz="2200" b="1" dirty="0">
              <a:solidFill>
                <a:schemeClr val="accent1">
                  <a:lumMod val="50000"/>
                </a:schemeClr>
              </a:solidFill>
              <a:latin typeface="Meiryo UI" pitchFamily="50" charset="-128"/>
              <a:ea typeface="Meiryo UI" pitchFamily="50" charset="-128"/>
              <a:cs typeface="Meiryo UI" pitchFamily="50" charset="-128"/>
            </a:endParaRPr>
          </a:p>
          <a:p>
            <a:pPr>
              <a:defRPr/>
            </a:pPr>
            <a:r>
              <a:rPr lang="ja-JP" altLang="en-US" sz="2200" b="1" dirty="0">
                <a:solidFill>
                  <a:schemeClr val="accent1">
                    <a:lumMod val="50000"/>
                  </a:schemeClr>
                </a:solidFill>
                <a:latin typeface="Meiryo UI" pitchFamily="50" charset="-128"/>
                <a:ea typeface="Meiryo UI" pitchFamily="50" charset="-128"/>
                <a:cs typeface="Meiryo UI" pitchFamily="50" charset="-128"/>
              </a:rPr>
              <a:t>  聴く技術</a:t>
            </a:r>
          </a:p>
        </p:txBody>
      </p:sp>
      <p:sp>
        <p:nvSpPr>
          <p:cNvPr id="62470" name="角丸四角形 6"/>
          <p:cNvSpPr>
            <a:spLocks noChangeArrowheads="1"/>
          </p:cNvSpPr>
          <p:nvPr/>
        </p:nvSpPr>
        <p:spPr bwMode="auto">
          <a:xfrm>
            <a:off x="2538484" y="1397854"/>
            <a:ext cx="5555165" cy="1274120"/>
          </a:xfrm>
          <a:prstGeom prst="roundRect">
            <a:avLst>
              <a:gd name="adj" fmla="val 12477"/>
            </a:avLst>
          </a:prstGeom>
          <a:solidFill>
            <a:schemeClr val="accent1"/>
          </a:solidFill>
          <a:ln>
            <a:noFill/>
          </a:ln>
        </p:spPr>
        <p:txBody>
          <a:bodyPr anchor="ctr"/>
          <a:lstStyle/>
          <a:p>
            <a:pPr>
              <a:spcBef>
                <a:spcPts val="300"/>
              </a:spcBef>
            </a:pPr>
            <a:r>
              <a:rPr lang="ja-JP" altLang="en-US" sz="1800" b="1" dirty="0">
                <a:solidFill>
                  <a:schemeClr val="tx1">
                    <a:lumMod val="75000"/>
                    <a:lumOff val="25000"/>
                  </a:schemeClr>
                </a:solidFill>
                <a:latin typeface="Meiryo UI" pitchFamily="50" charset="-128"/>
                <a:ea typeface="Meiryo UI" pitchFamily="50" charset="-128"/>
                <a:cs typeface="Meiryo UI" pitchFamily="50" charset="-128"/>
              </a:rPr>
              <a:t>● ゆっくりと優しい口調で話す</a:t>
            </a:r>
            <a:endParaRPr lang="en-US" altLang="ja-JP" sz="1800" b="1" dirty="0">
              <a:solidFill>
                <a:schemeClr val="tx1">
                  <a:lumMod val="75000"/>
                  <a:lumOff val="25000"/>
                </a:schemeClr>
              </a:solidFill>
              <a:latin typeface="Meiryo UI" pitchFamily="50" charset="-128"/>
              <a:ea typeface="Meiryo UI" pitchFamily="50" charset="-128"/>
              <a:cs typeface="Meiryo UI" pitchFamily="50" charset="-128"/>
            </a:endParaRPr>
          </a:p>
          <a:p>
            <a:pPr>
              <a:spcBef>
                <a:spcPts val="600"/>
              </a:spcBef>
            </a:pPr>
            <a:r>
              <a:rPr lang="ja-JP" altLang="en-US" sz="1800" b="1" dirty="0">
                <a:solidFill>
                  <a:schemeClr val="tx1">
                    <a:lumMod val="75000"/>
                    <a:lumOff val="25000"/>
                  </a:schemeClr>
                </a:solidFill>
                <a:latin typeface="Meiryo UI" pitchFamily="50" charset="-128"/>
                <a:ea typeface="Meiryo UI" pitchFamily="50" charset="-128"/>
                <a:cs typeface="Meiryo UI" pitchFamily="50" charset="-128"/>
              </a:rPr>
              <a:t>● 同じ高さの目線で話す</a:t>
            </a:r>
            <a:endParaRPr lang="en-US" altLang="ja-JP" sz="1800" b="1" dirty="0">
              <a:solidFill>
                <a:schemeClr val="tx1">
                  <a:lumMod val="75000"/>
                  <a:lumOff val="25000"/>
                </a:schemeClr>
              </a:solidFill>
              <a:latin typeface="Meiryo UI" pitchFamily="50" charset="-128"/>
              <a:ea typeface="Meiryo UI" pitchFamily="50" charset="-128"/>
              <a:cs typeface="Meiryo UI" pitchFamily="50" charset="-128"/>
            </a:endParaRPr>
          </a:p>
          <a:p>
            <a:pPr>
              <a:spcBef>
                <a:spcPts val="600"/>
              </a:spcBef>
            </a:pPr>
            <a:r>
              <a:rPr lang="ja-JP" altLang="en-US" sz="1800" b="1" dirty="0">
                <a:solidFill>
                  <a:schemeClr val="tx1">
                    <a:lumMod val="75000"/>
                    <a:lumOff val="25000"/>
                  </a:schemeClr>
                </a:solidFill>
                <a:latin typeface="Meiryo UI" pitchFamily="50" charset="-128"/>
                <a:ea typeface="Meiryo UI" pitchFamily="50" charset="-128"/>
                <a:cs typeface="Meiryo UI" pitchFamily="50" charset="-128"/>
              </a:rPr>
              <a:t>● 遠くや後ろから話しかけない</a:t>
            </a:r>
            <a:endParaRPr lang="en-US" altLang="ja-JP" sz="1800" b="1" dirty="0">
              <a:solidFill>
                <a:schemeClr val="tx1">
                  <a:lumMod val="75000"/>
                  <a:lumOff val="25000"/>
                </a:schemeClr>
              </a:solidFill>
              <a:latin typeface="Meiryo UI" pitchFamily="50" charset="-128"/>
              <a:ea typeface="Meiryo UI" pitchFamily="50" charset="-128"/>
              <a:cs typeface="Meiryo UI" pitchFamily="50" charset="-128"/>
            </a:endParaRPr>
          </a:p>
        </p:txBody>
      </p:sp>
      <p:sp>
        <p:nvSpPr>
          <p:cNvPr id="8" name="角丸四角形 7"/>
          <p:cNvSpPr/>
          <p:nvPr/>
        </p:nvSpPr>
        <p:spPr>
          <a:xfrm>
            <a:off x="1022032" y="3107111"/>
            <a:ext cx="1727736" cy="920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200" b="1" dirty="0">
                <a:solidFill>
                  <a:schemeClr val="accent1">
                    <a:lumMod val="50000"/>
                  </a:schemeClr>
                </a:solidFill>
                <a:latin typeface="Meiryo UI" pitchFamily="50" charset="-128"/>
                <a:ea typeface="Meiryo UI" pitchFamily="50" charset="-128"/>
                <a:cs typeface="Meiryo UI" pitchFamily="50" charset="-128"/>
              </a:rPr>
              <a:t> 行動面</a:t>
            </a:r>
            <a:endParaRPr lang="en-US" altLang="ja-JP" sz="2200" b="1" dirty="0">
              <a:solidFill>
                <a:schemeClr val="accent1">
                  <a:lumMod val="50000"/>
                </a:schemeClr>
              </a:solidFill>
              <a:latin typeface="Meiryo UI" pitchFamily="50" charset="-128"/>
              <a:ea typeface="Meiryo UI" pitchFamily="50" charset="-128"/>
              <a:cs typeface="Meiryo UI" pitchFamily="50" charset="-128"/>
            </a:endParaRPr>
          </a:p>
          <a:p>
            <a:pPr>
              <a:defRPr/>
            </a:pPr>
            <a:r>
              <a:rPr lang="ja-JP" altLang="en-US" sz="2200" b="1" dirty="0">
                <a:solidFill>
                  <a:schemeClr val="accent1">
                    <a:lumMod val="50000"/>
                  </a:schemeClr>
                </a:solidFill>
                <a:latin typeface="Meiryo UI" pitchFamily="50" charset="-128"/>
                <a:ea typeface="Meiryo UI" pitchFamily="50" charset="-128"/>
                <a:cs typeface="Meiryo UI" pitchFamily="50" charset="-128"/>
              </a:rPr>
              <a:t> での技術</a:t>
            </a:r>
          </a:p>
        </p:txBody>
      </p:sp>
      <p:sp>
        <p:nvSpPr>
          <p:cNvPr id="62472" name="角丸四角形 8"/>
          <p:cNvSpPr>
            <a:spLocks noChangeArrowheads="1"/>
          </p:cNvSpPr>
          <p:nvPr/>
        </p:nvSpPr>
        <p:spPr bwMode="auto">
          <a:xfrm>
            <a:off x="2538484" y="3143710"/>
            <a:ext cx="5563555" cy="884151"/>
          </a:xfrm>
          <a:prstGeom prst="roundRect">
            <a:avLst>
              <a:gd name="adj" fmla="val 13060"/>
            </a:avLst>
          </a:prstGeom>
          <a:solidFill>
            <a:schemeClr val="accent1"/>
          </a:solidFill>
          <a:ln>
            <a:noFill/>
          </a:ln>
        </p:spPr>
        <p:txBody>
          <a:bodyPr anchor="ctr"/>
          <a:lstStyle/>
          <a:p>
            <a:pPr>
              <a:spcBef>
                <a:spcPts val="600"/>
              </a:spcBef>
            </a:pPr>
            <a:r>
              <a:rPr lang="ja-JP" altLang="en-US" sz="1800" b="1" dirty="0">
                <a:solidFill>
                  <a:schemeClr val="tx1">
                    <a:lumMod val="75000"/>
                    <a:lumOff val="25000"/>
                  </a:schemeClr>
                </a:solidFill>
                <a:latin typeface="Meiryo UI" pitchFamily="50" charset="-128"/>
                <a:ea typeface="Meiryo UI" pitchFamily="50" charset="-128"/>
                <a:cs typeface="Meiryo UI" pitchFamily="50" charset="-128"/>
              </a:rPr>
              <a:t>● 周り・後ろ</a:t>
            </a:r>
            <a:r>
              <a:rPr lang="en-US" altLang="ja-JP" sz="1800" b="1" dirty="0">
                <a:solidFill>
                  <a:schemeClr val="tx1">
                    <a:lumMod val="75000"/>
                    <a:lumOff val="25000"/>
                  </a:schemeClr>
                </a:solidFill>
                <a:latin typeface="Meiryo UI" pitchFamily="50" charset="-128"/>
                <a:ea typeface="Meiryo UI" pitchFamily="50" charset="-128"/>
                <a:cs typeface="Meiryo UI" pitchFamily="50" charset="-128"/>
              </a:rPr>
              <a:t>(</a:t>
            </a:r>
            <a:r>
              <a:rPr lang="ja-JP" altLang="en-US" sz="1800" b="1" dirty="0">
                <a:solidFill>
                  <a:schemeClr val="tx1">
                    <a:lumMod val="75000"/>
                    <a:lumOff val="25000"/>
                  </a:schemeClr>
                </a:solidFill>
                <a:latin typeface="Meiryo UI" pitchFamily="50" charset="-128"/>
                <a:ea typeface="Meiryo UI" pitchFamily="50" charset="-128"/>
                <a:cs typeface="Meiryo UI" pitchFamily="50" charset="-128"/>
              </a:rPr>
              <a:t>死角</a:t>
            </a:r>
            <a:r>
              <a:rPr lang="en-US" altLang="ja-JP" sz="1800" b="1" dirty="0">
                <a:solidFill>
                  <a:schemeClr val="tx1">
                    <a:lumMod val="75000"/>
                    <a:lumOff val="25000"/>
                  </a:schemeClr>
                </a:solidFill>
                <a:latin typeface="Meiryo UI" pitchFamily="50" charset="-128"/>
                <a:ea typeface="Meiryo UI" pitchFamily="50" charset="-128"/>
                <a:cs typeface="Meiryo UI" pitchFamily="50" charset="-128"/>
              </a:rPr>
              <a:t>)</a:t>
            </a:r>
            <a:r>
              <a:rPr lang="ja-JP" altLang="en-US" sz="1800" b="1" dirty="0">
                <a:solidFill>
                  <a:schemeClr val="tx1">
                    <a:lumMod val="75000"/>
                    <a:lumOff val="25000"/>
                  </a:schemeClr>
                </a:solidFill>
                <a:latin typeface="Meiryo UI" pitchFamily="50" charset="-128"/>
                <a:ea typeface="Meiryo UI" pitchFamily="50" charset="-128"/>
                <a:cs typeface="Meiryo UI" pitchFamily="50" charset="-128"/>
              </a:rPr>
              <a:t>で大きな音を出さない</a:t>
            </a:r>
            <a:endParaRPr lang="en-US" altLang="ja-JP" sz="1800" b="1" dirty="0">
              <a:solidFill>
                <a:schemeClr val="tx1">
                  <a:lumMod val="75000"/>
                  <a:lumOff val="25000"/>
                </a:schemeClr>
              </a:solidFill>
              <a:latin typeface="Meiryo UI" pitchFamily="50" charset="-128"/>
              <a:ea typeface="Meiryo UI" pitchFamily="50" charset="-128"/>
              <a:cs typeface="Meiryo UI" pitchFamily="50" charset="-128"/>
            </a:endParaRPr>
          </a:p>
          <a:p>
            <a:pPr>
              <a:spcBef>
                <a:spcPts val="600"/>
              </a:spcBef>
            </a:pPr>
            <a:r>
              <a:rPr lang="ja-JP" altLang="en-US" sz="1800" b="1" dirty="0">
                <a:solidFill>
                  <a:schemeClr val="tx1">
                    <a:lumMod val="75000"/>
                    <a:lumOff val="25000"/>
                  </a:schemeClr>
                </a:solidFill>
                <a:latin typeface="Meiryo UI" pitchFamily="50" charset="-128"/>
                <a:ea typeface="Meiryo UI" pitchFamily="50" charset="-128"/>
                <a:cs typeface="Meiryo UI" pitchFamily="50" charset="-128"/>
              </a:rPr>
              <a:t>● 騒がしくない環境を作る</a:t>
            </a:r>
            <a:endParaRPr lang="en-US" altLang="ja-JP" sz="1800" b="1" dirty="0">
              <a:solidFill>
                <a:schemeClr val="tx1">
                  <a:lumMod val="75000"/>
                  <a:lumOff val="25000"/>
                </a:schemeClr>
              </a:solidFill>
              <a:latin typeface="Meiryo UI" pitchFamily="50" charset="-128"/>
              <a:ea typeface="Meiryo UI" pitchFamily="50" charset="-128"/>
              <a:cs typeface="Meiryo UI" pitchFamily="50" charset="-128"/>
            </a:endParaRPr>
          </a:p>
        </p:txBody>
      </p:sp>
      <p:cxnSp>
        <p:nvCxnSpPr>
          <p:cNvPr id="3" name="直線コネクタ 2"/>
          <p:cNvCxnSpPr/>
          <p:nvPr/>
        </p:nvCxnSpPr>
        <p:spPr bwMode="auto">
          <a:xfrm>
            <a:off x="987879" y="2898145"/>
            <a:ext cx="7300546" cy="0"/>
          </a:xfrm>
          <a:prstGeom prst="line">
            <a:avLst/>
          </a:prstGeom>
          <a:solidFill>
            <a:srgbClr val="FFFF99"/>
          </a:solidFill>
          <a:ln w="22225" cap="flat" cmpd="sng" algn="ctr">
            <a:solidFill>
              <a:schemeClr val="tx1">
                <a:lumMod val="50000"/>
                <a:lumOff val="50000"/>
                <a:alpha val="90000"/>
              </a:schemeClr>
            </a:solidFill>
            <a:prstDash val="sysDash"/>
            <a:round/>
            <a:headEnd type="none" w="med" len="med"/>
            <a:tailEnd type="none" w="med" len="med"/>
          </a:ln>
          <a:effectLst/>
        </p:spPr>
      </p:cxnSp>
      <p:sp>
        <p:nvSpPr>
          <p:cNvPr id="19" name="Rectangle 3"/>
          <p:cNvSpPr>
            <a:spLocks noChangeArrowheads="1"/>
          </p:cNvSpPr>
          <p:nvPr/>
        </p:nvSpPr>
        <p:spPr bwMode="auto">
          <a:xfrm>
            <a:off x="204759" y="885825"/>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22"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38</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3" name="テキスト ボックス 23"/>
          <p:cNvSpPr txBox="1">
            <a:spLocks noChangeArrowheads="1"/>
          </p:cNvSpPr>
          <p:nvPr/>
        </p:nvSpPr>
        <p:spPr bwMode="auto">
          <a:xfrm>
            <a:off x="2429302" y="6338352"/>
            <a:ext cx="6245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r>
              <a:rPr lang="en-US" altLang="ja-JP" sz="1400" b="1" dirty="0">
                <a:solidFill>
                  <a:schemeClr val="tx1">
                    <a:lumMod val="65000"/>
                    <a:lumOff val="35000"/>
                  </a:schemeClr>
                </a:solidFill>
                <a:latin typeface="Trebuchet MS" panose="020B0603020202020204" pitchFamily="34" charset="0"/>
                <a:ea typeface="Meiryo UI" pitchFamily="50" charset="-128"/>
                <a:cs typeface="Meiryo UI" pitchFamily="50" charset="-128"/>
              </a:rPr>
              <a:t>H26</a:t>
            </a:r>
            <a:r>
              <a:rPr lang="ja-JP" altLang="en-US" sz="1400" b="1" dirty="0">
                <a:solidFill>
                  <a:schemeClr val="tx1">
                    <a:lumMod val="65000"/>
                    <a:lumOff val="35000"/>
                  </a:schemeClr>
                </a:solidFill>
                <a:latin typeface="Trebuchet MS" panose="020B0603020202020204" pitchFamily="34" charset="0"/>
                <a:ea typeface="Meiryo UI" pitchFamily="50" charset="-128"/>
                <a:cs typeface="Meiryo UI" pitchFamily="50" charset="-128"/>
              </a:rPr>
              <a:t>年度 </a:t>
            </a:r>
            <a:r>
              <a:rPr lang="ja-JP" altLang="en-US" sz="1400" b="1" dirty="0">
                <a:solidFill>
                  <a:schemeClr val="tx1">
                    <a:lumMod val="65000"/>
                    <a:lumOff val="35000"/>
                  </a:schemeClr>
                </a:solidFill>
                <a:latin typeface="Meiryo UI" pitchFamily="50" charset="-128"/>
                <a:ea typeface="Meiryo UI" pitchFamily="50" charset="-128"/>
                <a:cs typeface="Meiryo UI" pitchFamily="50" charset="-128"/>
              </a:rPr>
              <a:t>病院勤務の医療従事者向け認知症対応力向上研修テキストを参照</a:t>
            </a:r>
          </a:p>
        </p:txBody>
      </p:sp>
      <p:sp>
        <p:nvSpPr>
          <p:cNvPr id="11" name="角丸四角形 10"/>
          <p:cNvSpPr/>
          <p:nvPr/>
        </p:nvSpPr>
        <p:spPr>
          <a:xfrm>
            <a:off x="1062168" y="4627648"/>
            <a:ext cx="1971675" cy="9064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200" b="1" dirty="0">
                <a:solidFill>
                  <a:schemeClr val="accent1">
                    <a:lumMod val="50000"/>
                  </a:schemeClr>
                </a:solidFill>
                <a:latin typeface="Meiryo UI" pitchFamily="50" charset="-128"/>
                <a:ea typeface="Meiryo UI" pitchFamily="50" charset="-128"/>
                <a:cs typeface="Meiryo UI" pitchFamily="50" charset="-128"/>
              </a:rPr>
              <a:t> 観察の</a:t>
            </a:r>
            <a:endParaRPr lang="en-US" altLang="ja-JP" sz="2200" b="1" dirty="0">
              <a:solidFill>
                <a:schemeClr val="accent1">
                  <a:lumMod val="50000"/>
                </a:schemeClr>
              </a:solidFill>
              <a:latin typeface="Meiryo UI" pitchFamily="50" charset="-128"/>
              <a:ea typeface="Meiryo UI" pitchFamily="50" charset="-128"/>
              <a:cs typeface="Meiryo UI" pitchFamily="50" charset="-128"/>
            </a:endParaRPr>
          </a:p>
          <a:p>
            <a:pPr>
              <a:defRPr/>
            </a:pPr>
            <a:r>
              <a:rPr lang="ja-JP" altLang="en-US" sz="2200" b="1" dirty="0">
                <a:solidFill>
                  <a:schemeClr val="accent1">
                    <a:lumMod val="50000"/>
                  </a:schemeClr>
                </a:solidFill>
                <a:latin typeface="Meiryo UI" pitchFamily="50" charset="-128"/>
                <a:ea typeface="Meiryo UI" pitchFamily="50" charset="-128"/>
                <a:cs typeface="Meiryo UI" pitchFamily="50" charset="-128"/>
              </a:rPr>
              <a:t> ポイント</a:t>
            </a:r>
          </a:p>
        </p:txBody>
      </p:sp>
      <p:sp>
        <p:nvSpPr>
          <p:cNvPr id="12" name="角丸四角形 10"/>
          <p:cNvSpPr>
            <a:spLocks noChangeArrowheads="1"/>
          </p:cNvSpPr>
          <p:nvPr/>
        </p:nvSpPr>
        <p:spPr bwMode="auto">
          <a:xfrm>
            <a:off x="2538484" y="4408227"/>
            <a:ext cx="5576128" cy="1392072"/>
          </a:xfrm>
          <a:prstGeom prst="roundRect">
            <a:avLst>
              <a:gd name="adj" fmla="val 16947"/>
            </a:avLst>
          </a:prstGeom>
          <a:solidFill>
            <a:schemeClr val="accent1"/>
          </a:solidFill>
          <a:ln>
            <a:noFill/>
          </a:ln>
        </p:spPr>
        <p:txBody>
          <a:bodyPr anchor="ctr"/>
          <a:lstStyle/>
          <a:p>
            <a:pPr>
              <a:spcBef>
                <a:spcPts val="300"/>
              </a:spcBef>
            </a:pPr>
            <a:r>
              <a:rPr lang="ja-JP" altLang="en-US" sz="1800" b="1" dirty="0">
                <a:solidFill>
                  <a:schemeClr val="tx1">
                    <a:lumMod val="75000"/>
                    <a:lumOff val="25000"/>
                  </a:schemeClr>
                </a:solidFill>
                <a:latin typeface="Meiryo UI" pitchFamily="50" charset="-128"/>
                <a:ea typeface="Meiryo UI" pitchFamily="50" charset="-128"/>
                <a:cs typeface="Meiryo UI" pitchFamily="50" charset="-128"/>
              </a:rPr>
              <a:t>● いつもと様子・行動が違うときは合併症に気をつける</a:t>
            </a:r>
            <a:endParaRPr lang="en-US" altLang="ja-JP" sz="1800" b="1" dirty="0">
              <a:solidFill>
                <a:schemeClr val="tx1">
                  <a:lumMod val="75000"/>
                  <a:lumOff val="25000"/>
                </a:schemeClr>
              </a:solidFill>
              <a:latin typeface="Meiryo UI" pitchFamily="50" charset="-128"/>
              <a:ea typeface="Meiryo UI" pitchFamily="50" charset="-128"/>
              <a:cs typeface="Meiryo UI" pitchFamily="50" charset="-128"/>
            </a:endParaRPr>
          </a:p>
          <a:p>
            <a:pPr>
              <a:spcBef>
                <a:spcPts val="600"/>
              </a:spcBef>
            </a:pPr>
            <a:r>
              <a:rPr lang="ja-JP" altLang="en-US" sz="1800" b="1" dirty="0">
                <a:solidFill>
                  <a:schemeClr val="tx1">
                    <a:lumMod val="75000"/>
                    <a:lumOff val="25000"/>
                  </a:schemeClr>
                </a:solidFill>
                <a:latin typeface="Meiryo UI" pitchFamily="50" charset="-128"/>
                <a:ea typeface="Meiryo UI" pitchFamily="50" charset="-128"/>
                <a:cs typeface="Meiryo UI" pitchFamily="50" charset="-128"/>
              </a:rPr>
              <a:t>● 動き、表情や言葉の変化に注意</a:t>
            </a:r>
            <a:endParaRPr lang="en-US" altLang="ja-JP" sz="1800" b="1" dirty="0">
              <a:solidFill>
                <a:schemeClr val="tx1">
                  <a:lumMod val="75000"/>
                  <a:lumOff val="25000"/>
                </a:schemeClr>
              </a:solidFill>
              <a:latin typeface="Meiryo UI" pitchFamily="50" charset="-128"/>
              <a:ea typeface="Meiryo UI" pitchFamily="50" charset="-128"/>
              <a:cs typeface="Meiryo UI" pitchFamily="50" charset="-128"/>
            </a:endParaRPr>
          </a:p>
          <a:p>
            <a:pPr>
              <a:spcBef>
                <a:spcPts val="600"/>
              </a:spcBef>
            </a:pPr>
            <a:r>
              <a:rPr lang="ja-JP" altLang="en-US" sz="1800" b="1" dirty="0">
                <a:solidFill>
                  <a:schemeClr val="tx1">
                    <a:lumMod val="75000"/>
                    <a:lumOff val="25000"/>
                  </a:schemeClr>
                </a:solidFill>
                <a:latin typeface="Meiryo UI" pitchFamily="50" charset="-128"/>
                <a:ea typeface="Meiryo UI" pitchFamily="50" charset="-128"/>
                <a:cs typeface="Meiryo UI" pitchFamily="50" charset="-128"/>
              </a:rPr>
              <a:t>● 他のスタッフが関わっているときの反応を観察する</a:t>
            </a:r>
            <a:endParaRPr lang="en-US" altLang="ja-JP" sz="1800" b="1" dirty="0">
              <a:solidFill>
                <a:schemeClr val="tx1">
                  <a:lumMod val="75000"/>
                  <a:lumOff val="25000"/>
                </a:schemeClr>
              </a:solidFill>
              <a:latin typeface="Meiryo UI" pitchFamily="50" charset="-128"/>
              <a:ea typeface="Meiryo UI" pitchFamily="50" charset="-128"/>
              <a:cs typeface="Meiryo UI" pitchFamily="50" charset="-128"/>
            </a:endParaRPr>
          </a:p>
        </p:txBody>
      </p:sp>
      <p:cxnSp>
        <p:nvCxnSpPr>
          <p:cNvPr id="14" name="直線コネクタ 13"/>
          <p:cNvCxnSpPr/>
          <p:nvPr/>
        </p:nvCxnSpPr>
        <p:spPr bwMode="auto">
          <a:xfrm flipV="1">
            <a:off x="1022032" y="4250626"/>
            <a:ext cx="7257901" cy="816"/>
          </a:xfrm>
          <a:prstGeom prst="line">
            <a:avLst/>
          </a:prstGeom>
          <a:solidFill>
            <a:srgbClr val="FFFF99"/>
          </a:solidFill>
          <a:ln w="22225" cap="flat" cmpd="sng" algn="ctr">
            <a:solidFill>
              <a:schemeClr val="tx1">
                <a:lumMod val="50000"/>
                <a:lumOff val="50000"/>
                <a:alpha val="90000"/>
              </a:schemeClr>
            </a:solidFill>
            <a:prstDash val="sysDash"/>
            <a:round/>
            <a:headEnd type="none" w="med" len="med"/>
            <a:tailEnd type="none" w="med" len="med"/>
          </a:ln>
          <a:effectLst/>
        </p:spPr>
      </p:cxnSp>
    </p:spTree>
    <p:extLst>
      <p:ext uri="{BB962C8B-B14F-4D97-AF65-F5344CB8AC3E}">
        <p14:creationId xmlns:p14="http://schemas.microsoft.com/office/powerpoint/2010/main" val="9751894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役割</a:t>
            </a:r>
            <a:r>
              <a:rPr lang="en-US" altLang="ja-JP" sz="1800" b="1" dirty="0">
                <a:latin typeface="Trebuchet MS" panose="020B0603020202020204" pitchFamily="34" charset="0"/>
                <a:ea typeface="Meiryo UI" pitchFamily="50" charset="-128"/>
                <a:cs typeface="Meiryo UI" pitchFamily="50" charset="-128"/>
              </a:rPr>
              <a:t>39</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5" name="Rectangle 3"/>
          <p:cNvSpPr>
            <a:spLocks noChangeArrowheads="1"/>
          </p:cNvSpPr>
          <p:nvPr/>
        </p:nvSpPr>
        <p:spPr bwMode="auto">
          <a:xfrm>
            <a:off x="204759" y="858114"/>
            <a:ext cx="8837065" cy="117026"/>
          </a:xfrm>
          <a:prstGeom prst="rect">
            <a:avLst/>
          </a:prstGeom>
          <a:gradFill rotWithShape="1">
            <a:gsLst>
              <a:gs pos="0">
                <a:srgbClr val="CDE9EB"/>
              </a:gs>
              <a:gs pos="100000">
                <a:srgbClr val="317277"/>
              </a:gs>
            </a:gsLst>
            <a:lin ang="0" scaled="1"/>
          </a:gradFill>
          <a:ln>
            <a:noFill/>
          </a:ln>
        </p:spPr>
        <p:txBody>
          <a:bodyPr wrap="none" anchor="ctr"/>
          <a:lstStyle/>
          <a:p>
            <a:pPr eaLnBrk="1" hangingPunct="1"/>
            <a:endParaRPr lang="ja-JP" altLang="en-US" sz="1800"/>
          </a:p>
        </p:txBody>
      </p:sp>
      <p:sp>
        <p:nvSpPr>
          <p:cNvPr id="6" name="Text Box 2"/>
          <p:cNvSpPr txBox="1">
            <a:spLocks noChangeArrowheads="1"/>
          </p:cNvSpPr>
          <p:nvPr/>
        </p:nvSpPr>
        <p:spPr bwMode="auto">
          <a:xfrm>
            <a:off x="946726" y="249238"/>
            <a:ext cx="716411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かかりつけ歯科医の役割編のまとめ</a:t>
            </a:r>
            <a:r>
              <a:rPr lang="en-US" altLang="ja-JP" sz="3000" b="1" dirty="0">
                <a:latin typeface="Meiryo UI" pitchFamily="50" charset="-128"/>
                <a:ea typeface="Meiryo UI" pitchFamily="50" charset="-128"/>
                <a:cs typeface="Meiryo UI" pitchFamily="50" charset="-128"/>
              </a:rPr>
              <a:t>  </a:t>
            </a:r>
          </a:p>
        </p:txBody>
      </p:sp>
      <p:sp>
        <p:nvSpPr>
          <p:cNvPr id="7" name="コンテンツ プレースホルダ 2"/>
          <p:cNvSpPr txBox="1">
            <a:spLocks/>
          </p:cNvSpPr>
          <p:nvPr/>
        </p:nvSpPr>
        <p:spPr bwMode="auto">
          <a:xfrm>
            <a:off x="753254" y="3234519"/>
            <a:ext cx="7740074" cy="2729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90488" indent="-90488" eaLnBrk="1" hangingPunct="1">
              <a:spcBef>
                <a:spcPts val="1200"/>
              </a:spcBef>
              <a:buFontTx/>
              <a:buNone/>
            </a:pPr>
            <a:r>
              <a:rPr lang="ja-JP" altLang="en-US" sz="2500" b="1" kern="0" dirty="0">
                <a:latin typeface="Meiryo UI" pitchFamily="50" charset="-128"/>
                <a:ea typeface="Meiryo UI" pitchFamily="50" charset="-128"/>
                <a:cs typeface="Meiryo UI" pitchFamily="50" charset="-128"/>
              </a:rPr>
              <a:t>●長年培ってきた</a:t>
            </a:r>
            <a:r>
              <a:rPr lang="ja-JP" altLang="en-US" sz="800" b="1" kern="0" dirty="0">
                <a:latin typeface="Meiryo UI" pitchFamily="50" charset="-128"/>
                <a:ea typeface="Meiryo UI" pitchFamily="50" charset="-128"/>
                <a:cs typeface="Meiryo UI" pitchFamily="50" charset="-128"/>
              </a:rPr>
              <a:t> </a:t>
            </a:r>
            <a:r>
              <a:rPr lang="ja-JP" altLang="en-US" sz="2500" b="1" kern="0" dirty="0">
                <a:latin typeface="Meiryo UI" pitchFamily="50" charset="-128"/>
                <a:ea typeface="Meiryo UI" pitchFamily="50" charset="-128"/>
                <a:cs typeface="Meiryo UI" pitchFamily="50" charset="-128"/>
              </a:rPr>
              <a:t>かかりつけ歯科医として情報と信頼関係</a:t>
            </a:r>
            <a:endParaRPr lang="en-US" altLang="ja-JP" sz="2500" b="1" kern="0" dirty="0">
              <a:latin typeface="Meiryo UI" pitchFamily="50" charset="-128"/>
              <a:ea typeface="Meiryo UI" pitchFamily="50" charset="-128"/>
              <a:cs typeface="Meiryo UI" pitchFamily="50" charset="-128"/>
            </a:endParaRPr>
          </a:p>
          <a:p>
            <a:pPr eaLnBrk="1" hangingPunct="1">
              <a:spcBef>
                <a:spcPts val="1200"/>
              </a:spcBef>
              <a:buFontTx/>
              <a:buNone/>
            </a:pPr>
            <a:r>
              <a:rPr lang="ja-JP" altLang="en-US" sz="2500" b="1" kern="0" dirty="0">
                <a:latin typeface="Meiryo UI" pitchFamily="50" charset="-128"/>
                <a:ea typeface="Meiryo UI" pitchFamily="50" charset="-128"/>
                <a:cs typeface="Meiryo UI" pitchFamily="50" charset="-128"/>
              </a:rPr>
              <a:t>●安心して通院できる心配りや施設の整備</a:t>
            </a:r>
            <a:endParaRPr lang="en-US" altLang="ja-JP" sz="2500" b="1" kern="0" dirty="0">
              <a:latin typeface="Meiryo UI" pitchFamily="50" charset="-128"/>
              <a:ea typeface="Meiryo UI" pitchFamily="50" charset="-128"/>
              <a:cs typeface="Meiryo UI" pitchFamily="50" charset="-128"/>
            </a:endParaRPr>
          </a:p>
          <a:p>
            <a:pPr eaLnBrk="1" hangingPunct="1">
              <a:spcBef>
                <a:spcPts val="1200"/>
              </a:spcBef>
              <a:buFontTx/>
              <a:buNone/>
            </a:pPr>
            <a:r>
              <a:rPr lang="ja-JP" altLang="en-US" sz="2500" b="1" kern="0" dirty="0">
                <a:latin typeface="Meiryo UI" pitchFamily="50" charset="-128"/>
                <a:ea typeface="Meiryo UI" pitchFamily="50" charset="-128"/>
                <a:cs typeface="Meiryo UI" pitchFamily="50" charset="-128"/>
              </a:rPr>
              <a:t>●歯科医師とスタッフに必要な認知症の知識の研修</a:t>
            </a:r>
            <a:endParaRPr lang="en-US" altLang="ja-JP" sz="2500" b="1" kern="0" dirty="0">
              <a:latin typeface="Meiryo UI" pitchFamily="50" charset="-128"/>
              <a:ea typeface="Meiryo UI" pitchFamily="50" charset="-128"/>
              <a:cs typeface="Meiryo UI" pitchFamily="50" charset="-128"/>
            </a:endParaRPr>
          </a:p>
          <a:p>
            <a:pPr eaLnBrk="1" hangingPunct="1">
              <a:spcBef>
                <a:spcPts val="1200"/>
              </a:spcBef>
              <a:buFontTx/>
              <a:buNone/>
            </a:pPr>
            <a:r>
              <a:rPr lang="ja-JP" altLang="en-US" sz="2500" b="1" kern="0" dirty="0">
                <a:latin typeface="Meiryo UI" pitchFamily="50" charset="-128"/>
                <a:ea typeface="Meiryo UI" pitchFamily="50" charset="-128"/>
                <a:cs typeface="Meiryo UI" pitchFamily="50" charset="-128"/>
              </a:rPr>
              <a:t>●かかりつけ医や他の関係機関と積極的な連携</a:t>
            </a:r>
            <a:endParaRPr lang="en-US" altLang="ja-JP" sz="2500" b="1" kern="0" dirty="0">
              <a:latin typeface="Meiryo UI" pitchFamily="50" charset="-128"/>
              <a:ea typeface="Meiryo UI" pitchFamily="50" charset="-128"/>
              <a:cs typeface="Meiryo UI" pitchFamily="50" charset="-128"/>
            </a:endParaRPr>
          </a:p>
          <a:p>
            <a:pPr eaLnBrk="1" hangingPunct="1">
              <a:lnSpc>
                <a:spcPct val="130000"/>
              </a:lnSpc>
              <a:spcBef>
                <a:spcPct val="0"/>
              </a:spcBef>
              <a:buFontTx/>
              <a:buNone/>
            </a:pPr>
            <a:r>
              <a:rPr lang="ja-JP" altLang="en-US" sz="2500" b="1" kern="0" dirty="0">
                <a:latin typeface="Meiryo UI" pitchFamily="50" charset="-128"/>
                <a:ea typeface="Meiryo UI" pitchFamily="50" charset="-128"/>
                <a:cs typeface="Meiryo UI" pitchFamily="50" charset="-128"/>
              </a:rPr>
              <a:t>        </a:t>
            </a:r>
            <a:endParaRPr lang="en-US" altLang="ja-JP" sz="900" b="1" kern="0" dirty="0">
              <a:solidFill>
                <a:srgbClr val="669900"/>
              </a:solidFill>
              <a:latin typeface="Meiryo UI" pitchFamily="50" charset="-128"/>
              <a:ea typeface="Meiryo UI" pitchFamily="50" charset="-128"/>
              <a:cs typeface="Meiryo UI" pitchFamily="50" charset="-128"/>
            </a:endParaRPr>
          </a:p>
          <a:p>
            <a:pPr eaLnBrk="1" hangingPunct="1">
              <a:lnSpc>
                <a:spcPct val="130000"/>
              </a:lnSpc>
              <a:spcBef>
                <a:spcPct val="0"/>
              </a:spcBef>
              <a:buFontTx/>
              <a:buNone/>
            </a:pPr>
            <a:endParaRPr lang="en-US" altLang="ja-JP" sz="1200" b="1" kern="0" dirty="0">
              <a:solidFill>
                <a:srgbClr val="6699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2800" b="1" kern="0" dirty="0">
                <a:solidFill>
                  <a:schemeClr val="accent1">
                    <a:lumMod val="50000"/>
                  </a:schemeClr>
                </a:solidFill>
                <a:latin typeface="Meiryo UI" pitchFamily="50" charset="-128"/>
                <a:ea typeface="Meiryo UI" pitchFamily="50" charset="-128"/>
                <a:cs typeface="Meiryo UI" pitchFamily="50" charset="-128"/>
              </a:rPr>
              <a:t>      </a:t>
            </a:r>
          </a:p>
        </p:txBody>
      </p:sp>
      <p:sp>
        <p:nvSpPr>
          <p:cNvPr id="8" name="コンテンツ プレースホルダ 2"/>
          <p:cNvSpPr txBox="1">
            <a:spLocks/>
          </p:cNvSpPr>
          <p:nvPr/>
        </p:nvSpPr>
        <p:spPr bwMode="auto">
          <a:xfrm>
            <a:off x="1129543" y="1446663"/>
            <a:ext cx="6798484" cy="110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90488" indent="-90488" eaLnBrk="1" hangingPunct="1">
              <a:lnSpc>
                <a:spcPct val="130000"/>
              </a:lnSpc>
              <a:spcBef>
                <a:spcPct val="0"/>
              </a:spcBef>
              <a:buFontTx/>
              <a:buNone/>
            </a:pPr>
            <a:r>
              <a:rPr lang="ja-JP" altLang="en-US" sz="2600" b="1" kern="0" dirty="0">
                <a:latin typeface="Meiryo UI" pitchFamily="50" charset="-128"/>
                <a:ea typeface="Meiryo UI" pitchFamily="50" charset="-128"/>
                <a:cs typeface="Meiryo UI" pitchFamily="50" charset="-128"/>
              </a:rPr>
              <a:t>認知症の人への対応を難しく考え過ぎず、</a:t>
            </a:r>
            <a:endParaRPr lang="en-US" altLang="ja-JP" sz="2600" b="1" kern="0" dirty="0">
              <a:latin typeface="Meiryo UI" pitchFamily="50" charset="-128"/>
              <a:ea typeface="Meiryo UI" pitchFamily="50" charset="-128"/>
              <a:cs typeface="Meiryo UI" pitchFamily="50" charset="-128"/>
            </a:endParaRPr>
          </a:p>
          <a:p>
            <a:pPr eaLnBrk="1" hangingPunct="1">
              <a:spcBef>
                <a:spcPct val="0"/>
              </a:spcBef>
              <a:buFontTx/>
              <a:buNone/>
            </a:pPr>
            <a:r>
              <a:rPr lang="ja-JP" altLang="en-US" sz="2600" b="1" kern="0" dirty="0">
                <a:solidFill>
                  <a:schemeClr val="accent1">
                    <a:lumMod val="50000"/>
                  </a:schemeClr>
                </a:solidFill>
                <a:latin typeface="Meiryo UI" pitchFamily="50" charset="-128"/>
                <a:ea typeface="Meiryo UI" pitchFamily="50" charset="-128"/>
                <a:cs typeface="Meiryo UI" pitchFamily="50" charset="-128"/>
              </a:rPr>
              <a:t>      高齢者医療への対応力を高めることが基本</a:t>
            </a:r>
            <a:endParaRPr lang="en-US" altLang="ja-JP" sz="2600" b="1" kern="0" dirty="0">
              <a:solidFill>
                <a:schemeClr val="accent1">
                  <a:lumMod val="50000"/>
                </a:schemeClr>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590658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2422525" y="369888"/>
            <a:ext cx="3976688" cy="768350"/>
          </a:xfrm>
        </p:spPr>
        <p:txBody>
          <a:bodyPr lIns="90792" tIns="45395" rIns="90792" bIns="45395" anchorCtr="1"/>
          <a:lstStyle/>
          <a:p>
            <a:pPr algn="l" defTabSz="909638" eaLnBrk="1" hangingPunct="1"/>
            <a:r>
              <a:rPr lang="ja-JP" altLang="en-US" sz="4000" b="1" dirty="0">
                <a:latin typeface="Meiryo UI" pitchFamily="50" charset="-128"/>
                <a:ea typeface="Meiryo UI" pitchFamily="50" charset="-128"/>
                <a:cs typeface="Meiryo UI" pitchFamily="50" charset="-128"/>
              </a:rPr>
              <a:t>連携・制度 編</a:t>
            </a:r>
          </a:p>
        </p:txBody>
      </p:sp>
      <p:sp>
        <p:nvSpPr>
          <p:cNvPr id="136195" name="Rectangle 4"/>
          <p:cNvSpPr>
            <a:spLocks noChangeArrowheads="1"/>
          </p:cNvSpPr>
          <p:nvPr/>
        </p:nvSpPr>
        <p:spPr bwMode="auto">
          <a:xfrm>
            <a:off x="469900" y="1646376"/>
            <a:ext cx="8212138" cy="446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ctr" anchorCtr="1"/>
          <a:lstStyle/>
          <a:p>
            <a:pPr defTabSz="909638" eaLnBrk="1" hangingPunct="1">
              <a:spcBef>
                <a:spcPct val="10000"/>
              </a:spcBef>
            </a:pPr>
            <a:r>
              <a:rPr lang="ja-JP" altLang="en-US" sz="2700" b="1" dirty="0">
                <a:solidFill>
                  <a:srgbClr val="609000"/>
                </a:solidFill>
                <a:latin typeface="Meiryo UI" pitchFamily="50" charset="-128"/>
                <a:ea typeface="Meiryo UI" pitchFamily="50" charset="-128"/>
                <a:cs typeface="Meiryo UI" pitchFamily="50" charset="-128"/>
              </a:rPr>
              <a:t> </a:t>
            </a:r>
            <a:r>
              <a:rPr lang="ja-JP" altLang="en-US" sz="2700" b="1" dirty="0">
                <a:solidFill>
                  <a:schemeClr val="accent1">
                    <a:lumMod val="50000"/>
                  </a:schemeClr>
                </a:solidFill>
                <a:latin typeface="Meiryo UI" pitchFamily="50" charset="-128"/>
                <a:ea typeface="Meiryo UI" pitchFamily="50" charset="-128"/>
                <a:cs typeface="Meiryo UI" pitchFamily="50" charset="-128"/>
              </a:rPr>
              <a:t>ねらい：認知症の人を支えるための医療･介護、</a:t>
            </a:r>
          </a:p>
          <a:p>
            <a:pPr defTabSz="909638" eaLnBrk="1" hangingPunct="1">
              <a:spcBef>
                <a:spcPct val="10000"/>
              </a:spcBef>
            </a:pPr>
            <a:r>
              <a:rPr lang="ja-JP" altLang="en-US" sz="2700" b="1" dirty="0">
                <a:solidFill>
                  <a:schemeClr val="accent1">
                    <a:lumMod val="50000"/>
                  </a:schemeClr>
                </a:solidFill>
                <a:latin typeface="Meiryo UI" pitchFamily="50" charset="-128"/>
                <a:ea typeface="Meiryo UI" pitchFamily="50" charset="-128"/>
                <a:cs typeface="Meiryo UI" pitchFamily="50" charset="-128"/>
              </a:rPr>
              <a:t>            地域が連携した生活支援の重要性を</a:t>
            </a:r>
          </a:p>
          <a:p>
            <a:pPr defTabSz="909638" eaLnBrk="1" hangingPunct="1">
              <a:spcBef>
                <a:spcPct val="10000"/>
              </a:spcBef>
            </a:pPr>
            <a:r>
              <a:rPr lang="ja-JP" altLang="en-US" sz="2700" b="1" dirty="0">
                <a:solidFill>
                  <a:schemeClr val="accent1">
                    <a:lumMod val="50000"/>
                  </a:schemeClr>
                </a:solidFill>
                <a:latin typeface="Meiryo UI" pitchFamily="50" charset="-128"/>
                <a:ea typeface="Meiryo UI" pitchFamily="50" charset="-128"/>
                <a:cs typeface="Meiryo UI" pitchFamily="50" charset="-128"/>
              </a:rPr>
              <a:t>            理解する</a:t>
            </a:r>
          </a:p>
          <a:p>
            <a:pPr defTabSz="909638" eaLnBrk="1" hangingPunct="1">
              <a:spcBef>
                <a:spcPct val="5000"/>
              </a:spcBef>
            </a:pPr>
            <a:endParaRPr lang="ja-JP" altLang="en-US" sz="900" b="1" dirty="0">
              <a:solidFill>
                <a:srgbClr val="4D4D4D"/>
              </a:solidFill>
              <a:latin typeface="Meiryo UI" pitchFamily="50" charset="-128"/>
              <a:ea typeface="Meiryo UI" pitchFamily="50" charset="-128"/>
              <a:cs typeface="Meiryo UI" pitchFamily="50" charset="-128"/>
            </a:endParaRPr>
          </a:p>
          <a:p>
            <a:pPr defTabSz="909638" eaLnBrk="1" hangingPunct="1">
              <a:spcBef>
                <a:spcPts val="1200"/>
              </a:spcBef>
            </a:pPr>
            <a:r>
              <a:rPr lang="ja-JP" altLang="en-US" sz="2500" b="1" dirty="0">
                <a:solidFill>
                  <a:srgbClr val="4D4D4D"/>
                </a:solidFill>
                <a:latin typeface="Meiryo UI" pitchFamily="50" charset="-128"/>
                <a:ea typeface="Meiryo UI" pitchFamily="50" charset="-128"/>
                <a:cs typeface="Meiryo UI" pitchFamily="50" charset="-128"/>
              </a:rPr>
              <a:t> 到達目標：</a:t>
            </a:r>
            <a:endParaRPr lang="en-US" altLang="ja-JP" sz="2500" b="1" dirty="0">
              <a:solidFill>
                <a:srgbClr val="4D4D4D"/>
              </a:solidFill>
              <a:latin typeface="Meiryo UI" pitchFamily="50" charset="-128"/>
              <a:ea typeface="Meiryo UI" pitchFamily="50" charset="-128"/>
              <a:cs typeface="Meiryo UI" pitchFamily="50" charset="-128"/>
            </a:endParaRPr>
          </a:p>
          <a:p>
            <a:pPr defTabSz="909638" eaLnBrk="1" hangingPunct="1">
              <a:spcBef>
                <a:spcPts val="1200"/>
              </a:spcBef>
            </a:pPr>
            <a:r>
              <a:rPr lang="ja-JP" altLang="en-US" sz="2200" b="1" dirty="0">
                <a:latin typeface="Meiryo UI" pitchFamily="50" charset="-128"/>
                <a:ea typeface="Meiryo UI" pitchFamily="50" charset="-128"/>
                <a:cs typeface="Meiryo UI" pitchFamily="50" charset="-128"/>
              </a:rPr>
              <a:t>     ●認知症の人を地域の連携体制で支える仕組みと</a:t>
            </a: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かかりつけ歯科医の役割について理解する</a:t>
            </a:r>
            <a:endParaRPr lang="en-US" altLang="ja-JP" sz="2200" b="1" dirty="0">
              <a:latin typeface="Meiryo UI" pitchFamily="50" charset="-128"/>
              <a:ea typeface="Meiryo UI" pitchFamily="50" charset="-128"/>
              <a:cs typeface="Meiryo UI" pitchFamily="50" charset="-128"/>
            </a:endParaRP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●介護保険制度で利用できるサービスについて、</a:t>
            </a: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本人</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家族に説明することができる</a:t>
            </a:r>
          </a:p>
          <a:p>
            <a:pPr defTabSz="909638" eaLnBrk="1" hangingPunct="1">
              <a:spcBef>
                <a:spcPts val="600"/>
              </a:spcBef>
            </a:pPr>
            <a:r>
              <a:rPr lang="en-US" altLang="ja-JP" sz="2200" b="1" dirty="0">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 </a:t>
            </a:r>
            <a:r>
              <a:rPr lang="en-US" altLang="ja-JP" sz="2200" b="1" dirty="0">
                <a:latin typeface="Meiryo UI" pitchFamily="50" charset="-128"/>
                <a:ea typeface="Meiryo UI" pitchFamily="50" charset="-128"/>
                <a:cs typeface="Meiryo UI" pitchFamily="50" charset="-128"/>
              </a:rPr>
              <a:t>   </a:t>
            </a:r>
            <a:r>
              <a:rPr lang="ja-JP" altLang="en-US" sz="2200" b="1" dirty="0">
                <a:latin typeface="Meiryo UI" pitchFamily="50" charset="-128"/>
                <a:ea typeface="Meiryo UI" pitchFamily="50" charset="-128"/>
                <a:cs typeface="Meiryo UI" pitchFamily="50" charset="-128"/>
              </a:rPr>
              <a:t>●成年後見制度</a:t>
            </a:r>
            <a:r>
              <a:rPr lang="en-US" altLang="ja-JP" sz="2200" b="1" dirty="0">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高齢者虐待防止法等の権利擁護</a:t>
            </a:r>
            <a:endParaRPr lang="en-US" altLang="ja-JP" sz="2200" b="1" dirty="0">
              <a:latin typeface="Meiryo UI" pitchFamily="50" charset="-128"/>
              <a:ea typeface="Meiryo UI" pitchFamily="50" charset="-128"/>
              <a:cs typeface="Meiryo UI" pitchFamily="50" charset="-128"/>
            </a:endParaRPr>
          </a:p>
          <a:p>
            <a:pPr defTabSz="909638" eaLnBrk="1" hangingPunct="1">
              <a:spcBef>
                <a:spcPts val="600"/>
              </a:spcBef>
            </a:pPr>
            <a:r>
              <a:rPr lang="ja-JP" altLang="en-US" sz="2200" b="1" dirty="0">
                <a:latin typeface="Meiryo UI" pitchFamily="50" charset="-128"/>
                <a:ea typeface="Meiryo UI" pitchFamily="50" charset="-128"/>
                <a:cs typeface="Meiryo UI" pitchFamily="50" charset="-128"/>
              </a:rPr>
              <a:t>        の仕組みの概要を説明することができる</a:t>
            </a:r>
            <a:endParaRPr lang="en-US" altLang="ja-JP" sz="22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185275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3"/>
          <p:cNvSpPr>
            <a:spLocks noGrp="1"/>
          </p:cNvSpPr>
          <p:nvPr>
            <p:ph type="title" idx="4294967295"/>
          </p:nvPr>
        </p:nvSpPr>
        <p:spPr>
          <a:xfrm>
            <a:off x="350354" y="293579"/>
            <a:ext cx="8229600" cy="574675"/>
          </a:xfrm>
        </p:spPr>
        <p:txBody>
          <a:bodyPr/>
          <a:lstStyle/>
          <a:p>
            <a:r>
              <a:rPr lang="ja-JP" altLang="en-US" sz="2800" b="1" dirty="0">
                <a:latin typeface="Meiryo UI" pitchFamily="50" charset="-128"/>
                <a:ea typeface="Meiryo UI" pitchFamily="50" charset="-128"/>
                <a:cs typeface="Meiryo UI" pitchFamily="50" charset="-128"/>
              </a:rPr>
              <a:t>かかりつけ歯科医にとっての「多職種連携」の意味</a:t>
            </a:r>
          </a:p>
        </p:txBody>
      </p:sp>
      <p:sp>
        <p:nvSpPr>
          <p:cNvPr id="31747" name="コンテンツ プレースホルダー 4"/>
          <p:cNvSpPr>
            <a:spLocks noGrp="1"/>
          </p:cNvSpPr>
          <p:nvPr>
            <p:ph idx="4294967295"/>
          </p:nvPr>
        </p:nvSpPr>
        <p:spPr>
          <a:xfrm>
            <a:off x="546639" y="1460666"/>
            <a:ext cx="8055665" cy="5107318"/>
          </a:xfrm>
        </p:spPr>
        <p:txBody>
          <a:bodyPr/>
          <a:lstStyle/>
          <a:p>
            <a:pPr>
              <a:buFont typeface="Wingdings" pitchFamily="2" charset="2"/>
              <a:buNone/>
            </a:pPr>
            <a:r>
              <a:rPr lang="en-US" altLang="ja-JP" sz="22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chemeClr val="accent1">
                    <a:lumMod val="50000"/>
                  </a:schemeClr>
                </a:solidFill>
                <a:latin typeface="Meiryo UI" pitchFamily="50" charset="-128"/>
                <a:ea typeface="Meiryo UI" pitchFamily="50" charset="-128"/>
                <a:cs typeface="Meiryo UI" pitchFamily="50" charset="-128"/>
              </a:rPr>
              <a:t>生活状況に関する具体的・客観的な情報</a:t>
            </a:r>
            <a:r>
              <a:rPr lang="ja-JP" altLang="en-US" sz="2200" b="1" dirty="0">
                <a:latin typeface="Meiryo UI" pitchFamily="50" charset="-128"/>
                <a:ea typeface="Meiryo UI" pitchFamily="50" charset="-128"/>
                <a:cs typeface="Meiryo UI" pitchFamily="50" charset="-128"/>
              </a:rPr>
              <a:t>を得られる</a:t>
            </a:r>
            <a:endParaRPr lang="en-US" altLang="ja-JP" sz="2200" b="1" dirty="0">
              <a:latin typeface="Meiryo UI" pitchFamily="50" charset="-128"/>
              <a:ea typeface="Meiryo UI" pitchFamily="50" charset="-128"/>
              <a:cs typeface="Meiryo UI" pitchFamily="50" charset="-128"/>
            </a:endParaRPr>
          </a:p>
          <a:p>
            <a:pPr lvl="1">
              <a:buFont typeface="Wingdings" pitchFamily="2" charset="2"/>
              <a:buNone/>
            </a:pPr>
            <a:r>
              <a:rPr lang="ja-JP" altLang="en-US" sz="1800" b="1" dirty="0">
                <a:solidFill>
                  <a:srgbClr val="969696"/>
                </a:solidFill>
                <a:latin typeface="Trebuchet MS" panose="020B0603020202020204" pitchFamily="34" charset="0"/>
                <a:ea typeface="Meiryo UI" pitchFamily="50" charset="-128"/>
                <a:cs typeface="Meiryo UI" pitchFamily="50" charset="-128"/>
              </a:rPr>
              <a:t>＊</a:t>
            </a:r>
            <a:r>
              <a:rPr lang="en-US" altLang="ja-JP" sz="1800" b="1" dirty="0">
                <a:solidFill>
                  <a:srgbClr val="969696"/>
                </a:solidFill>
                <a:latin typeface="Trebuchet MS" panose="020B0603020202020204" pitchFamily="34" charset="0"/>
                <a:ea typeface="Meiryo UI" pitchFamily="50" charset="-128"/>
                <a:cs typeface="Meiryo UI" pitchFamily="50" charset="-128"/>
              </a:rPr>
              <a:t>1</a:t>
            </a:r>
            <a:r>
              <a:rPr lang="ja-JP" altLang="en-US" sz="1800" b="1" dirty="0">
                <a:solidFill>
                  <a:srgbClr val="969696"/>
                </a:solidFill>
                <a:latin typeface="Meiryo UI" pitchFamily="50" charset="-128"/>
                <a:ea typeface="Meiryo UI" pitchFamily="50" charset="-128"/>
                <a:cs typeface="Meiryo UI" pitchFamily="50" charset="-128"/>
              </a:rPr>
              <a:t>　今後増加が予想される独居の認知症高齢者ではケアマネジャーを</a:t>
            </a: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含めた介護職員からの情報は欠かせない。 特にアルツハイマー病</a:t>
            </a:r>
            <a:endParaRPr lang="en-US" altLang="ja-JP" sz="1800" b="1" dirty="0">
              <a:solidFill>
                <a:srgbClr val="969696"/>
              </a:solidFill>
              <a:latin typeface="Meiryo UI" pitchFamily="50" charset="-128"/>
              <a:ea typeface="Meiryo UI" pitchFamily="50" charset="-128"/>
              <a:cs typeface="Meiryo UI" pitchFamily="50" charset="-128"/>
            </a:endParaRP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では “取り繕い”が特徴であるため、本人以外から情報を得る必要</a:t>
            </a:r>
            <a:endParaRPr lang="en-US" altLang="ja-JP" sz="1800" b="1" dirty="0">
              <a:solidFill>
                <a:srgbClr val="969696"/>
              </a:solidFill>
              <a:latin typeface="Meiryo UI" pitchFamily="50" charset="-128"/>
              <a:ea typeface="Meiryo UI" pitchFamily="50" charset="-128"/>
              <a:cs typeface="Meiryo UI" pitchFamily="50" charset="-128"/>
            </a:endParaRP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がある。</a:t>
            </a:r>
            <a:endParaRPr lang="en-US" altLang="ja-JP" sz="1800" b="1" dirty="0">
              <a:solidFill>
                <a:srgbClr val="969696"/>
              </a:solidFill>
              <a:latin typeface="Meiryo UI" pitchFamily="50" charset="-128"/>
              <a:ea typeface="Meiryo UI" pitchFamily="50" charset="-128"/>
              <a:cs typeface="Meiryo UI" pitchFamily="50" charset="-128"/>
            </a:endParaRPr>
          </a:p>
          <a:p>
            <a:pPr lvl="1">
              <a:spcBef>
                <a:spcPct val="5000"/>
              </a:spcBef>
              <a:buFont typeface="Wingdings" pitchFamily="2" charset="2"/>
              <a:buNone/>
            </a:pPr>
            <a:r>
              <a:rPr lang="ja-JP" altLang="en-US" sz="1800" b="1" dirty="0">
                <a:solidFill>
                  <a:srgbClr val="969696"/>
                </a:solidFill>
                <a:latin typeface="Trebuchet MS" panose="020B0603020202020204" pitchFamily="34" charset="0"/>
                <a:ea typeface="Meiryo UI" pitchFamily="50" charset="-128"/>
                <a:cs typeface="Meiryo UI" pitchFamily="50" charset="-128"/>
              </a:rPr>
              <a:t>＊</a:t>
            </a:r>
            <a:r>
              <a:rPr lang="en-US" altLang="ja-JP" sz="1800" b="1" dirty="0">
                <a:solidFill>
                  <a:srgbClr val="969696"/>
                </a:solidFill>
                <a:latin typeface="Trebuchet MS" panose="020B0603020202020204" pitchFamily="34" charset="0"/>
                <a:ea typeface="Meiryo UI" pitchFamily="50" charset="-128"/>
                <a:cs typeface="Meiryo UI" pitchFamily="50" charset="-128"/>
              </a:rPr>
              <a:t>2</a:t>
            </a:r>
            <a:r>
              <a:rPr lang="ja-JP" altLang="en-US" sz="1800" b="1" dirty="0">
                <a:solidFill>
                  <a:srgbClr val="969696"/>
                </a:solidFill>
                <a:latin typeface="Meiryo UI" pitchFamily="50" charset="-128"/>
                <a:ea typeface="Meiryo UI" pitchFamily="50" charset="-128"/>
                <a:cs typeface="Meiryo UI" pitchFamily="50" charset="-128"/>
              </a:rPr>
              <a:t>　継続的な歯科診療において、本人の生活状況を把握できていれば、</a:t>
            </a:r>
            <a:endParaRPr lang="en-US" altLang="ja-JP" sz="1800" b="1" dirty="0">
              <a:solidFill>
                <a:srgbClr val="969696"/>
              </a:solidFill>
              <a:latin typeface="Meiryo UI" pitchFamily="50" charset="-128"/>
              <a:ea typeface="Meiryo UI" pitchFamily="50" charset="-128"/>
              <a:cs typeface="Meiryo UI" pitchFamily="50" charset="-128"/>
            </a:endParaRPr>
          </a:p>
          <a:p>
            <a:pPr lvl="1">
              <a:spcBef>
                <a:spcPct val="5000"/>
              </a:spcBef>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本人の訴えに振り回されることが減る</a:t>
            </a:r>
            <a:endParaRPr lang="en-US" altLang="ja-JP" sz="1800" b="1" dirty="0">
              <a:solidFill>
                <a:srgbClr val="969696"/>
              </a:solidFill>
              <a:latin typeface="Meiryo UI" pitchFamily="50" charset="-128"/>
              <a:ea typeface="Meiryo UI" pitchFamily="50" charset="-128"/>
              <a:cs typeface="Meiryo UI" pitchFamily="50" charset="-128"/>
            </a:endParaRPr>
          </a:p>
          <a:p>
            <a:pPr>
              <a:spcBef>
                <a:spcPts val="1200"/>
              </a:spcBef>
              <a:buFont typeface="Wingdings" pitchFamily="2" charset="2"/>
              <a:buNone/>
            </a:pPr>
            <a:r>
              <a:rPr lang="en-US" altLang="ja-JP" sz="22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chemeClr val="accent1">
                    <a:lumMod val="50000"/>
                  </a:schemeClr>
                </a:solidFill>
                <a:latin typeface="Meiryo UI" pitchFamily="50" charset="-128"/>
                <a:ea typeface="Meiryo UI" pitchFamily="50" charset="-128"/>
                <a:cs typeface="Meiryo UI" pitchFamily="50" charset="-128"/>
              </a:rPr>
              <a:t>口腔管理</a:t>
            </a:r>
            <a:r>
              <a:rPr lang="en-US" altLang="ja-JP" sz="22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chemeClr val="accent1">
                    <a:lumMod val="50000"/>
                  </a:schemeClr>
                </a:solidFill>
                <a:latin typeface="Meiryo UI" pitchFamily="50" charset="-128"/>
                <a:ea typeface="Meiryo UI" pitchFamily="50" charset="-128"/>
                <a:cs typeface="Meiryo UI" pitchFamily="50" charset="-128"/>
              </a:rPr>
              <a:t>セルフケア</a:t>
            </a:r>
            <a:r>
              <a:rPr lang="en-US" altLang="ja-JP" sz="22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chemeClr val="accent1">
                    <a:lumMod val="50000"/>
                  </a:schemeClr>
                </a:solidFill>
                <a:latin typeface="Meiryo UI" pitchFamily="50" charset="-128"/>
                <a:ea typeface="Meiryo UI" pitchFamily="50" charset="-128"/>
                <a:cs typeface="Meiryo UI" pitchFamily="50" charset="-128"/>
              </a:rPr>
              <a:t>の確認</a:t>
            </a:r>
            <a:r>
              <a:rPr lang="ja-JP" altLang="en-US" sz="2200" b="1" dirty="0">
                <a:latin typeface="Meiryo UI" pitchFamily="50" charset="-128"/>
                <a:ea typeface="Meiryo UI" pitchFamily="50" charset="-128"/>
                <a:cs typeface="Meiryo UI" pitchFamily="50" charset="-128"/>
              </a:rPr>
              <a:t>ができる</a:t>
            </a:r>
            <a:endParaRPr lang="en-US" altLang="ja-JP" sz="2200" b="1" dirty="0">
              <a:latin typeface="Meiryo UI" pitchFamily="50" charset="-128"/>
              <a:ea typeface="Meiryo UI" pitchFamily="50" charset="-128"/>
              <a:cs typeface="Meiryo UI" pitchFamily="50" charset="-128"/>
            </a:endParaRPr>
          </a:p>
          <a:p>
            <a:pPr lvl="1">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a:t>
            </a:r>
            <a:r>
              <a:rPr lang="ja-JP" altLang="en-US" sz="1000" b="1" dirty="0">
                <a:solidFill>
                  <a:srgbClr val="969696"/>
                </a:solidFill>
                <a:latin typeface="Meiryo UI" pitchFamily="50" charset="-128"/>
                <a:ea typeface="Meiryo UI" pitchFamily="50" charset="-128"/>
                <a:cs typeface="Meiryo UI" pitchFamily="50" charset="-128"/>
              </a:rPr>
              <a:t>　 </a:t>
            </a:r>
            <a:r>
              <a:rPr lang="ja-JP" altLang="en-US" sz="1800" b="1" dirty="0">
                <a:solidFill>
                  <a:srgbClr val="969696"/>
                </a:solidFill>
                <a:latin typeface="Meiryo UI" pitchFamily="50" charset="-128"/>
                <a:ea typeface="Meiryo UI" pitchFamily="50" charset="-128"/>
                <a:cs typeface="Meiryo UI" pitchFamily="50" charset="-128"/>
              </a:rPr>
              <a:t>診察時のみでは継続管理期間の口腔管理・セルフケアの状況を確認</a:t>
            </a:r>
            <a:endParaRPr lang="en-US" altLang="ja-JP" sz="1800" b="1" dirty="0">
              <a:solidFill>
                <a:srgbClr val="969696"/>
              </a:solidFill>
              <a:latin typeface="Meiryo UI" pitchFamily="50" charset="-128"/>
              <a:ea typeface="Meiryo UI" pitchFamily="50" charset="-128"/>
              <a:cs typeface="Meiryo UI" pitchFamily="50" charset="-128"/>
            </a:endParaRPr>
          </a:p>
          <a:p>
            <a:pPr lvl="1">
              <a:buFont typeface="Wingdings" pitchFamily="2" charset="2"/>
              <a:buNone/>
            </a:pPr>
            <a:r>
              <a:rPr lang="ja-JP" altLang="en-US" sz="1800" b="1" dirty="0">
                <a:solidFill>
                  <a:srgbClr val="969696"/>
                </a:solidFill>
                <a:latin typeface="Meiryo UI" pitchFamily="50" charset="-128"/>
                <a:ea typeface="Meiryo UI" pitchFamily="50" charset="-128"/>
                <a:cs typeface="Meiryo UI" pitchFamily="50" charset="-128"/>
              </a:rPr>
              <a:t>    できないが、訪問看護・介護関係者等から情報を得ることができる</a:t>
            </a:r>
            <a:endParaRPr lang="en-US" altLang="ja-JP" sz="1800" b="1" dirty="0">
              <a:solidFill>
                <a:srgbClr val="969696"/>
              </a:solidFill>
              <a:latin typeface="Meiryo UI" pitchFamily="50" charset="-128"/>
              <a:ea typeface="Meiryo UI" pitchFamily="50" charset="-128"/>
              <a:cs typeface="Meiryo UI" pitchFamily="50" charset="-128"/>
            </a:endParaRPr>
          </a:p>
          <a:p>
            <a:pPr>
              <a:spcBef>
                <a:spcPts val="1200"/>
              </a:spcBef>
              <a:buFont typeface="Wingdings" pitchFamily="2" charset="2"/>
              <a:buNone/>
            </a:pPr>
            <a:r>
              <a:rPr lang="en-US" altLang="ja-JP" sz="22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latin typeface="Meiryo UI" pitchFamily="50" charset="-128"/>
                <a:ea typeface="Meiryo UI" pitchFamily="50" charset="-128"/>
                <a:cs typeface="Meiryo UI" pitchFamily="50" charset="-128"/>
              </a:rPr>
              <a:t>かかりつけ歯科医が生活上の課題を把握していると、</a:t>
            </a:r>
            <a:r>
              <a:rPr lang="ja-JP" altLang="en-US" sz="2200" b="1" dirty="0">
                <a:solidFill>
                  <a:schemeClr val="accent1">
                    <a:lumMod val="50000"/>
                  </a:schemeClr>
                </a:solidFill>
                <a:latin typeface="Meiryo UI" pitchFamily="50" charset="-128"/>
                <a:ea typeface="Meiryo UI" pitchFamily="50" charset="-128"/>
                <a:cs typeface="Meiryo UI" pitchFamily="50" charset="-128"/>
              </a:rPr>
              <a:t>歯科治療</a:t>
            </a:r>
            <a:endParaRPr lang="en-US" altLang="ja-JP" sz="2200" b="1" dirty="0">
              <a:solidFill>
                <a:schemeClr val="accent1">
                  <a:lumMod val="50000"/>
                </a:schemeClr>
              </a:solidFill>
              <a:latin typeface="Meiryo UI" pitchFamily="50" charset="-128"/>
              <a:ea typeface="Meiryo UI" pitchFamily="50" charset="-128"/>
              <a:cs typeface="Meiryo UI" pitchFamily="50" charset="-128"/>
            </a:endParaRPr>
          </a:p>
          <a:p>
            <a:pPr>
              <a:spcBef>
                <a:spcPts val="0"/>
              </a:spcBef>
              <a:buFont typeface="Wingdings" pitchFamily="2" charset="2"/>
              <a:buNone/>
            </a:pPr>
            <a:r>
              <a:rPr lang="ja-JP" altLang="en-US" sz="2200" b="1" dirty="0">
                <a:solidFill>
                  <a:schemeClr val="accent1">
                    <a:lumMod val="50000"/>
                  </a:schemeClr>
                </a:solidFill>
                <a:latin typeface="Meiryo UI" pitchFamily="50" charset="-128"/>
                <a:ea typeface="Meiryo UI" pitchFamily="50" charset="-128"/>
                <a:cs typeface="Meiryo UI" pitchFamily="50" charset="-128"/>
              </a:rPr>
              <a:t>   に関する本人</a:t>
            </a:r>
            <a:r>
              <a:rPr lang="en-US" altLang="ja-JP" sz="2200" b="1" dirty="0">
                <a:solidFill>
                  <a:schemeClr val="accent1">
                    <a:lumMod val="50000"/>
                  </a:schemeClr>
                </a:solidFill>
                <a:latin typeface="Meiryo UI" pitchFamily="50" charset="-128"/>
                <a:ea typeface="Meiryo UI" pitchFamily="50" charset="-128"/>
                <a:cs typeface="Meiryo UI" pitchFamily="50" charset="-128"/>
              </a:rPr>
              <a:t>･</a:t>
            </a:r>
            <a:r>
              <a:rPr lang="ja-JP" altLang="en-US" sz="2200" b="1" dirty="0">
                <a:solidFill>
                  <a:schemeClr val="accent1">
                    <a:lumMod val="50000"/>
                  </a:schemeClr>
                </a:solidFill>
                <a:latin typeface="Meiryo UI" pitchFamily="50" charset="-128"/>
                <a:ea typeface="Meiryo UI" pitchFamily="50" charset="-128"/>
                <a:cs typeface="Meiryo UI" pitchFamily="50" charset="-128"/>
              </a:rPr>
              <a:t>家族の協力や満足度</a:t>
            </a:r>
            <a:r>
              <a:rPr lang="ja-JP" altLang="en-US" sz="2200" b="1" dirty="0">
                <a:latin typeface="Meiryo UI" pitchFamily="50" charset="-128"/>
                <a:ea typeface="Meiryo UI" pitchFamily="50" charset="-128"/>
                <a:cs typeface="Meiryo UI" pitchFamily="50" charset="-128"/>
              </a:rPr>
              <a:t>が向上する</a:t>
            </a:r>
            <a:endParaRPr lang="en-US" altLang="ja-JP" sz="2200" b="1" dirty="0">
              <a:latin typeface="Meiryo UI" pitchFamily="50" charset="-128"/>
              <a:ea typeface="Meiryo UI" pitchFamily="50" charset="-128"/>
              <a:cs typeface="Meiryo UI" pitchFamily="50" charset="-128"/>
            </a:endParaRPr>
          </a:p>
          <a:p>
            <a:pPr>
              <a:spcBef>
                <a:spcPts val="1200"/>
              </a:spcBef>
              <a:buFont typeface="Wingdings" pitchFamily="2" charset="2"/>
              <a:buNone/>
            </a:pPr>
            <a:r>
              <a:rPr lang="en-US" altLang="ja-JP" sz="2200" b="1" dirty="0">
                <a:solidFill>
                  <a:schemeClr val="accent1">
                    <a:lumMod val="50000"/>
                  </a:schemeClr>
                </a:solidFill>
                <a:latin typeface="Meiryo UI" pitchFamily="50" charset="-128"/>
                <a:ea typeface="Meiryo UI" pitchFamily="50" charset="-128"/>
                <a:cs typeface="Meiryo UI" pitchFamily="50" charset="-128"/>
              </a:rPr>
              <a:t>●BPSD</a:t>
            </a:r>
            <a:r>
              <a:rPr lang="ja-JP" altLang="en-US" sz="2200" b="1" dirty="0">
                <a:solidFill>
                  <a:schemeClr val="accent1">
                    <a:lumMod val="50000"/>
                  </a:schemeClr>
                </a:solidFill>
                <a:latin typeface="Meiryo UI" pitchFamily="50" charset="-128"/>
                <a:ea typeface="Meiryo UI" pitchFamily="50" charset="-128"/>
                <a:cs typeface="Meiryo UI" pitchFamily="50" charset="-128"/>
              </a:rPr>
              <a:t>に関連する要因</a:t>
            </a:r>
            <a:r>
              <a:rPr lang="ja-JP" altLang="en-US" sz="2200" b="1" dirty="0">
                <a:latin typeface="Meiryo UI" pitchFamily="50" charset="-128"/>
                <a:ea typeface="Meiryo UI" pitchFamily="50" charset="-128"/>
                <a:cs typeface="Meiryo UI" pitchFamily="50" charset="-128"/>
              </a:rPr>
              <a:t>についての情報が得られる</a:t>
            </a:r>
          </a:p>
        </p:txBody>
      </p:sp>
      <p:sp>
        <p:nvSpPr>
          <p:cNvPr id="8" name="Rectangle 3"/>
          <p:cNvSpPr>
            <a:spLocks noChangeArrowheads="1"/>
          </p:cNvSpPr>
          <p:nvPr/>
        </p:nvSpPr>
        <p:spPr bwMode="auto">
          <a:xfrm>
            <a:off x="155940" y="939134"/>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8759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テキスト ボックス 2"/>
          <p:cNvSpPr txBox="1">
            <a:spLocks noChangeArrowheads="1"/>
          </p:cNvSpPr>
          <p:nvPr/>
        </p:nvSpPr>
        <p:spPr bwMode="auto">
          <a:xfrm>
            <a:off x="1010093" y="341569"/>
            <a:ext cx="729393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認知症高齢者の日常生活自立度</a:t>
            </a:r>
            <a:endParaRPr lang="en-US" altLang="ja-JP" sz="3000" b="1" dirty="0">
              <a:latin typeface="Meiryo UI" pitchFamily="50" charset="-128"/>
              <a:ea typeface="Meiryo UI" pitchFamily="50" charset="-128"/>
              <a:cs typeface="Meiryo UI"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10349103"/>
              </p:ext>
            </p:extLst>
          </p:nvPr>
        </p:nvGraphicFramePr>
        <p:xfrm>
          <a:off x="1247955" y="1432625"/>
          <a:ext cx="6578239" cy="4749800"/>
        </p:xfrm>
        <a:graphic>
          <a:graphicData uri="http://schemas.openxmlformats.org/drawingml/2006/table">
            <a:tbl>
              <a:tblPr firstRow="1" bandRow="1">
                <a:tableStyleId>{5C22544A-7EE6-4342-B048-85BDC9FD1C3A}</a:tableStyleId>
              </a:tblPr>
              <a:tblGrid>
                <a:gridCol w="330882">
                  <a:extLst>
                    <a:ext uri="{9D8B030D-6E8A-4147-A177-3AD203B41FA5}">
                      <a16:colId xmlns:a16="http://schemas.microsoft.com/office/drawing/2014/main" xmlns="" val="20000"/>
                    </a:ext>
                  </a:extLst>
                </a:gridCol>
                <a:gridCol w="832209">
                  <a:extLst>
                    <a:ext uri="{9D8B030D-6E8A-4147-A177-3AD203B41FA5}">
                      <a16:colId xmlns:a16="http://schemas.microsoft.com/office/drawing/2014/main" xmlns="" val="20001"/>
                    </a:ext>
                  </a:extLst>
                </a:gridCol>
                <a:gridCol w="5415148">
                  <a:extLst>
                    <a:ext uri="{9D8B030D-6E8A-4147-A177-3AD203B41FA5}">
                      <a16:colId xmlns:a16="http://schemas.microsoft.com/office/drawing/2014/main" xmlns="" val="20002"/>
                    </a:ext>
                  </a:extLst>
                </a:gridCol>
              </a:tblGrid>
              <a:tr h="370840">
                <a:tc gridSpan="2">
                  <a:txBody>
                    <a:bodyPr/>
                    <a:lstStyle/>
                    <a:p>
                      <a:pPr algn="ct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algn="ctr"/>
                      <a:r>
                        <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判定基準</a:t>
                      </a:r>
                      <a:endParaRPr kumimoji="1"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0000"/>
                  </a:ext>
                </a:extLst>
              </a:tr>
              <a:tr h="370840">
                <a:tc gridSpan="2">
                  <a:txBody>
                    <a:bodyPr/>
                    <a:lstStyle/>
                    <a:p>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何らかの認知症を有するが、日常生活は家庭内及び社会的に</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ほぼ自立している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gridSpan="2">
                  <a:txBody>
                    <a:bodyPr/>
                    <a:lstStyle/>
                    <a:p>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hMerge="1">
                  <a:txBody>
                    <a:bodyPr/>
                    <a:lstStyle/>
                    <a:p>
                      <a:endParaRPr kumimoji="1" lang="ja-JP" altLang="en-US"/>
                    </a:p>
                  </a:txBody>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日常生活に支障を来たすような症状・行動や意思疎通の困難さが多少見られても、誰かが注意していれば自立できる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rowSpan="2">
                  <a:txBody>
                    <a:bodyPr/>
                    <a:lstStyle/>
                    <a:p>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kumimoji="1"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Ⅱa</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家庭外で上記</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の状態が見られる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0840">
                <a:tc v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Ⅱb</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家庭内でも上記</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の状態が見られる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70840">
                <a:tc gridSpan="2">
                  <a:txBody>
                    <a:bodyPr/>
                    <a:lstStyle/>
                    <a:p>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hMerge="1">
                  <a:txBody>
                    <a:bodyPr/>
                    <a:lstStyle/>
                    <a:p>
                      <a:endParaRPr kumimoji="1" lang="ja-JP" altLang="en-US"/>
                    </a:p>
                  </a:txBody>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日常生活に支障を来たすような症状・行動や意思疎通の困難さがときどき見られ、介護を必要とする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70840">
                <a:tc rowSpan="2">
                  <a:txBody>
                    <a:bodyPr/>
                    <a:lstStyle/>
                    <a:p>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kumimoji="1"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Ⅲa</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日中を中心として上記</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の状態が見られる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70840">
                <a:tc v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Ⅲb</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夜間を中心として上記</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の状態が見られる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70840">
                <a:tc gridSpan="2">
                  <a:txBody>
                    <a:bodyPr/>
                    <a:lstStyle/>
                    <a:p>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日常生活に支障を来たすような症状・行動や意思疎通の困難さが頻繁に見られ、常に介護を必要とする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70840">
                <a:tc gridSpan="2">
                  <a:txBody>
                    <a:bodyPr/>
                    <a:lstStyle/>
                    <a:p>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a:p>
                  </a:txBody>
                  <a:tcPr/>
                </a:tc>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著しい精神症状や問題行動あるいは重篤な身体疾患が見られ、専門医療を必要とする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6" name="Rectangle 3"/>
          <p:cNvSpPr>
            <a:spLocks noChangeArrowheads="1"/>
          </p:cNvSpPr>
          <p:nvPr/>
        </p:nvSpPr>
        <p:spPr bwMode="auto">
          <a:xfrm>
            <a:off x="155941" y="926663"/>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7"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5</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703103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706983" y="257903"/>
            <a:ext cx="78676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2800" b="1" dirty="0">
                <a:solidFill>
                  <a:srgbClr val="000000"/>
                </a:solidFill>
                <a:latin typeface="Meiryo UI" pitchFamily="50" charset="-128"/>
                <a:ea typeface="Meiryo UI" pitchFamily="50" charset="-128"/>
                <a:cs typeface="Meiryo UI" pitchFamily="50" charset="-128"/>
              </a:rPr>
              <a:t>サービス担当者会議でのかかりつけ歯科医の役割</a:t>
            </a:r>
          </a:p>
        </p:txBody>
      </p:sp>
      <p:sp>
        <p:nvSpPr>
          <p:cNvPr id="8" name="Rectangle 3"/>
          <p:cNvSpPr>
            <a:spLocks noChangeArrowheads="1"/>
          </p:cNvSpPr>
          <p:nvPr/>
        </p:nvSpPr>
        <p:spPr bwMode="auto">
          <a:xfrm>
            <a:off x="155940" y="916247"/>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2</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7" name="Rectangle 4"/>
          <p:cNvSpPr>
            <a:spLocks noChangeArrowheads="1"/>
          </p:cNvSpPr>
          <p:nvPr/>
        </p:nvSpPr>
        <p:spPr bwMode="auto">
          <a:xfrm>
            <a:off x="803287" y="1431750"/>
            <a:ext cx="7889451"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ts val="1200"/>
              </a:spcBef>
            </a:pPr>
            <a:r>
              <a:rPr lang="en-US" altLang="ja-JP" sz="2500" b="1" dirty="0">
                <a:solidFill>
                  <a:schemeClr val="accent5">
                    <a:lumMod val="50000"/>
                  </a:schemeClr>
                </a:solidFill>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 口腔状況・口腔機能状況の情報提供</a:t>
            </a:r>
            <a:endParaRPr lang="en-US" altLang="ja-JP" sz="2500" b="1" dirty="0">
              <a:latin typeface="Meiryo UI" pitchFamily="50" charset="-128"/>
              <a:ea typeface="Meiryo UI" pitchFamily="50" charset="-128"/>
              <a:cs typeface="Meiryo UI" pitchFamily="50" charset="-128"/>
            </a:endParaRPr>
          </a:p>
          <a:p>
            <a:pPr marL="342900" indent="-342900">
              <a:spcBef>
                <a:spcPts val="1200"/>
              </a:spcBef>
            </a:pPr>
            <a:r>
              <a:rPr lang="en-US" altLang="ja-JP" sz="2500" b="1" dirty="0">
                <a:solidFill>
                  <a:schemeClr val="accent5">
                    <a:lumMod val="50000"/>
                  </a:schemeClr>
                </a:solidFill>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 歯科疾患の経過、投薬内容・副作用等の注意事項</a:t>
            </a:r>
            <a:endParaRPr lang="en-US" altLang="ja-JP" sz="2500" b="1" dirty="0">
              <a:latin typeface="Meiryo UI" pitchFamily="50" charset="-128"/>
              <a:ea typeface="Meiryo UI" pitchFamily="50" charset="-128"/>
              <a:cs typeface="Meiryo UI" pitchFamily="50" charset="-128"/>
            </a:endParaRPr>
          </a:p>
          <a:p>
            <a:pPr marL="342900" indent="-342900">
              <a:spcBef>
                <a:spcPts val="1200"/>
              </a:spcBef>
            </a:pPr>
            <a:r>
              <a:rPr lang="en-US" altLang="ja-JP" sz="2500" b="1" dirty="0">
                <a:solidFill>
                  <a:schemeClr val="accent5">
                    <a:lumMod val="50000"/>
                  </a:schemeClr>
                </a:solidFill>
                <a:latin typeface="Meiryo UI" pitchFamily="50" charset="-128"/>
                <a:ea typeface="Meiryo UI" pitchFamily="50" charset="-128"/>
                <a:cs typeface="Meiryo UI" pitchFamily="50" charset="-128"/>
              </a:rPr>
              <a:t>●</a:t>
            </a:r>
            <a:r>
              <a:rPr lang="en-US" altLang="ja-JP" sz="2500" b="1" dirty="0">
                <a:latin typeface="Meiryo UI" pitchFamily="50" charset="-128"/>
                <a:ea typeface="Meiryo UI" pitchFamily="50" charset="-128"/>
                <a:cs typeface="Meiryo UI" pitchFamily="50" charset="-128"/>
              </a:rPr>
              <a:t> </a:t>
            </a:r>
            <a:r>
              <a:rPr lang="ja-JP" altLang="en-US" sz="2500" b="1" dirty="0">
                <a:latin typeface="Meiryo UI" pitchFamily="50" charset="-128"/>
                <a:ea typeface="Meiryo UI" pitchFamily="50" charset="-128"/>
                <a:cs typeface="Meiryo UI" pitchFamily="50" charset="-128"/>
              </a:rPr>
              <a:t>傷病と口腔状況・口腔機能状況との関わりについて</a:t>
            </a:r>
            <a:endParaRPr lang="en-US" altLang="ja-JP" sz="2500" b="1" dirty="0">
              <a:latin typeface="Meiryo UI" pitchFamily="50" charset="-128"/>
              <a:ea typeface="Meiryo UI" pitchFamily="50" charset="-128"/>
              <a:cs typeface="Meiryo UI" pitchFamily="50" charset="-128"/>
            </a:endParaRPr>
          </a:p>
          <a:p>
            <a:pPr marL="342900" indent="-342900">
              <a:spcBef>
                <a:spcPts val="0"/>
              </a:spcBef>
            </a:pPr>
            <a:r>
              <a:rPr lang="ja-JP" altLang="en-US" sz="2500" b="1" dirty="0">
                <a:latin typeface="Meiryo UI" pitchFamily="50" charset="-128"/>
                <a:ea typeface="Meiryo UI" pitchFamily="50" charset="-128"/>
                <a:cs typeface="Meiryo UI" pitchFamily="50" charset="-128"/>
              </a:rPr>
              <a:t>    の情報提供</a:t>
            </a:r>
          </a:p>
          <a:p>
            <a:pPr marL="342900" indent="-342900">
              <a:spcBef>
                <a:spcPts val="1200"/>
              </a:spcBef>
              <a:buSzPct val="90000"/>
            </a:pPr>
            <a:r>
              <a:rPr lang="en-US" altLang="ja-JP" sz="2500" b="1" dirty="0">
                <a:solidFill>
                  <a:schemeClr val="accent5">
                    <a:lumMod val="50000"/>
                  </a:schemeClr>
                </a:solidFill>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 投薬内容と口腔状況・口腔機能状況との関わりに</a:t>
            </a:r>
            <a:endParaRPr lang="en-US" altLang="ja-JP" sz="2500" b="1" dirty="0">
              <a:latin typeface="Meiryo UI" pitchFamily="50" charset="-128"/>
              <a:ea typeface="Meiryo UI" pitchFamily="50" charset="-128"/>
              <a:cs typeface="Meiryo UI" pitchFamily="50" charset="-128"/>
            </a:endParaRPr>
          </a:p>
          <a:p>
            <a:pPr marL="342900" indent="-342900">
              <a:spcBef>
                <a:spcPts val="0"/>
              </a:spcBef>
              <a:buSzPct val="90000"/>
            </a:pPr>
            <a:r>
              <a:rPr lang="ja-JP" altLang="en-US" sz="2500" b="1" dirty="0">
                <a:latin typeface="Meiryo UI" pitchFamily="50" charset="-128"/>
                <a:ea typeface="Meiryo UI" pitchFamily="50" charset="-128"/>
                <a:cs typeface="Meiryo UI" pitchFamily="50" charset="-128"/>
              </a:rPr>
              <a:t>    ついての情報提供</a:t>
            </a:r>
            <a:endParaRPr lang="en-US" altLang="ja-JP" sz="2500" b="1" dirty="0">
              <a:latin typeface="Meiryo UI" pitchFamily="50" charset="-128"/>
              <a:ea typeface="Meiryo UI" pitchFamily="50" charset="-128"/>
              <a:cs typeface="Meiryo UI" pitchFamily="50" charset="-128"/>
            </a:endParaRPr>
          </a:p>
          <a:p>
            <a:pPr marL="342900" indent="-342900">
              <a:spcBef>
                <a:spcPts val="1200"/>
              </a:spcBef>
              <a:buSzPct val="90000"/>
            </a:pPr>
            <a:r>
              <a:rPr lang="en-US" altLang="ja-JP" sz="2500" b="1" dirty="0">
                <a:solidFill>
                  <a:schemeClr val="accent5">
                    <a:lumMod val="50000"/>
                  </a:schemeClr>
                </a:solidFill>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 発生の可能性が高い歯科疾患とその対処方針に</a:t>
            </a:r>
            <a:endParaRPr lang="en-US" altLang="ja-JP" sz="2500" b="1" dirty="0">
              <a:latin typeface="Meiryo UI" pitchFamily="50" charset="-128"/>
              <a:ea typeface="Meiryo UI" pitchFamily="50" charset="-128"/>
              <a:cs typeface="Meiryo UI" pitchFamily="50" charset="-128"/>
            </a:endParaRPr>
          </a:p>
          <a:p>
            <a:pPr marL="342900" indent="-342900">
              <a:spcBef>
                <a:spcPts val="0"/>
              </a:spcBef>
              <a:buSzPct val="90000"/>
            </a:pPr>
            <a:r>
              <a:rPr lang="ja-JP" altLang="en-US" sz="2500" b="1" dirty="0">
                <a:latin typeface="Meiryo UI" pitchFamily="50" charset="-128"/>
                <a:ea typeface="Meiryo UI" pitchFamily="50" charset="-128"/>
                <a:cs typeface="Meiryo UI" pitchFamily="50" charset="-128"/>
              </a:rPr>
              <a:t>    ついての具体的指示</a:t>
            </a:r>
          </a:p>
          <a:p>
            <a:pPr marL="342900" indent="-342900" eaLnBrk="1" hangingPunct="1">
              <a:spcBef>
                <a:spcPts val="1200"/>
              </a:spcBef>
              <a:buSzPct val="90000"/>
              <a:buFont typeface="Wingdings" pitchFamily="2" charset="2"/>
              <a:buNone/>
            </a:pPr>
            <a:r>
              <a:rPr lang="en-US" altLang="ja-JP" sz="2500" b="1" dirty="0">
                <a:solidFill>
                  <a:schemeClr val="accent5">
                    <a:lumMod val="50000"/>
                  </a:schemeClr>
                </a:solidFill>
                <a:latin typeface="Meiryo UI" pitchFamily="50" charset="-128"/>
                <a:ea typeface="Meiryo UI" pitchFamily="50" charset="-128"/>
                <a:cs typeface="Meiryo UI" pitchFamily="50" charset="-128"/>
              </a:rPr>
              <a:t>●</a:t>
            </a:r>
            <a:r>
              <a:rPr lang="ja-JP" altLang="en-US" sz="2500" b="1" dirty="0">
                <a:latin typeface="Meiryo UI" pitchFamily="50" charset="-128"/>
                <a:ea typeface="Meiryo UI" pitchFamily="50" charset="-128"/>
                <a:cs typeface="Meiryo UI" pitchFamily="50" charset="-128"/>
              </a:rPr>
              <a:t> 日常生活上の歯科医学的な注意事項</a:t>
            </a:r>
          </a:p>
          <a:p>
            <a:pPr marL="342900" indent="-342900" eaLnBrk="1" hangingPunct="1">
              <a:spcBef>
                <a:spcPts val="600"/>
              </a:spcBef>
              <a:buSzPct val="90000"/>
              <a:buFont typeface="Wingdings" pitchFamily="2" charset="2"/>
              <a:buNone/>
            </a:pPr>
            <a:r>
              <a:rPr lang="ja-JP" altLang="en-US" sz="2500" b="1" dirty="0">
                <a:latin typeface="Meiryo UI" pitchFamily="50" charset="-128"/>
                <a:ea typeface="Meiryo UI" pitchFamily="50" charset="-128"/>
                <a:cs typeface="Meiryo UI" pitchFamily="50" charset="-128"/>
              </a:rPr>
              <a:t>　 （特に介護サービス提供時の留意事項）</a:t>
            </a:r>
          </a:p>
        </p:txBody>
      </p:sp>
    </p:spTree>
    <p:extLst>
      <p:ext uri="{BB962C8B-B14F-4D97-AF65-F5344CB8AC3E}">
        <p14:creationId xmlns:p14="http://schemas.microsoft.com/office/powerpoint/2010/main" val="22535643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51" name="Rectangle 7"/>
          <p:cNvSpPr>
            <a:spLocks noChangeArrowheads="1"/>
          </p:cNvSpPr>
          <p:nvPr/>
        </p:nvSpPr>
        <p:spPr bwMode="auto">
          <a:xfrm>
            <a:off x="422275" y="189899"/>
            <a:ext cx="8229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solidFill>
                  <a:srgbClr val="000000"/>
                </a:solidFill>
                <a:latin typeface="Meiryo UI" pitchFamily="50" charset="-128"/>
                <a:ea typeface="Meiryo UI" pitchFamily="50" charset="-128"/>
                <a:cs typeface="Meiryo UI" pitchFamily="50" charset="-128"/>
              </a:rPr>
              <a:t>ケアマネジャーとの連携</a:t>
            </a:r>
          </a:p>
        </p:txBody>
      </p:sp>
      <p:sp>
        <p:nvSpPr>
          <p:cNvPr id="20" name="Rectangle 3"/>
          <p:cNvSpPr>
            <a:spLocks noChangeArrowheads="1"/>
          </p:cNvSpPr>
          <p:nvPr/>
        </p:nvSpPr>
        <p:spPr bwMode="auto">
          <a:xfrm>
            <a:off x="155941" y="80974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21"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3</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8" name="AutoShape 11"/>
          <p:cNvSpPr>
            <a:spLocks noChangeArrowheads="1"/>
          </p:cNvSpPr>
          <p:nvPr/>
        </p:nvSpPr>
        <p:spPr bwMode="auto">
          <a:xfrm rot="10800000">
            <a:off x="4347799" y="4381826"/>
            <a:ext cx="587248" cy="938313"/>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19" name="円/楕円 18"/>
          <p:cNvSpPr/>
          <p:nvPr/>
        </p:nvSpPr>
        <p:spPr bwMode="auto">
          <a:xfrm>
            <a:off x="1726623" y="2699315"/>
            <a:ext cx="5767899" cy="2987620"/>
          </a:xfrm>
          <a:prstGeom prst="ellipse">
            <a:avLst/>
          </a:prstGeom>
          <a:noFill/>
          <a:ln w="50800" cap="flat" cmpd="sng" algn="ctr">
            <a:solidFill>
              <a:srgbClr val="E9983F"/>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2" name="Oval 5"/>
          <p:cNvSpPr>
            <a:spLocks noChangeArrowheads="1"/>
          </p:cNvSpPr>
          <p:nvPr/>
        </p:nvSpPr>
        <p:spPr bwMode="auto">
          <a:xfrm>
            <a:off x="5639915" y="4985029"/>
            <a:ext cx="1681976" cy="701906"/>
          </a:xfrm>
          <a:prstGeom prst="ellipse">
            <a:avLst/>
          </a:prstGeom>
          <a:solidFill>
            <a:srgbClr val="357D83"/>
          </a:solidFill>
          <a:ln>
            <a:noFill/>
          </a:ln>
        </p:spPr>
        <p:txBody>
          <a:bodyPr wrap="none" anchor="ctr"/>
          <a:lstStyle/>
          <a:p>
            <a:pPr algn="ctr" eaLnBrk="1" hangingPunct="1">
              <a:lnSpc>
                <a:spcPct val="130000"/>
              </a:lnSpc>
            </a:pPr>
            <a:r>
              <a:rPr lang="ja-JP" altLang="en-US" sz="2200" b="1" dirty="0">
                <a:solidFill>
                  <a:schemeClr val="bg1"/>
                </a:solidFill>
                <a:latin typeface="Meiryo UI" pitchFamily="50" charset="-128"/>
                <a:ea typeface="Meiryo UI" pitchFamily="50" charset="-128"/>
                <a:cs typeface="Meiryo UI" pitchFamily="50" charset="-128"/>
              </a:rPr>
              <a:t>歯科医師</a:t>
            </a:r>
          </a:p>
        </p:txBody>
      </p:sp>
      <p:sp>
        <p:nvSpPr>
          <p:cNvPr id="23" name="Oval 6"/>
          <p:cNvSpPr>
            <a:spLocks noChangeArrowheads="1"/>
          </p:cNvSpPr>
          <p:nvPr/>
        </p:nvSpPr>
        <p:spPr bwMode="auto">
          <a:xfrm>
            <a:off x="6726042" y="4193125"/>
            <a:ext cx="1702053" cy="701906"/>
          </a:xfrm>
          <a:prstGeom prst="ellipse">
            <a:avLst/>
          </a:prstGeom>
          <a:solidFill>
            <a:schemeClr val="accent1">
              <a:lumMod val="75000"/>
            </a:schemeClr>
          </a:solidFill>
          <a:ln>
            <a:noFill/>
          </a:ln>
        </p:spPr>
        <p:txBody>
          <a:bodyPr wrap="none" anchor="ctr"/>
          <a:lstStyle/>
          <a:p>
            <a:pPr algn="ctr" eaLnBrk="1" hangingPunct="1">
              <a:lnSpc>
                <a:spcPct val="130000"/>
              </a:lnSpc>
            </a:pPr>
            <a:r>
              <a:rPr lang="ja-JP" altLang="en-US" sz="2000" b="1" dirty="0">
                <a:solidFill>
                  <a:schemeClr val="tx1">
                    <a:lumMod val="75000"/>
                    <a:lumOff val="25000"/>
                  </a:schemeClr>
                </a:solidFill>
                <a:latin typeface="Meiryo UI" pitchFamily="50" charset="-128"/>
                <a:ea typeface="Meiryo UI" pitchFamily="50" charset="-128"/>
                <a:cs typeface="Meiryo UI" pitchFamily="50" charset="-128"/>
              </a:rPr>
              <a:t>かかりつけ医</a:t>
            </a:r>
          </a:p>
        </p:txBody>
      </p:sp>
      <p:sp>
        <p:nvSpPr>
          <p:cNvPr id="24" name="AutoShape 11"/>
          <p:cNvSpPr>
            <a:spLocks noChangeArrowheads="1"/>
          </p:cNvSpPr>
          <p:nvPr/>
        </p:nvSpPr>
        <p:spPr bwMode="auto">
          <a:xfrm>
            <a:off x="4326389" y="2302550"/>
            <a:ext cx="619886" cy="796904"/>
          </a:xfrm>
          <a:prstGeom prst="upDownArrow">
            <a:avLst>
              <a:gd name="adj1" fmla="val 47306"/>
              <a:gd name="adj2" fmla="val 36123"/>
            </a:avLst>
          </a:prstGeom>
          <a:solidFill>
            <a:srgbClr val="E5851B"/>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25" name="Text Box 12"/>
          <p:cNvSpPr txBox="1">
            <a:spLocks noChangeArrowheads="1"/>
          </p:cNvSpPr>
          <p:nvPr/>
        </p:nvSpPr>
        <p:spPr bwMode="auto">
          <a:xfrm>
            <a:off x="4828055" y="2191070"/>
            <a:ext cx="24938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dirty="0">
                <a:solidFill>
                  <a:srgbClr val="4F7E24"/>
                </a:solidFill>
                <a:latin typeface="Meiryo UI" pitchFamily="50" charset="-128"/>
                <a:ea typeface="Meiryo UI" pitchFamily="50" charset="-128"/>
                <a:cs typeface="Meiryo UI" pitchFamily="50" charset="-128"/>
              </a:rPr>
              <a:t>  本人の希望</a:t>
            </a:r>
            <a:r>
              <a:rPr lang="en-US" altLang="ja-JP" sz="2000" b="1" dirty="0">
                <a:solidFill>
                  <a:srgbClr val="4F7E24"/>
                </a:solidFill>
                <a:latin typeface="Meiryo UI" pitchFamily="50" charset="-128"/>
                <a:ea typeface="Meiryo UI" pitchFamily="50" charset="-128"/>
                <a:cs typeface="Meiryo UI" pitchFamily="50" charset="-128"/>
              </a:rPr>
              <a:t>･</a:t>
            </a:r>
            <a:r>
              <a:rPr lang="ja-JP" altLang="en-US" sz="2000" b="1" dirty="0">
                <a:solidFill>
                  <a:srgbClr val="4F7E24"/>
                </a:solidFill>
                <a:latin typeface="Meiryo UI" pitchFamily="50" charset="-128"/>
                <a:ea typeface="Meiryo UI" pitchFamily="50" charset="-128"/>
                <a:cs typeface="Meiryo UI" pitchFamily="50" charset="-128"/>
              </a:rPr>
              <a:t>意見</a:t>
            </a:r>
          </a:p>
        </p:txBody>
      </p:sp>
      <p:sp>
        <p:nvSpPr>
          <p:cNvPr id="26" name="Text Box 14"/>
          <p:cNvSpPr txBox="1">
            <a:spLocks noChangeArrowheads="1"/>
          </p:cNvSpPr>
          <p:nvPr/>
        </p:nvSpPr>
        <p:spPr bwMode="auto">
          <a:xfrm>
            <a:off x="2667520" y="3118237"/>
            <a:ext cx="39805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dirty="0">
                <a:latin typeface="Meiryo UI" pitchFamily="50" charset="-128"/>
                <a:ea typeface="Meiryo UI" pitchFamily="50" charset="-128"/>
                <a:cs typeface="Meiryo UI" pitchFamily="50" charset="-128"/>
              </a:rPr>
              <a:t>サービス担当者会議のコーディネート</a:t>
            </a:r>
          </a:p>
        </p:txBody>
      </p:sp>
      <p:sp>
        <p:nvSpPr>
          <p:cNvPr id="27" name="Oval 5"/>
          <p:cNvSpPr>
            <a:spLocks noChangeArrowheads="1"/>
          </p:cNvSpPr>
          <p:nvPr/>
        </p:nvSpPr>
        <p:spPr bwMode="auto">
          <a:xfrm>
            <a:off x="3835514" y="5528643"/>
            <a:ext cx="1681976" cy="701906"/>
          </a:xfrm>
          <a:prstGeom prst="ellipse">
            <a:avLst/>
          </a:prstGeom>
          <a:solidFill>
            <a:schemeClr val="accent1">
              <a:lumMod val="75000"/>
            </a:schemeClr>
          </a:solidFill>
          <a:ln>
            <a:noFill/>
          </a:ln>
        </p:spPr>
        <p:txBody>
          <a:bodyPr wrap="none" anchor="ctr"/>
          <a:lstStyle/>
          <a:p>
            <a:pPr algn="ctr" eaLnBrk="1" hangingPunct="1">
              <a:lnSpc>
                <a:spcPct val="130000"/>
              </a:lnSpc>
            </a:pPr>
            <a:r>
              <a:rPr lang="ja-JP" altLang="en-US" sz="2200" b="1" dirty="0">
                <a:solidFill>
                  <a:schemeClr val="tx1">
                    <a:lumMod val="75000"/>
                    <a:lumOff val="25000"/>
                  </a:schemeClr>
                </a:solidFill>
                <a:latin typeface="Meiryo UI" pitchFamily="50" charset="-128"/>
                <a:ea typeface="Meiryo UI" pitchFamily="50" charset="-128"/>
                <a:cs typeface="Meiryo UI" pitchFamily="50" charset="-128"/>
              </a:rPr>
              <a:t>訪問看護</a:t>
            </a:r>
          </a:p>
        </p:txBody>
      </p:sp>
      <p:sp>
        <p:nvSpPr>
          <p:cNvPr id="28" name="Oval 5"/>
          <p:cNvSpPr>
            <a:spLocks noChangeArrowheads="1"/>
          </p:cNvSpPr>
          <p:nvPr/>
        </p:nvSpPr>
        <p:spPr bwMode="auto">
          <a:xfrm>
            <a:off x="1984057" y="5134880"/>
            <a:ext cx="1702053" cy="728910"/>
          </a:xfrm>
          <a:prstGeom prst="ellipse">
            <a:avLst/>
          </a:prstGeom>
          <a:solidFill>
            <a:schemeClr val="accent1">
              <a:lumMod val="75000"/>
            </a:schemeClr>
          </a:solidFill>
          <a:ln>
            <a:noFill/>
          </a:ln>
        </p:spPr>
        <p:txBody>
          <a:bodyPr wrap="none" anchor="ctr"/>
          <a:lstStyle/>
          <a:p>
            <a:pPr algn="ctr" eaLnBrk="1" hangingPunct="1">
              <a:lnSpc>
                <a:spcPct val="130000"/>
              </a:lnSpc>
            </a:pPr>
            <a:r>
              <a:rPr lang="ja-JP" altLang="en-US" sz="2200" b="1" dirty="0">
                <a:solidFill>
                  <a:schemeClr val="tx1">
                    <a:lumMod val="75000"/>
                    <a:lumOff val="25000"/>
                  </a:schemeClr>
                </a:solidFill>
                <a:latin typeface="Meiryo UI" pitchFamily="50" charset="-128"/>
                <a:ea typeface="Meiryo UI" pitchFamily="50" charset="-128"/>
                <a:cs typeface="Meiryo UI" pitchFamily="50" charset="-128"/>
              </a:rPr>
              <a:t>訪問介護</a:t>
            </a:r>
          </a:p>
        </p:txBody>
      </p:sp>
      <p:sp>
        <p:nvSpPr>
          <p:cNvPr id="29" name="Oval 5"/>
          <p:cNvSpPr>
            <a:spLocks noChangeArrowheads="1"/>
          </p:cNvSpPr>
          <p:nvPr/>
        </p:nvSpPr>
        <p:spPr bwMode="auto">
          <a:xfrm>
            <a:off x="727966" y="4193125"/>
            <a:ext cx="1702054" cy="701906"/>
          </a:xfrm>
          <a:prstGeom prst="ellipse">
            <a:avLst/>
          </a:prstGeom>
          <a:solidFill>
            <a:schemeClr val="accent1">
              <a:lumMod val="75000"/>
            </a:schemeClr>
          </a:solidFill>
          <a:ln>
            <a:noFill/>
          </a:ln>
        </p:spPr>
        <p:txBody>
          <a:bodyPr wrap="none" anchor="ctr"/>
          <a:lstStyle/>
          <a:p>
            <a:pPr algn="ctr" eaLnBrk="1" hangingPunct="1">
              <a:lnSpc>
                <a:spcPct val="130000"/>
              </a:lnSpc>
            </a:pPr>
            <a:r>
              <a:rPr lang="ja-JP" altLang="en-US" sz="2200" b="1" dirty="0">
                <a:solidFill>
                  <a:schemeClr val="tx1">
                    <a:lumMod val="75000"/>
                    <a:lumOff val="25000"/>
                  </a:schemeClr>
                </a:solidFill>
                <a:latin typeface="Meiryo UI" pitchFamily="50" charset="-128"/>
                <a:ea typeface="Meiryo UI" pitchFamily="50" charset="-128"/>
                <a:cs typeface="Meiryo UI" pitchFamily="50" charset="-128"/>
              </a:rPr>
              <a:t>リハビリ職</a:t>
            </a:r>
          </a:p>
        </p:txBody>
      </p:sp>
      <p:sp>
        <p:nvSpPr>
          <p:cNvPr id="30" name="Oval 5"/>
          <p:cNvSpPr>
            <a:spLocks noChangeArrowheads="1"/>
          </p:cNvSpPr>
          <p:nvPr/>
        </p:nvSpPr>
        <p:spPr bwMode="auto">
          <a:xfrm>
            <a:off x="2181523" y="4523139"/>
            <a:ext cx="496994" cy="489011"/>
          </a:xfrm>
          <a:prstGeom prst="ellipse">
            <a:avLst/>
          </a:prstGeom>
          <a:solidFill>
            <a:schemeClr val="accent1">
              <a:lumMod val="75000"/>
            </a:schemeClr>
          </a:solidFill>
          <a:ln>
            <a:noFill/>
          </a:ln>
        </p:spPr>
        <p:txBody>
          <a:bodyPr wrap="none" anchor="ctr"/>
          <a:lstStyle/>
          <a:p>
            <a:pPr algn="ctr" eaLnBrk="1" hangingPunct="1">
              <a:lnSpc>
                <a:spcPct val="130000"/>
              </a:lnSpc>
            </a:pPr>
            <a:r>
              <a:rPr lang="ja-JP" altLang="en-US" sz="2000" b="1" dirty="0">
                <a:solidFill>
                  <a:schemeClr val="tx1">
                    <a:lumMod val="75000"/>
                    <a:lumOff val="25000"/>
                  </a:schemeClr>
                </a:solidFill>
                <a:latin typeface="Meiryo UI" pitchFamily="50" charset="-128"/>
                <a:ea typeface="Meiryo UI" pitchFamily="50" charset="-128"/>
                <a:cs typeface="Meiryo UI" pitchFamily="50" charset="-128"/>
              </a:rPr>
              <a:t>等</a:t>
            </a:r>
          </a:p>
        </p:txBody>
      </p:sp>
      <p:sp>
        <p:nvSpPr>
          <p:cNvPr id="31" name="AutoShape 11"/>
          <p:cNvSpPr>
            <a:spLocks noChangeArrowheads="1"/>
          </p:cNvSpPr>
          <p:nvPr/>
        </p:nvSpPr>
        <p:spPr bwMode="auto">
          <a:xfrm rot="14210298">
            <a:off x="2777631" y="3921920"/>
            <a:ext cx="587248" cy="700478"/>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32" name="AutoShape 11"/>
          <p:cNvSpPr>
            <a:spLocks noChangeArrowheads="1"/>
          </p:cNvSpPr>
          <p:nvPr/>
        </p:nvSpPr>
        <p:spPr bwMode="auto">
          <a:xfrm rot="13039130">
            <a:off x="3347628" y="4273089"/>
            <a:ext cx="587248" cy="874009"/>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33" name="AutoShape 11"/>
          <p:cNvSpPr>
            <a:spLocks noChangeArrowheads="1"/>
          </p:cNvSpPr>
          <p:nvPr/>
        </p:nvSpPr>
        <p:spPr bwMode="auto">
          <a:xfrm rot="8049764">
            <a:off x="5346292" y="4243030"/>
            <a:ext cx="587248" cy="850836"/>
          </a:xfrm>
          <a:prstGeom prst="upDownArrow">
            <a:avLst>
              <a:gd name="adj1" fmla="val 47306"/>
              <a:gd name="adj2" fmla="val 30528"/>
            </a:avLst>
          </a:prstGeom>
          <a:noFill/>
          <a:ln w="38100">
            <a:solidFill>
              <a:srgbClr val="357D83"/>
            </a:solid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34" name="AutoShape 11"/>
          <p:cNvSpPr>
            <a:spLocks noChangeArrowheads="1"/>
          </p:cNvSpPr>
          <p:nvPr/>
        </p:nvSpPr>
        <p:spPr bwMode="auto">
          <a:xfrm rot="7254135">
            <a:off x="5996070" y="3912801"/>
            <a:ext cx="587248" cy="665582"/>
          </a:xfrm>
          <a:prstGeom prst="upDownArrow">
            <a:avLst>
              <a:gd name="adj1" fmla="val 47306"/>
              <a:gd name="adj2" fmla="val 30528"/>
            </a:avLst>
          </a:prstGeom>
          <a:solidFill>
            <a:srgbClr val="E9983F"/>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35" name="Text Box 13"/>
          <p:cNvSpPr txBox="1">
            <a:spLocks noChangeArrowheads="1"/>
          </p:cNvSpPr>
          <p:nvPr/>
        </p:nvSpPr>
        <p:spPr bwMode="auto">
          <a:xfrm>
            <a:off x="2800886" y="4313606"/>
            <a:ext cx="2137360"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ts val="2200"/>
              </a:lnSpc>
            </a:pPr>
            <a:r>
              <a:rPr lang="ja-JP" altLang="en-US" sz="2000" b="1" dirty="0">
                <a:latin typeface="Meiryo UI" pitchFamily="50" charset="-128"/>
                <a:ea typeface="Meiryo UI" pitchFamily="50" charset="-128"/>
                <a:cs typeface="Meiryo UI" pitchFamily="50" charset="-128"/>
              </a:rPr>
              <a:t>ケアプランに基づく</a:t>
            </a:r>
            <a:endParaRPr lang="en-US" altLang="ja-JP" sz="2000" b="1" dirty="0">
              <a:latin typeface="Meiryo UI" pitchFamily="50" charset="-128"/>
              <a:ea typeface="Meiryo UI" pitchFamily="50" charset="-128"/>
              <a:cs typeface="Meiryo UI" pitchFamily="50" charset="-128"/>
            </a:endParaRPr>
          </a:p>
          <a:p>
            <a:pPr algn="ctr" eaLnBrk="1" hangingPunct="1">
              <a:lnSpc>
                <a:spcPts val="2200"/>
              </a:lnSpc>
            </a:pPr>
            <a:r>
              <a:rPr lang="ja-JP" altLang="en-US" sz="2000" b="1" dirty="0">
                <a:latin typeface="Meiryo UI" pitchFamily="50" charset="-128"/>
                <a:ea typeface="Meiryo UI" pitchFamily="50" charset="-128"/>
                <a:cs typeface="Meiryo UI" pitchFamily="50" charset="-128"/>
              </a:rPr>
              <a:t>サービス提供</a:t>
            </a:r>
          </a:p>
        </p:txBody>
      </p:sp>
      <p:sp>
        <p:nvSpPr>
          <p:cNvPr id="36" name="角丸四角形 35"/>
          <p:cNvSpPr/>
          <p:nvPr/>
        </p:nvSpPr>
        <p:spPr bwMode="auto">
          <a:xfrm>
            <a:off x="3142807" y="1321180"/>
            <a:ext cx="2971956" cy="733216"/>
          </a:xfrm>
          <a:prstGeom prst="roundRect">
            <a:avLst/>
          </a:prstGeom>
          <a:solidFill>
            <a:srgbClr val="639F2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37" name="テキスト ボックス 36"/>
          <p:cNvSpPr txBox="1"/>
          <p:nvPr/>
        </p:nvSpPr>
        <p:spPr>
          <a:xfrm>
            <a:off x="3305907" y="1456955"/>
            <a:ext cx="2671032" cy="461665"/>
          </a:xfrm>
          <a:prstGeom prst="rect">
            <a:avLst/>
          </a:prstGeom>
          <a:noFill/>
          <a:ln w="25400">
            <a:noFill/>
          </a:ln>
        </p:spPr>
        <p:txBody>
          <a:bodyPr wrap="square" rtlCol="0">
            <a:spAutoFit/>
          </a:bodyPr>
          <a:lstStyle/>
          <a:p>
            <a:pPr algn="ctr"/>
            <a:r>
              <a:rPr kumimoji="1" lang="ja-JP" altLang="en-US" sz="2000" b="1" dirty="0">
                <a:solidFill>
                  <a:schemeClr val="bg1"/>
                </a:solidFill>
                <a:latin typeface="Meiryo UI" pitchFamily="50" charset="-128"/>
                <a:ea typeface="Meiryo UI" pitchFamily="50" charset="-128"/>
                <a:cs typeface="Meiryo UI" pitchFamily="50" charset="-128"/>
              </a:rPr>
              <a:t> </a:t>
            </a:r>
            <a:r>
              <a:rPr kumimoji="1" lang="ja-JP" altLang="en-US" sz="2400" b="1" dirty="0">
                <a:solidFill>
                  <a:schemeClr val="bg1"/>
                </a:solidFill>
                <a:latin typeface="Meiryo UI" pitchFamily="50" charset="-128"/>
                <a:ea typeface="Meiryo UI" pitchFamily="50" charset="-128"/>
                <a:cs typeface="Meiryo UI" pitchFamily="50" charset="-128"/>
              </a:rPr>
              <a:t>家族        </a:t>
            </a:r>
            <a:r>
              <a:rPr lang="ja-JP" altLang="en-US" sz="2400" b="1" dirty="0">
                <a:solidFill>
                  <a:schemeClr val="bg1"/>
                </a:solidFill>
                <a:latin typeface="Meiryo UI" pitchFamily="50" charset="-128"/>
                <a:ea typeface="Meiryo UI" pitchFamily="50" charset="-128"/>
                <a:cs typeface="Meiryo UI" pitchFamily="50" charset="-128"/>
              </a:rPr>
              <a:t>利用者</a:t>
            </a:r>
            <a:r>
              <a:rPr kumimoji="1" lang="ja-JP" altLang="en-US" sz="2400" b="1" dirty="0">
                <a:solidFill>
                  <a:schemeClr val="bg1"/>
                </a:solidFill>
                <a:latin typeface="Meiryo UI" pitchFamily="50" charset="-128"/>
                <a:ea typeface="Meiryo UI" pitchFamily="50" charset="-128"/>
                <a:cs typeface="Meiryo UI" pitchFamily="50" charset="-128"/>
              </a:rPr>
              <a:t> </a:t>
            </a:r>
          </a:p>
        </p:txBody>
      </p:sp>
      <p:sp>
        <p:nvSpPr>
          <p:cNvPr id="38" name="AutoShape 11"/>
          <p:cNvSpPr>
            <a:spLocks noChangeArrowheads="1"/>
          </p:cNvSpPr>
          <p:nvPr/>
        </p:nvSpPr>
        <p:spPr bwMode="auto">
          <a:xfrm rot="5400000">
            <a:off x="4351790" y="1388297"/>
            <a:ext cx="332646" cy="619886"/>
          </a:xfrm>
          <a:prstGeom prst="upDownArrow">
            <a:avLst>
              <a:gd name="adj1" fmla="val 56939"/>
              <a:gd name="adj2" fmla="val 48378"/>
            </a:avLst>
          </a:prstGeom>
          <a:solidFill>
            <a:schemeClr val="bg1"/>
          </a:solidFill>
          <a:ln>
            <a:noFill/>
          </a:ln>
        </p:spPr>
        <p:txBody>
          <a:bodyPr wrap="none" anchor="ctr"/>
          <a:lstStyle/>
          <a:p>
            <a:pPr algn="ctr" eaLnBrk="1" hangingPunct="1">
              <a:lnSpc>
                <a:spcPct val="130000"/>
              </a:lnSpc>
            </a:pPr>
            <a:endParaRPr lang="ja-JP" altLang="en-US" sz="2400" b="1">
              <a:solidFill>
                <a:srgbClr val="FFFFFF"/>
              </a:solidFill>
              <a:latin typeface="Meiryo UI" pitchFamily="50" charset="-128"/>
              <a:ea typeface="Meiryo UI" pitchFamily="50" charset="-128"/>
              <a:cs typeface="Meiryo UI" pitchFamily="50" charset="-128"/>
            </a:endParaRPr>
          </a:p>
        </p:txBody>
      </p:sp>
      <p:sp>
        <p:nvSpPr>
          <p:cNvPr id="39" name="角丸四角形 38"/>
          <p:cNvSpPr/>
          <p:nvPr/>
        </p:nvSpPr>
        <p:spPr bwMode="auto">
          <a:xfrm>
            <a:off x="3538848" y="3585516"/>
            <a:ext cx="2275308" cy="597440"/>
          </a:xfrm>
          <a:prstGeom prst="roundRect">
            <a:avLst>
              <a:gd name="adj" fmla="val 23440"/>
            </a:avLst>
          </a:prstGeom>
          <a:solidFill>
            <a:srgbClr val="E9983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0" name="テキスト ボックス 39"/>
          <p:cNvSpPr txBox="1"/>
          <p:nvPr/>
        </p:nvSpPr>
        <p:spPr>
          <a:xfrm>
            <a:off x="3475191" y="3650041"/>
            <a:ext cx="2399538" cy="461665"/>
          </a:xfrm>
          <a:prstGeom prst="rect">
            <a:avLst/>
          </a:prstGeom>
          <a:noFill/>
          <a:ln w="25400">
            <a:noFill/>
          </a:ln>
        </p:spPr>
        <p:txBody>
          <a:bodyPr wrap="square" rtlCol="0">
            <a:spAutoFit/>
          </a:bodyPr>
          <a:lstStyle/>
          <a:p>
            <a:pPr algn="ctr"/>
            <a:r>
              <a:rPr kumimoji="1" lang="ja-JP" altLang="en-US" sz="2000" b="1">
                <a:solidFill>
                  <a:schemeClr val="bg1"/>
                </a:solidFill>
                <a:latin typeface="Meiryo UI" pitchFamily="50" charset="-128"/>
                <a:ea typeface="Meiryo UI" pitchFamily="50" charset="-128"/>
                <a:cs typeface="Meiryo UI" pitchFamily="50" charset="-128"/>
              </a:rPr>
              <a:t> </a:t>
            </a:r>
            <a:r>
              <a:rPr lang="ja-JP" altLang="en-US" sz="2400" b="1">
                <a:solidFill>
                  <a:schemeClr val="bg1"/>
                </a:solidFill>
                <a:latin typeface="Meiryo UI" pitchFamily="50" charset="-128"/>
                <a:ea typeface="Meiryo UI" pitchFamily="50" charset="-128"/>
                <a:cs typeface="Meiryo UI" pitchFamily="50" charset="-128"/>
              </a:rPr>
              <a:t>ケアマネジャー</a:t>
            </a:r>
            <a:r>
              <a:rPr kumimoji="1" lang="ja-JP" altLang="en-US" sz="2400" b="1">
                <a:solidFill>
                  <a:schemeClr val="bg1"/>
                </a:solidFill>
                <a:latin typeface="Meiryo UI" pitchFamily="50" charset="-128"/>
                <a:ea typeface="Meiryo UI" pitchFamily="50" charset="-128"/>
                <a:cs typeface="Meiryo UI" pitchFamily="50" charset="-128"/>
              </a:rPr>
              <a:t> </a:t>
            </a:r>
            <a:endParaRPr kumimoji="1" lang="ja-JP" altLang="en-US" sz="2400" b="1" dirty="0">
              <a:solidFill>
                <a:schemeClr val="bg1"/>
              </a:solidFill>
              <a:latin typeface="Meiryo UI" pitchFamily="50" charset="-128"/>
              <a:ea typeface="Meiryo UI" pitchFamily="50" charset="-128"/>
              <a:cs typeface="Meiryo UI" pitchFamily="50" charset="-128"/>
            </a:endParaRPr>
          </a:p>
        </p:txBody>
      </p:sp>
      <p:sp>
        <p:nvSpPr>
          <p:cNvPr id="41" name="Text Box 13"/>
          <p:cNvSpPr txBox="1">
            <a:spLocks noChangeArrowheads="1"/>
          </p:cNvSpPr>
          <p:nvPr/>
        </p:nvSpPr>
        <p:spPr bwMode="auto">
          <a:xfrm>
            <a:off x="5299601" y="4313606"/>
            <a:ext cx="1426441"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ts val="2200"/>
              </a:lnSpc>
            </a:pPr>
            <a:r>
              <a:rPr lang="ja-JP" altLang="en-US" sz="2000" b="1" dirty="0">
                <a:latin typeface="Meiryo UI" pitchFamily="50" charset="-128"/>
                <a:ea typeface="Meiryo UI" pitchFamily="50" charset="-128"/>
                <a:cs typeface="Meiryo UI" pitchFamily="50" charset="-128"/>
              </a:rPr>
              <a:t>情報提供</a:t>
            </a:r>
            <a:endParaRPr lang="en-US" altLang="ja-JP" sz="2000" b="1" dirty="0">
              <a:latin typeface="Meiryo UI" pitchFamily="50" charset="-128"/>
              <a:ea typeface="Meiryo UI" pitchFamily="50" charset="-128"/>
              <a:cs typeface="Meiryo UI" pitchFamily="50" charset="-128"/>
            </a:endParaRPr>
          </a:p>
          <a:p>
            <a:pPr algn="ctr" eaLnBrk="1" hangingPunct="1">
              <a:lnSpc>
                <a:spcPts val="2200"/>
              </a:lnSpc>
            </a:pPr>
            <a:r>
              <a:rPr lang="ja-JP" altLang="en-US" sz="2000" b="1" dirty="0">
                <a:latin typeface="Meiryo UI" pitchFamily="50" charset="-128"/>
                <a:ea typeface="Meiryo UI" pitchFamily="50" charset="-128"/>
                <a:cs typeface="Meiryo UI" pitchFamily="50" charset="-128"/>
              </a:rPr>
              <a:t>・助言</a:t>
            </a:r>
          </a:p>
        </p:txBody>
      </p:sp>
    </p:spTree>
    <p:extLst>
      <p:ext uri="{BB962C8B-B14F-4D97-AF65-F5344CB8AC3E}">
        <p14:creationId xmlns:p14="http://schemas.microsoft.com/office/powerpoint/2010/main" val="3100480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a:xfrm>
            <a:off x="321560" y="299293"/>
            <a:ext cx="8505825" cy="588962"/>
          </a:xfrm>
        </p:spPr>
        <p:txBody>
          <a:bodyPr/>
          <a:lstStyle/>
          <a:p>
            <a:pPr eaLnBrk="1" hangingPunct="1"/>
            <a:r>
              <a:rPr lang="ja-JP" altLang="en-US" sz="2700" b="1" dirty="0">
                <a:solidFill>
                  <a:schemeClr val="tx1"/>
                </a:solidFill>
                <a:latin typeface="Meiryo UI" pitchFamily="50" charset="-128"/>
                <a:ea typeface="Meiryo UI" pitchFamily="50" charset="-128"/>
                <a:cs typeface="Meiryo UI" pitchFamily="50" charset="-128"/>
              </a:rPr>
              <a:t>社会福祉士</a:t>
            </a:r>
            <a:r>
              <a:rPr lang="en-US" altLang="ja-JP" sz="2700" b="1" dirty="0">
                <a:solidFill>
                  <a:schemeClr val="tx1"/>
                </a:solidFill>
                <a:latin typeface="Meiryo UI" pitchFamily="50" charset="-128"/>
                <a:ea typeface="Meiryo UI" pitchFamily="50" charset="-128"/>
                <a:cs typeface="Meiryo UI" pitchFamily="50" charset="-128"/>
              </a:rPr>
              <a:t>･</a:t>
            </a:r>
            <a:r>
              <a:rPr lang="ja-JP" altLang="en-US" sz="2700" b="1" dirty="0">
                <a:solidFill>
                  <a:schemeClr val="tx1"/>
                </a:solidFill>
                <a:latin typeface="Meiryo UI" pitchFamily="50" charset="-128"/>
                <a:ea typeface="Meiryo UI" pitchFamily="50" charset="-128"/>
                <a:cs typeface="Meiryo UI" pitchFamily="50" charset="-128"/>
              </a:rPr>
              <a:t>精神保健福祉士・介護福祉士等との連携</a:t>
            </a:r>
          </a:p>
        </p:txBody>
      </p:sp>
      <p:sp>
        <p:nvSpPr>
          <p:cNvPr id="147459" name="正方形/長方形 1"/>
          <p:cNvSpPr>
            <a:spLocks noChangeArrowheads="1"/>
          </p:cNvSpPr>
          <p:nvPr/>
        </p:nvSpPr>
        <p:spPr bwMode="auto">
          <a:xfrm>
            <a:off x="1179031" y="1343162"/>
            <a:ext cx="6221413" cy="256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5725" eaLnBrk="1" hangingPunct="1">
              <a:spcBef>
                <a:spcPts val="600"/>
              </a:spcBef>
            </a:pPr>
            <a:r>
              <a:rPr lang="ja-JP" altLang="en-US" sz="2250" b="1" dirty="0">
                <a:solidFill>
                  <a:schemeClr val="accent1">
                    <a:lumMod val="50000"/>
                  </a:schemeClr>
                </a:solidFill>
                <a:latin typeface="Meiryo UI" pitchFamily="50" charset="-128"/>
                <a:ea typeface="Meiryo UI" pitchFamily="50" charset="-128"/>
                <a:cs typeface="Meiryo UI" pitchFamily="50" charset="-128"/>
              </a:rPr>
              <a:t>社会福祉士・精神保健福祉士  </a:t>
            </a:r>
          </a:p>
          <a:p>
            <a:pPr marL="85725" eaLnBrk="1" hangingPunct="1">
              <a:spcBef>
                <a:spcPts val="600"/>
              </a:spcBef>
            </a:pP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chemeClr val="accent1">
                    <a:lumMod val="50000"/>
                  </a:schemeClr>
                </a:solidFill>
                <a:latin typeface="Meiryo UI" pitchFamily="50" charset="-128"/>
                <a:ea typeface="Meiryo UI" pitchFamily="50" charset="-128"/>
                <a:cs typeface="Meiryo UI" pitchFamily="50" charset="-128"/>
              </a:rPr>
              <a:t>●</a:t>
            </a:r>
            <a:r>
              <a:rPr lang="en-US" altLang="ja-JP" sz="2250" b="1" dirty="0">
                <a:solidFill>
                  <a:srgbClr val="0000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権利擁護  </a:t>
            </a:r>
            <a:endParaRPr lang="en-US" altLang="ja-JP" sz="225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chemeClr val="accent1">
                    <a:lumMod val="50000"/>
                  </a:schemeClr>
                </a:solidFill>
                <a:latin typeface="Meiryo UI" pitchFamily="50" charset="-128"/>
                <a:ea typeface="Meiryo UI" pitchFamily="50" charset="-128"/>
                <a:cs typeface="Meiryo UI" pitchFamily="50" charset="-128"/>
              </a:rPr>
              <a:t>●</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受診援助</a:t>
            </a:r>
            <a:endParaRPr lang="en-US" altLang="ja-JP" sz="225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ja-JP" altLang="en-US" sz="2250" b="1" dirty="0">
                <a:solidFill>
                  <a:srgbClr val="669900"/>
                </a:solidFill>
                <a:latin typeface="Meiryo UI" pitchFamily="50" charset="-128"/>
                <a:ea typeface="Meiryo UI" pitchFamily="50" charset="-128"/>
                <a:cs typeface="Meiryo UI" pitchFamily="50" charset="-128"/>
              </a:rPr>
              <a:t>  </a:t>
            </a:r>
            <a:r>
              <a:rPr lang="ja-JP" altLang="en-US" sz="2250" b="1" dirty="0">
                <a:solidFill>
                  <a:schemeClr val="accent1">
                    <a:lumMod val="50000"/>
                  </a:schemeClr>
                </a:solidFill>
                <a:latin typeface="Meiryo UI" pitchFamily="50" charset="-128"/>
                <a:ea typeface="Meiryo UI" pitchFamily="50" charset="-128"/>
                <a:cs typeface="Meiryo UI" pitchFamily="50" charset="-128"/>
              </a:rPr>
              <a:t>●</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家族支援</a:t>
            </a:r>
            <a:endParaRPr lang="en-US" altLang="ja-JP" sz="225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chemeClr val="accent1">
                    <a:lumMod val="50000"/>
                  </a:schemeClr>
                </a:solidFill>
                <a:latin typeface="Meiryo UI" pitchFamily="50" charset="-128"/>
                <a:ea typeface="Meiryo UI" pitchFamily="50" charset="-128"/>
                <a:cs typeface="Meiryo UI" pitchFamily="50" charset="-128"/>
              </a:rPr>
              <a:t>●</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地域の見守り体制の構築</a:t>
            </a:r>
            <a:endParaRPr lang="en-US" altLang="ja-JP" sz="2250" b="1" dirty="0">
              <a:solidFill>
                <a:srgbClr val="000000"/>
              </a:solidFill>
              <a:latin typeface="Meiryo UI" pitchFamily="50" charset="-128"/>
              <a:ea typeface="Meiryo UI" pitchFamily="50" charset="-128"/>
              <a:cs typeface="Meiryo UI" pitchFamily="50" charset="-128"/>
            </a:endParaRPr>
          </a:p>
          <a:p>
            <a:pPr marL="85725" eaLnBrk="1" hangingPunct="1">
              <a:spcBef>
                <a:spcPts val="600"/>
              </a:spcBef>
            </a:pPr>
            <a:r>
              <a:rPr lang="ja-JP" altLang="en-US" sz="2250" b="1" dirty="0">
                <a:solidFill>
                  <a:srgbClr val="000000"/>
                </a:solidFill>
                <a:latin typeface="Meiryo UI" pitchFamily="50" charset="-128"/>
                <a:ea typeface="Meiryo UI" pitchFamily="50" charset="-128"/>
                <a:cs typeface="Meiryo UI" pitchFamily="50" charset="-128"/>
              </a:rPr>
              <a:t> </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chemeClr val="accent1">
                    <a:lumMod val="50000"/>
                  </a:schemeClr>
                </a:solidFill>
                <a:latin typeface="Meiryo UI" pitchFamily="50" charset="-128"/>
                <a:ea typeface="Meiryo UI" pitchFamily="50" charset="-128"/>
                <a:cs typeface="Meiryo UI" pitchFamily="50" charset="-128"/>
              </a:rPr>
              <a:t>●</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社会参加支援 </a:t>
            </a:r>
            <a:r>
              <a:rPr lang="ja-JP" altLang="en-US" sz="2300" b="1" dirty="0">
                <a:solidFill>
                  <a:srgbClr val="669900"/>
                </a:solidFill>
                <a:latin typeface="Meiryo UI" pitchFamily="50" charset="-128"/>
                <a:ea typeface="Meiryo UI" pitchFamily="50" charset="-128"/>
                <a:cs typeface="Meiryo UI" pitchFamily="50" charset="-128"/>
              </a:rPr>
              <a:t>  </a:t>
            </a:r>
            <a:endParaRPr lang="en-US" altLang="ja-JP" sz="2300" b="1" dirty="0">
              <a:solidFill>
                <a:srgbClr val="000000"/>
              </a:solidFill>
              <a:latin typeface="Meiryo UI" pitchFamily="50" charset="-128"/>
              <a:ea typeface="Meiryo UI" pitchFamily="50" charset="-128"/>
              <a:cs typeface="Meiryo UI" pitchFamily="50" charset="-128"/>
            </a:endParaRPr>
          </a:p>
        </p:txBody>
      </p:sp>
      <p:sp>
        <p:nvSpPr>
          <p:cNvPr id="147460" name="正方形/長方形 1"/>
          <p:cNvSpPr>
            <a:spLocks noChangeArrowheads="1"/>
          </p:cNvSpPr>
          <p:nvPr/>
        </p:nvSpPr>
        <p:spPr bwMode="auto">
          <a:xfrm>
            <a:off x="1065975" y="4215973"/>
            <a:ext cx="731361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5725" eaLnBrk="1" hangingPunct="1"/>
            <a:r>
              <a:rPr lang="ja-JP" altLang="en-US" sz="2250" b="1" dirty="0">
                <a:solidFill>
                  <a:srgbClr val="669900"/>
                </a:solidFill>
                <a:latin typeface="Meiryo UI" pitchFamily="50" charset="-128"/>
                <a:ea typeface="Meiryo UI" pitchFamily="50" charset="-128"/>
                <a:cs typeface="Meiryo UI" pitchFamily="50" charset="-128"/>
              </a:rPr>
              <a:t> </a:t>
            </a:r>
            <a:r>
              <a:rPr lang="ja-JP" altLang="en-US" sz="2250" b="1" dirty="0">
                <a:solidFill>
                  <a:schemeClr val="accent1">
                    <a:lumMod val="50000"/>
                  </a:schemeClr>
                </a:solidFill>
                <a:latin typeface="Meiryo UI" pitchFamily="50" charset="-128"/>
                <a:ea typeface="Meiryo UI" pitchFamily="50" charset="-128"/>
                <a:cs typeface="Meiryo UI" pitchFamily="50" charset="-128"/>
              </a:rPr>
              <a:t>介護福祉士</a:t>
            </a:r>
            <a:r>
              <a:rPr lang="en-US" altLang="ja-JP" sz="2250" b="1" dirty="0">
                <a:solidFill>
                  <a:schemeClr val="accent1">
                    <a:lumMod val="50000"/>
                  </a:schemeClr>
                </a:solidFill>
                <a:latin typeface="Meiryo UI" pitchFamily="50" charset="-128"/>
                <a:ea typeface="Meiryo UI" pitchFamily="50" charset="-128"/>
                <a:cs typeface="Meiryo UI" pitchFamily="50" charset="-128"/>
              </a:rPr>
              <a:t>(</a:t>
            </a:r>
            <a:r>
              <a:rPr lang="ja-JP" altLang="en-US" sz="2250" b="1" dirty="0">
                <a:solidFill>
                  <a:schemeClr val="accent1">
                    <a:lumMod val="50000"/>
                  </a:schemeClr>
                </a:solidFill>
                <a:latin typeface="Meiryo UI" pitchFamily="50" charset="-128"/>
                <a:ea typeface="Meiryo UI" pitchFamily="50" charset="-128"/>
                <a:cs typeface="Meiryo UI" pitchFamily="50" charset="-128"/>
              </a:rPr>
              <a:t>ホームヘルパー・介護職員含む</a:t>
            </a:r>
            <a:r>
              <a:rPr lang="en-US" altLang="ja-JP" sz="2250" b="1" dirty="0">
                <a:solidFill>
                  <a:schemeClr val="accent1">
                    <a:lumMod val="50000"/>
                  </a:schemeClr>
                </a:solidFill>
                <a:latin typeface="Meiryo UI" pitchFamily="50" charset="-128"/>
                <a:ea typeface="Meiryo UI" pitchFamily="50" charset="-128"/>
                <a:cs typeface="Meiryo UI" pitchFamily="50" charset="-128"/>
              </a:rPr>
              <a:t>)</a:t>
            </a:r>
          </a:p>
          <a:p>
            <a:pPr marL="85725" eaLnBrk="1" hangingPunct="1">
              <a:spcBef>
                <a:spcPts val="600"/>
              </a:spcBef>
            </a:pP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chemeClr val="accent1">
                    <a:lumMod val="50000"/>
                  </a:schemeClr>
                </a:solidFill>
                <a:latin typeface="Meiryo UI" pitchFamily="50" charset="-128"/>
                <a:ea typeface="Meiryo UI" pitchFamily="50" charset="-128"/>
                <a:cs typeface="Meiryo UI" pitchFamily="50" charset="-128"/>
              </a:rPr>
              <a:t>●</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身体介護等のケアの提供</a:t>
            </a:r>
          </a:p>
          <a:p>
            <a:pPr marL="85725" eaLnBrk="1" hangingPunct="1">
              <a:spcBef>
                <a:spcPts val="600"/>
              </a:spcBef>
            </a:pPr>
            <a:r>
              <a:rPr lang="ja-JP" altLang="en-US" sz="2250" b="1" dirty="0">
                <a:solidFill>
                  <a:srgbClr val="669900"/>
                </a:solidFill>
                <a:latin typeface="Meiryo UI" pitchFamily="50" charset="-128"/>
                <a:ea typeface="Meiryo UI" pitchFamily="50" charset="-128"/>
                <a:cs typeface="Meiryo UI" pitchFamily="50" charset="-128"/>
              </a:rPr>
              <a:t>   </a:t>
            </a:r>
            <a:r>
              <a:rPr lang="ja-JP" altLang="en-US" sz="2250" b="1" dirty="0">
                <a:solidFill>
                  <a:schemeClr val="accent1">
                    <a:lumMod val="50000"/>
                  </a:schemeClr>
                </a:solidFill>
                <a:latin typeface="Meiryo UI" pitchFamily="50" charset="-128"/>
                <a:ea typeface="Meiryo UI" pitchFamily="50" charset="-128"/>
                <a:cs typeface="Meiryo UI" pitchFamily="50" charset="-128"/>
              </a:rPr>
              <a:t>●</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服薬確認や生活リズム維持の支援</a:t>
            </a:r>
          </a:p>
          <a:p>
            <a:pPr marL="85725" eaLnBrk="1" hangingPunct="1">
              <a:spcBef>
                <a:spcPts val="600"/>
              </a:spcBef>
            </a:pPr>
            <a:r>
              <a:rPr lang="ja-JP" altLang="en-US" sz="2250" b="1" dirty="0">
                <a:solidFill>
                  <a:srgbClr val="669900"/>
                </a:solidFill>
                <a:latin typeface="Meiryo UI" pitchFamily="50" charset="-128"/>
                <a:ea typeface="Meiryo UI" pitchFamily="50" charset="-128"/>
                <a:cs typeface="Meiryo UI" pitchFamily="50" charset="-128"/>
              </a:rPr>
              <a:t>   </a:t>
            </a:r>
            <a:r>
              <a:rPr lang="ja-JP" altLang="en-US" sz="2250" b="1" dirty="0">
                <a:solidFill>
                  <a:schemeClr val="accent1">
                    <a:lumMod val="50000"/>
                  </a:schemeClr>
                </a:solidFill>
                <a:latin typeface="Meiryo UI" pitchFamily="50" charset="-128"/>
                <a:ea typeface="Meiryo UI" pitchFamily="50" charset="-128"/>
                <a:cs typeface="Meiryo UI" pitchFamily="50" charset="-128"/>
              </a:rPr>
              <a:t>●</a:t>
            </a:r>
            <a:r>
              <a:rPr lang="en-US" altLang="ja-JP" sz="2250" b="1" dirty="0">
                <a:solidFill>
                  <a:srgbClr val="669900"/>
                </a:solidFill>
                <a:latin typeface="Meiryo UI" pitchFamily="50" charset="-128"/>
                <a:ea typeface="Meiryo UI" pitchFamily="50" charset="-128"/>
                <a:cs typeface="Meiryo UI" pitchFamily="50" charset="-128"/>
              </a:rPr>
              <a:t> </a:t>
            </a:r>
            <a:r>
              <a:rPr lang="ja-JP" altLang="en-US" sz="2250" b="1" dirty="0">
                <a:solidFill>
                  <a:srgbClr val="000000"/>
                </a:solidFill>
                <a:latin typeface="Meiryo UI" pitchFamily="50" charset="-128"/>
                <a:ea typeface="Meiryo UI" pitchFamily="50" charset="-128"/>
                <a:cs typeface="Meiryo UI" pitchFamily="50" charset="-128"/>
              </a:rPr>
              <a:t>緊急時の医療サービスへの連携</a:t>
            </a:r>
          </a:p>
        </p:txBody>
      </p:sp>
      <p:sp>
        <p:nvSpPr>
          <p:cNvPr id="10" name="Rectangle 3"/>
          <p:cNvSpPr>
            <a:spLocks noChangeArrowheads="1"/>
          </p:cNvSpPr>
          <p:nvPr/>
        </p:nvSpPr>
        <p:spPr bwMode="auto">
          <a:xfrm>
            <a:off x="155941" y="926767"/>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1"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4</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3592070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0" name="AutoShape 61"/>
          <p:cNvSpPr>
            <a:spLocks noChangeArrowheads="1"/>
          </p:cNvSpPr>
          <p:nvPr/>
        </p:nvSpPr>
        <p:spPr bwMode="auto">
          <a:xfrm>
            <a:off x="2333625" y="2000250"/>
            <a:ext cx="4524375" cy="3133725"/>
          </a:xfrm>
          <a:prstGeom prst="roundRect">
            <a:avLst>
              <a:gd name="adj" fmla="val 8106"/>
            </a:avLst>
          </a:prstGeom>
          <a:solidFill>
            <a:schemeClr val="accent1">
              <a:lumMod val="50000"/>
              <a:alpha val="34000"/>
            </a:schemeClr>
          </a:solidFill>
          <a:ln>
            <a:noFill/>
          </a:ln>
        </p:spPr>
        <p:txBody>
          <a:bodyPr wrap="none" anchor="ctr"/>
          <a:lstStyle/>
          <a:p>
            <a:pPr eaLnBrk="1" hangingPunct="1"/>
            <a:endParaRPr lang="ja-JP" altLang="en-US" sz="1800">
              <a:solidFill>
                <a:srgbClr val="000000"/>
              </a:solidFill>
            </a:endParaRPr>
          </a:p>
        </p:txBody>
      </p:sp>
      <p:sp>
        <p:nvSpPr>
          <p:cNvPr id="148482" name="AutoShape 84"/>
          <p:cNvSpPr>
            <a:spLocks noChangeArrowheads="1"/>
          </p:cNvSpPr>
          <p:nvPr/>
        </p:nvSpPr>
        <p:spPr bwMode="auto">
          <a:xfrm>
            <a:off x="7024625" y="3655000"/>
            <a:ext cx="990600" cy="990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300" y="18068"/>
                </a:moveTo>
                <a:cubicBezTo>
                  <a:pt x="7651" y="18905"/>
                  <a:pt x="9210" y="19349"/>
                  <a:pt x="10800" y="19349"/>
                </a:cubicBezTo>
                <a:cubicBezTo>
                  <a:pt x="15521" y="19349"/>
                  <a:pt x="19349" y="15521"/>
                  <a:pt x="19349" y="10800"/>
                </a:cubicBezTo>
                <a:cubicBezTo>
                  <a:pt x="19349" y="6078"/>
                  <a:pt x="15521" y="2251"/>
                  <a:pt x="10800" y="2251"/>
                </a:cubicBezTo>
                <a:cubicBezTo>
                  <a:pt x="7204" y="2250"/>
                  <a:pt x="3992" y="4501"/>
                  <a:pt x="2764" y="7881"/>
                </a:cubicBezTo>
                <a:lnTo>
                  <a:pt x="649" y="7112"/>
                </a:lnTo>
                <a:cubicBezTo>
                  <a:pt x="2200" y="2842"/>
                  <a:pt x="6257" y="-1"/>
                  <a:pt x="10800" y="0"/>
                </a:cubicBezTo>
                <a:cubicBezTo>
                  <a:pt x="16764" y="0"/>
                  <a:pt x="21600" y="4835"/>
                  <a:pt x="21600" y="10800"/>
                </a:cubicBezTo>
                <a:cubicBezTo>
                  <a:pt x="21600" y="16764"/>
                  <a:pt x="16764" y="21600"/>
                  <a:pt x="10800" y="21600"/>
                </a:cubicBezTo>
                <a:cubicBezTo>
                  <a:pt x="8791" y="21600"/>
                  <a:pt x="6822" y="21039"/>
                  <a:pt x="5115" y="19982"/>
                </a:cubicBezTo>
                <a:lnTo>
                  <a:pt x="3694" y="22278"/>
                </a:lnTo>
                <a:lnTo>
                  <a:pt x="2454" y="17012"/>
                </a:lnTo>
                <a:lnTo>
                  <a:pt x="7721" y="15773"/>
                </a:lnTo>
                <a:lnTo>
                  <a:pt x="6300" y="18068"/>
                </a:lnTo>
                <a:close/>
              </a:path>
            </a:pathLst>
          </a:custGeom>
          <a:solidFill>
            <a:srgbClr val="B3773B"/>
          </a:solidFill>
          <a:ln>
            <a:noFill/>
          </a:ln>
        </p:spPr>
        <p:txBody>
          <a:bodyPr wrap="none" anchor="ctr"/>
          <a:lstStyle/>
          <a:p>
            <a:endParaRPr lang="ja-JP" altLang="en-US"/>
          </a:p>
        </p:txBody>
      </p:sp>
      <p:sp>
        <p:nvSpPr>
          <p:cNvPr id="148483" name="Oval 73"/>
          <p:cNvSpPr>
            <a:spLocks noChangeArrowheads="1"/>
          </p:cNvSpPr>
          <p:nvPr/>
        </p:nvSpPr>
        <p:spPr bwMode="auto">
          <a:xfrm>
            <a:off x="3567750" y="3114675"/>
            <a:ext cx="1982850" cy="1476375"/>
          </a:xfrm>
          <a:prstGeom prst="ellipse">
            <a:avLst/>
          </a:pr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sp>
        <p:nvSpPr>
          <p:cNvPr id="148484" name="Rectangle 3"/>
          <p:cNvSpPr>
            <a:spLocks noGrp="1" noChangeArrowheads="1"/>
          </p:cNvSpPr>
          <p:nvPr>
            <p:ph type="title" idx="4294967295"/>
          </p:nvPr>
        </p:nvSpPr>
        <p:spPr>
          <a:xfrm>
            <a:off x="495300" y="220463"/>
            <a:ext cx="8229600" cy="647791"/>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地域包括支援センター   </a:t>
            </a:r>
          </a:p>
        </p:txBody>
      </p:sp>
      <p:grpSp>
        <p:nvGrpSpPr>
          <p:cNvPr id="148485" name="Group 79"/>
          <p:cNvGrpSpPr>
            <a:grpSpLocks/>
          </p:cNvGrpSpPr>
          <p:nvPr/>
        </p:nvGrpSpPr>
        <p:grpSpPr bwMode="auto">
          <a:xfrm>
            <a:off x="1858963" y="3870513"/>
            <a:ext cx="334962" cy="577850"/>
            <a:chOff x="1105" y="2801"/>
            <a:chExt cx="211" cy="364"/>
          </a:xfrm>
        </p:grpSpPr>
        <p:sp>
          <p:nvSpPr>
            <p:cNvPr id="148534" name="Oval 12"/>
            <p:cNvSpPr>
              <a:spLocks noChangeArrowheads="1"/>
            </p:cNvSpPr>
            <p:nvPr/>
          </p:nvSpPr>
          <p:spPr bwMode="auto">
            <a:xfrm>
              <a:off x="1142" y="2801"/>
              <a:ext cx="141" cy="14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35" name="AutoShape 13"/>
            <p:cNvSpPr>
              <a:spLocks noChangeArrowheads="1"/>
            </p:cNvSpPr>
            <p:nvPr/>
          </p:nvSpPr>
          <p:spPr bwMode="auto">
            <a:xfrm rot="-5400000">
              <a:off x="1102" y="2950"/>
              <a:ext cx="218" cy="211"/>
            </a:xfrm>
            <a:prstGeom prst="flowChartDelay">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sp>
        <p:nvSpPr>
          <p:cNvPr id="148486" name="AutoShape 21" descr="25%"/>
          <p:cNvSpPr>
            <a:spLocks noChangeArrowheads="1"/>
          </p:cNvSpPr>
          <p:nvPr/>
        </p:nvSpPr>
        <p:spPr bwMode="auto">
          <a:xfrm>
            <a:off x="661350" y="4619813"/>
            <a:ext cx="832612" cy="2456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algn="ctr" defTabSz="935038" eaLnBrk="1" hangingPunct="1"/>
            <a:r>
              <a:rPr lang="ja-JP" altLang="en-US" sz="1200" b="1" dirty="0">
                <a:solidFill>
                  <a:srgbClr val="000000"/>
                </a:solidFill>
                <a:latin typeface="Meiryo UI" pitchFamily="50" charset="-128"/>
                <a:ea typeface="Meiryo UI" pitchFamily="50" charset="-128"/>
                <a:cs typeface="Meiryo UI" pitchFamily="50" charset="-128"/>
              </a:rPr>
              <a:t>歯科医師</a:t>
            </a:r>
          </a:p>
        </p:txBody>
      </p:sp>
      <p:grpSp>
        <p:nvGrpSpPr>
          <p:cNvPr id="148487" name="Group 78"/>
          <p:cNvGrpSpPr>
            <a:grpSpLocks/>
          </p:cNvGrpSpPr>
          <p:nvPr/>
        </p:nvGrpSpPr>
        <p:grpSpPr bwMode="auto">
          <a:xfrm>
            <a:off x="751837" y="3682961"/>
            <a:ext cx="354013" cy="574675"/>
            <a:chOff x="508" y="2801"/>
            <a:chExt cx="223" cy="362"/>
          </a:xfrm>
        </p:grpSpPr>
        <p:sp>
          <p:nvSpPr>
            <p:cNvPr id="148532" name="Oval 23"/>
            <p:cNvSpPr>
              <a:spLocks noChangeArrowheads="1"/>
            </p:cNvSpPr>
            <p:nvPr/>
          </p:nvSpPr>
          <p:spPr bwMode="auto">
            <a:xfrm>
              <a:off x="547" y="2801"/>
              <a:ext cx="148" cy="14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33" name="AutoShape 24"/>
            <p:cNvSpPr>
              <a:spLocks noChangeArrowheads="1"/>
            </p:cNvSpPr>
            <p:nvPr/>
          </p:nvSpPr>
          <p:spPr bwMode="auto">
            <a:xfrm rot="-5400000">
              <a:off x="511" y="2943"/>
              <a:ext cx="217" cy="223"/>
            </a:xfrm>
            <a:prstGeom prst="flowChartDelay">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ja-JP" altLang="en-US" sz="1800">
                <a:solidFill>
                  <a:srgbClr val="000000"/>
                </a:solidFill>
              </a:endParaRPr>
            </a:p>
          </p:txBody>
        </p:sp>
      </p:grpSp>
      <p:sp>
        <p:nvSpPr>
          <p:cNvPr id="148488" name="AutoShape 31" descr="25%"/>
          <p:cNvSpPr>
            <a:spLocks noChangeArrowheads="1"/>
          </p:cNvSpPr>
          <p:nvPr/>
        </p:nvSpPr>
        <p:spPr bwMode="auto">
          <a:xfrm>
            <a:off x="949388" y="3662425"/>
            <a:ext cx="1198562" cy="4746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algn="ctr" defTabSz="935038" eaLnBrk="1" hangingPunct="1">
              <a:lnSpc>
                <a:spcPts val="1200"/>
              </a:lnSpc>
              <a:spcAft>
                <a:spcPct val="30000"/>
              </a:spcAft>
            </a:pPr>
            <a:r>
              <a:rPr lang="ja-JP" altLang="en-US" sz="1300" b="1" dirty="0">
                <a:solidFill>
                  <a:srgbClr val="000000"/>
                </a:solidFill>
                <a:latin typeface="Meiryo UI" pitchFamily="50" charset="-128"/>
                <a:ea typeface="Meiryo UI" pitchFamily="50" charset="-128"/>
                <a:cs typeface="Meiryo UI" pitchFamily="50" charset="-128"/>
              </a:rPr>
              <a:t>ケアチーム</a:t>
            </a:r>
          </a:p>
          <a:p>
            <a:pPr algn="ctr" defTabSz="935038" eaLnBrk="1" hangingPunct="1">
              <a:lnSpc>
                <a:spcPts val="1200"/>
              </a:lnSpc>
            </a:pPr>
            <a:r>
              <a:rPr lang="ja-JP" altLang="en-US" sz="1300" b="1" dirty="0">
                <a:solidFill>
                  <a:srgbClr val="000000"/>
                </a:solidFill>
                <a:latin typeface="Meiryo UI" pitchFamily="50" charset="-128"/>
                <a:ea typeface="Meiryo UI" pitchFamily="50" charset="-128"/>
                <a:cs typeface="Meiryo UI" pitchFamily="50" charset="-128"/>
              </a:rPr>
              <a:t>（連携）</a:t>
            </a:r>
          </a:p>
        </p:txBody>
      </p:sp>
      <p:sp>
        <p:nvSpPr>
          <p:cNvPr id="148491" name="AutoShape 70"/>
          <p:cNvSpPr>
            <a:spLocks noChangeArrowheads="1"/>
          </p:cNvSpPr>
          <p:nvPr/>
        </p:nvSpPr>
        <p:spPr bwMode="auto">
          <a:xfrm>
            <a:off x="3187700" y="5862638"/>
            <a:ext cx="3714750" cy="482600"/>
          </a:xfrm>
          <a:prstGeom prst="roundRect">
            <a:avLst>
              <a:gd name="adj" fmla="val 24602"/>
            </a:avLst>
          </a:prstGeom>
          <a:solidFill>
            <a:srgbClr val="69892F"/>
          </a:solidFill>
          <a:ln>
            <a:noFill/>
          </a:ln>
        </p:spPr>
        <p:txBody>
          <a:bodyPr wrap="none" anchor="ctr"/>
          <a:lstStyle/>
          <a:p>
            <a:pPr eaLnBrk="1" hangingPunct="1"/>
            <a:endParaRPr lang="ja-JP" altLang="en-US" sz="1800">
              <a:solidFill>
                <a:srgbClr val="000000"/>
              </a:solidFill>
            </a:endParaRPr>
          </a:p>
        </p:txBody>
      </p:sp>
      <p:sp>
        <p:nvSpPr>
          <p:cNvPr id="148492" name="Text Box 71"/>
          <p:cNvSpPr txBox="1">
            <a:spLocks noChangeArrowheads="1"/>
          </p:cNvSpPr>
          <p:nvPr/>
        </p:nvSpPr>
        <p:spPr bwMode="auto">
          <a:xfrm>
            <a:off x="3149600" y="5930900"/>
            <a:ext cx="3810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700" b="1">
                <a:solidFill>
                  <a:srgbClr val="FFFFFF"/>
                </a:solidFill>
                <a:latin typeface="Meiryo UI" pitchFamily="50" charset="-128"/>
                <a:ea typeface="Meiryo UI" pitchFamily="50" charset="-128"/>
                <a:cs typeface="Meiryo UI" pitchFamily="50" charset="-128"/>
              </a:rPr>
              <a:t>地域包括支援センター運営協議会</a:t>
            </a:r>
          </a:p>
        </p:txBody>
      </p:sp>
      <p:sp>
        <p:nvSpPr>
          <p:cNvPr id="148493" name="Rectangle 34"/>
          <p:cNvSpPr>
            <a:spLocks noChangeArrowheads="1"/>
          </p:cNvSpPr>
          <p:nvPr/>
        </p:nvSpPr>
        <p:spPr bwMode="auto">
          <a:xfrm>
            <a:off x="3051175" y="4546600"/>
            <a:ext cx="1911350" cy="482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defTabSz="935038" eaLnBrk="1" hangingPunct="1">
              <a:lnSpc>
                <a:spcPct val="90000"/>
              </a:lnSpc>
            </a:pPr>
            <a:r>
              <a:rPr lang="ja-JP" altLang="en-US" sz="1400" b="1">
                <a:solidFill>
                  <a:srgbClr val="000000"/>
                </a:solidFill>
                <a:latin typeface="Meiryo UI" pitchFamily="50" charset="-128"/>
                <a:ea typeface="Meiryo UI" pitchFamily="50" charset="-128"/>
                <a:cs typeface="Meiryo UI" pitchFamily="50" charset="-128"/>
              </a:rPr>
              <a:t>主任</a:t>
            </a:r>
          </a:p>
          <a:p>
            <a:pPr defTabSz="935038" eaLnBrk="1" hangingPunct="1">
              <a:lnSpc>
                <a:spcPct val="90000"/>
              </a:lnSpc>
            </a:pPr>
            <a:r>
              <a:rPr lang="ja-JP" altLang="en-US" sz="1400" b="1">
                <a:solidFill>
                  <a:srgbClr val="000000"/>
                </a:solidFill>
                <a:latin typeface="Meiryo UI" pitchFamily="50" charset="-128"/>
                <a:ea typeface="Meiryo UI" pitchFamily="50" charset="-128"/>
                <a:cs typeface="Meiryo UI" pitchFamily="50" charset="-128"/>
              </a:rPr>
              <a:t>ケアマネジャー</a:t>
            </a:r>
          </a:p>
        </p:txBody>
      </p:sp>
      <p:sp>
        <p:nvSpPr>
          <p:cNvPr id="148494" name="Rectangle 41"/>
          <p:cNvSpPr>
            <a:spLocks noChangeArrowheads="1"/>
          </p:cNvSpPr>
          <p:nvPr/>
        </p:nvSpPr>
        <p:spPr bwMode="auto">
          <a:xfrm>
            <a:off x="4997450" y="4632325"/>
            <a:ext cx="1003300" cy="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algn="ctr" defTabSz="935038" eaLnBrk="1" hangingPunct="1">
              <a:spcBef>
                <a:spcPct val="30000"/>
              </a:spcBef>
            </a:pPr>
            <a:r>
              <a:rPr lang="ja-JP" altLang="en-US" sz="1600" b="1">
                <a:solidFill>
                  <a:srgbClr val="000000"/>
                </a:solidFill>
                <a:latin typeface="Meiryo UI" pitchFamily="50" charset="-128"/>
                <a:ea typeface="Meiryo UI" pitchFamily="50" charset="-128"/>
                <a:cs typeface="Meiryo UI" pitchFamily="50" charset="-128"/>
              </a:rPr>
              <a:t>保健師等</a:t>
            </a:r>
          </a:p>
        </p:txBody>
      </p:sp>
      <p:sp>
        <p:nvSpPr>
          <p:cNvPr id="148495" name="Rectangle 42"/>
          <p:cNvSpPr>
            <a:spLocks noChangeArrowheads="1"/>
          </p:cNvSpPr>
          <p:nvPr/>
        </p:nvSpPr>
        <p:spPr bwMode="auto">
          <a:xfrm>
            <a:off x="3957638" y="2478088"/>
            <a:ext cx="1214770" cy="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11" tIns="46755" rIns="93511" bIns="46755">
            <a:spAutoFit/>
          </a:bodyPr>
          <a:lstStyle/>
          <a:p>
            <a:pPr defTabSz="935038" eaLnBrk="1" hangingPunct="1">
              <a:spcBef>
                <a:spcPct val="30000"/>
              </a:spcBef>
            </a:pPr>
            <a:r>
              <a:rPr lang="ja-JP" altLang="en-US" sz="1600" b="1">
                <a:solidFill>
                  <a:srgbClr val="000000"/>
                </a:solidFill>
                <a:latin typeface="Meiryo UI" pitchFamily="50" charset="-128"/>
                <a:ea typeface="Meiryo UI" pitchFamily="50" charset="-128"/>
                <a:cs typeface="Meiryo UI" pitchFamily="50" charset="-128"/>
              </a:rPr>
              <a:t>社会福祉士</a:t>
            </a:r>
          </a:p>
        </p:txBody>
      </p:sp>
      <p:sp>
        <p:nvSpPr>
          <p:cNvPr id="148496" name="Line 19"/>
          <p:cNvSpPr>
            <a:spLocks noChangeShapeType="1"/>
          </p:cNvSpPr>
          <p:nvPr/>
        </p:nvSpPr>
        <p:spPr bwMode="auto">
          <a:xfrm>
            <a:off x="5602288" y="4170363"/>
            <a:ext cx="1001712" cy="3175"/>
          </a:xfrm>
          <a:prstGeom prst="line">
            <a:avLst/>
          </a:prstGeom>
          <a:noFill/>
          <a:ln w="69850">
            <a:solidFill>
              <a:srgbClr val="9D6833"/>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48497" name="Text Box 74"/>
          <p:cNvSpPr txBox="1">
            <a:spLocks noChangeArrowheads="1"/>
          </p:cNvSpPr>
          <p:nvPr/>
        </p:nvSpPr>
        <p:spPr bwMode="auto">
          <a:xfrm>
            <a:off x="6293922" y="2133088"/>
            <a:ext cx="26262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latin typeface="Meiryo UI" pitchFamily="50" charset="-128"/>
                <a:ea typeface="Meiryo UI" pitchFamily="50" charset="-128"/>
                <a:cs typeface="Meiryo UI" pitchFamily="50" charset="-128"/>
              </a:rPr>
              <a:t>予防給付・介護予防・</a:t>
            </a:r>
            <a:endParaRPr lang="en-US" altLang="ja-JP" sz="1400" b="1" dirty="0">
              <a:latin typeface="Meiryo UI" pitchFamily="50" charset="-128"/>
              <a:ea typeface="Meiryo UI" pitchFamily="50" charset="-128"/>
              <a:cs typeface="Meiryo UI" pitchFamily="50" charset="-128"/>
            </a:endParaRPr>
          </a:p>
          <a:p>
            <a:pPr algn="ctr" eaLnBrk="1" hangingPunct="1"/>
            <a:r>
              <a:rPr lang="ja-JP" altLang="en-US" sz="1400" b="1" dirty="0">
                <a:latin typeface="Meiryo UI" pitchFamily="50" charset="-128"/>
                <a:ea typeface="Meiryo UI" pitchFamily="50" charset="-128"/>
                <a:cs typeface="Meiryo UI" pitchFamily="50" charset="-128"/>
              </a:rPr>
              <a:t>日常生活支援総合</a:t>
            </a:r>
            <a:r>
              <a:rPr lang="ja-JP" altLang="en-US" sz="1400" b="1" dirty="0">
                <a:solidFill>
                  <a:srgbClr val="000000"/>
                </a:solidFill>
                <a:latin typeface="Meiryo UI" pitchFamily="50" charset="-128"/>
                <a:ea typeface="Meiryo UI" pitchFamily="50" charset="-128"/>
                <a:cs typeface="Meiryo UI" pitchFamily="50" charset="-128"/>
              </a:rPr>
              <a:t>事業</a:t>
            </a:r>
          </a:p>
        </p:txBody>
      </p:sp>
      <p:sp>
        <p:nvSpPr>
          <p:cNvPr id="148498" name="Text Box 76"/>
          <p:cNvSpPr txBox="1">
            <a:spLocks noChangeArrowheads="1"/>
          </p:cNvSpPr>
          <p:nvPr/>
        </p:nvSpPr>
        <p:spPr bwMode="auto">
          <a:xfrm>
            <a:off x="234950" y="2213925"/>
            <a:ext cx="2876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rgbClr val="000000"/>
                </a:solidFill>
                <a:latin typeface="Meiryo UI" pitchFamily="50" charset="-128"/>
                <a:ea typeface="Meiryo UI" pitchFamily="50" charset="-128"/>
                <a:cs typeface="Meiryo UI" pitchFamily="50" charset="-128"/>
              </a:rPr>
              <a:t>包括的・継続的マネジメント事業</a:t>
            </a:r>
          </a:p>
        </p:txBody>
      </p:sp>
      <p:sp>
        <p:nvSpPr>
          <p:cNvPr id="148499" name="Text Box 77"/>
          <p:cNvSpPr txBox="1">
            <a:spLocks noChangeArrowheads="1"/>
          </p:cNvSpPr>
          <p:nvPr/>
        </p:nvSpPr>
        <p:spPr bwMode="auto">
          <a:xfrm>
            <a:off x="3243263" y="1327150"/>
            <a:ext cx="2686050"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Aft>
                <a:spcPct val="30000"/>
              </a:spcAft>
            </a:pPr>
            <a:r>
              <a:rPr lang="ja-JP" altLang="en-US" sz="1400" b="1">
                <a:solidFill>
                  <a:srgbClr val="000000"/>
                </a:solidFill>
                <a:latin typeface="Meiryo UI" pitchFamily="50" charset="-128"/>
                <a:ea typeface="Meiryo UI" pitchFamily="50" charset="-128"/>
                <a:cs typeface="Meiryo UI" pitchFamily="50" charset="-128"/>
              </a:rPr>
              <a:t>総合相談・支援</a:t>
            </a:r>
          </a:p>
          <a:p>
            <a:pPr algn="ctr" eaLnBrk="1" hangingPunct="1"/>
            <a:r>
              <a:rPr lang="ja-JP" altLang="en-US" sz="1400" b="1">
                <a:solidFill>
                  <a:srgbClr val="000000"/>
                </a:solidFill>
                <a:latin typeface="Meiryo UI" pitchFamily="50" charset="-128"/>
                <a:ea typeface="Meiryo UI" pitchFamily="50" charset="-128"/>
                <a:cs typeface="Meiryo UI" pitchFamily="50" charset="-128"/>
              </a:rPr>
              <a:t>虐待防止・早期発見、権利擁護</a:t>
            </a:r>
          </a:p>
        </p:txBody>
      </p:sp>
      <p:sp>
        <p:nvSpPr>
          <p:cNvPr id="148500" name="AutoShape 80"/>
          <p:cNvSpPr>
            <a:spLocks noChangeArrowheads="1"/>
          </p:cNvSpPr>
          <p:nvPr/>
        </p:nvSpPr>
        <p:spPr bwMode="auto">
          <a:xfrm>
            <a:off x="625475" y="3564125"/>
            <a:ext cx="1847850" cy="981075"/>
          </a:xfrm>
          <a:prstGeom prst="roundRect">
            <a:avLst>
              <a:gd name="adj" fmla="val 15338"/>
            </a:avLst>
          </a:prstGeom>
          <a:noFill/>
          <a:ln w="44450">
            <a:solidFill>
              <a:srgbClr val="388288"/>
            </a:solidFill>
            <a:round/>
            <a:headEnd/>
            <a:tailEnd/>
          </a:ln>
        </p:spPr>
        <p:txBody>
          <a:bodyPr wrap="none" anchor="ctr"/>
          <a:lstStyle/>
          <a:p>
            <a:pPr eaLnBrk="1" hangingPunct="1"/>
            <a:endParaRPr lang="ja-JP" altLang="en-US" sz="1800">
              <a:solidFill>
                <a:srgbClr val="000000"/>
              </a:solidFill>
            </a:endParaRPr>
          </a:p>
        </p:txBody>
      </p:sp>
      <p:sp>
        <p:nvSpPr>
          <p:cNvPr id="148501" name="Line 20"/>
          <p:cNvSpPr>
            <a:spLocks noChangeShapeType="1"/>
          </p:cNvSpPr>
          <p:nvPr/>
        </p:nvSpPr>
        <p:spPr bwMode="auto">
          <a:xfrm flipH="1" flipV="1">
            <a:off x="2554288" y="4156075"/>
            <a:ext cx="954087" cy="0"/>
          </a:xfrm>
          <a:prstGeom prst="line">
            <a:avLst/>
          </a:prstGeom>
          <a:noFill/>
          <a:ln w="69850">
            <a:solidFill>
              <a:srgbClr val="388288"/>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48503" name="AutoShape 82"/>
          <p:cNvSpPr>
            <a:spLocks noChangeArrowheads="1"/>
          </p:cNvSpPr>
          <p:nvPr/>
        </p:nvSpPr>
        <p:spPr bwMode="auto">
          <a:xfrm>
            <a:off x="6680200" y="3417700"/>
            <a:ext cx="1685925" cy="1447800"/>
          </a:xfrm>
          <a:prstGeom prst="roundRect">
            <a:avLst>
              <a:gd name="adj" fmla="val 14255"/>
            </a:avLst>
          </a:prstGeom>
          <a:noFill/>
          <a:ln w="44450">
            <a:solidFill>
              <a:srgbClr val="9D68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grpSp>
        <p:nvGrpSpPr>
          <p:cNvPr id="148504" name="Group 85"/>
          <p:cNvGrpSpPr>
            <a:grpSpLocks/>
          </p:cNvGrpSpPr>
          <p:nvPr/>
        </p:nvGrpSpPr>
        <p:grpSpPr bwMode="auto">
          <a:xfrm>
            <a:off x="8136731" y="4500047"/>
            <a:ext cx="354013" cy="574675"/>
            <a:chOff x="508" y="2801"/>
            <a:chExt cx="223" cy="362"/>
          </a:xfrm>
        </p:grpSpPr>
        <p:sp>
          <p:nvSpPr>
            <p:cNvPr id="148530" name="Oval 23"/>
            <p:cNvSpPr>
              <a:spLocks noChangeArrowheads="1"/>
            </p:cNvSpPr>
            <p:nvPr/>
          </p:nvSpPr>
          <p:spPr bwMode="auto">
            <a:xfrm>
              <a:off x="547" y="2801"/>
              <a:ext cx="148" cy="14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31" name="AutoShape 24"/>
            <p:cNvSpPr>
              <a:spLocks noChangeArrowheads="1"/>
            </p:cNvSpPr>
            <p:nvPr/>
          </p:nvSpPr>
          <p:spPr bwMode="auto">
            <a:xfrm rot="-5400000">
              <a:off x="511" y="2943"/>
              <a:ext cx="217" cy="223"/>
            </a:xfrm>
            <a:prstGeom prst="flowChartDelay">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ja-JP" altLang="en-US" sz="1800">
                <a:solidFill>
                  <a:srgbClr val="000000"/>
                </a:solidFill>
              </a:endParaRPr>
            </a:p>
          </p:txBody>
        </p:sp>
      </p:grpSp>
      <p:sp>
        <p:nvSpPr>
          <p:cNvPr id="148505" name="AutoShape 21" descr="25%"/>
          <p:cNvSpPr>
            <a:spLocks noChangeArrowheads="1"/>
          </p:cNvSpPr>
          <p:nvPr/>
        </p:nvSpPr>
        <p:spPr bwMode="auto">
          <a:xfrm>
            <a:off x="8070440" y="4999635"/>
            <a:ext cx="774700" cy="3698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algn="ctr" defTabSz="935038" eaLnBrk="1" hangingPunct="1"/>
            <a:r>
              <a:rPr lang="ja-JP" altLang="en-US" sz="1200" b="1" dirty="0">
                <a:solidFill>
                  <a:srgbClr val="000000"/>
                </a:solidFill>
                <a:latin typeface="Meiryo UI" pitchFamily="50" charset="-128"/>
                <a:ea typeface="Meiryo UI" pitchFamily="50" charset="-128"/>
                <a:cs typeface="Meiryo UI" pitchFamily="50" charset="-128"/>
              </a:rPr>
              <a:t>主治医</a:t>
            </a:r>
          </a:p>
        </p:txBody>
      </p:sp>
      <p:sp>
        <p:nvSpPr>
          <p:cNvPr id="148506" name="AutoShape 89"/>
          <p:cNvSpPr>
            <a:spLocks noChangeArrowheads="1"/>
          </p:cNvSpPr>
          <p:nvPr/>
        </p:nvSpPr>
        <p:spPr bwMode="auto">
          <a:xfrm>
            <a:off x="4725800" y="5011100"/>
            <a:ext cx="562800" cy="557213"/>
          </a:xfrm>
          <a:prstGeom prst="triangle">
            <a:avLst>
              <a:gd name="adj" fmla="val 50000"/>
            </a:avLst>
          </a:prstGeom>
          <a:solidFill>
            <a:srgbClr val="69892F"/>
          </a:solidFill>
          <a:ln>
            <a:noFill/>
          </a:ln>
        </p:spPr>
        <p:txBody>
          <a:bodyPr wrap="none" anchor="ctr"/>
          <a:lstStyle/>
          <a:p>
            <a:pPr eaLnBrk="1" hangingPunct="1"/>
            <a:endParaRPr lang="ja-JP" altLang="en-US" sz="1800">
              <a:solidFill>
                <a:srgbClr val="000000"/>
              </a:solidFill>
            </a:endParaRPr>
          </a:p>
        </p:txBody>
      </p:sp>
      <p:sp>
        <p:nvSpPr>
          <p:cNvPr id="148507" name="AutoShape 21" descr="25%"/>
          <p:cNvSpPr>
            <a:spLocks noChangeArrowheads="1"/>
          </p:cNvSpPr>
          <p:nvPr/>
        </p:nvSpPr>
        <p:spPr bwMode="auto">
          <a:xfrm>
            <a:off x="5174050" y="5348288"/>
            <a:ext cx="2308225" cy="4651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defTabSz="935038" eaLnBrk="1" hangingPunct="1"/>
            <a:r>
              <a:rPr lang="ja-JP" altLang="en-US" sz="1300" b="1" dirty="0">
                <a:latin typeface="Meiryo UI" pitchFamily="50" charset="-128"/>
                <a:ea typeface="Meiryo UI" pitchFamily="50" charset="-128"/>
                <a:cs typeface="Meiryo UI" pitchFamily="50" charset="-128"/>
              </a:rPr>
              <a:t>運営支援・評価</a:t>
            </a:r>
          </a:p>
          <a:p>
            <a:pPr defTabSz="935038" eaLnBrk="1" hangingPunct="1"/>
            <a:r>
              <a:rPr lang="ja-JP" altLang="en-US" sz="1300" b="1" dirty="0">
                <a:latin typeface="Meiryo UI" pitchFamily="50" charset="-128"/>
                <a:ea typeface="Meiryo UI" pitchFamily="50" charset="-128"/>
                <a:cs typeface="Meiryo UI" pitchFamily="50" charset="-128"/>
              </a:rPr>
              <a:t>地域資源のネットワーク化</a:t>
            </a:r>
          </a:p>
        </p:txBody>
      </p:sp>
      <p:sp>
        <p:nvSpPr>
          <p:cNvPr id="148508" name="AutoShape 21" descr="25%"/>
          <p:cNvSpPr>
            <a:spLocks noChangeArrowheads="1"/>
          </p:cNvSpPr>
          <p:nvPr/>
        </p:nvSpPr>
        <p:spPr bwMode="auto">
          <a:xfrm>
            <a:off x="3593713" y="5341938"/>
            <a:ext cx="2308225" cy="46513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defTabSz="935038" eaLnBrk="1" hangingPunct="1"/>
            <a:r>
              <a:rPr lang="ja-JP" altLang="en-US" sz="1300" b="1" dirty="0">
                <a:latin typeface="Meiryo UI" pitchFamily="50" charset="-128"/>
                <a:ea typeface="Meiryo UI" pitchFamily="50" charset="-128"/>
                <a:cs typeface="Meiryo UI" pitchFamily="50" charset="-128"/>
              </a:rPr>
              <a:t>中立性の確保       </a:t>
            </a:r>
          </a:p>
          <a:p>
            <a:pPr defTabSz="935038" eaLnBrk="1" hangingPunct="1"/>
            <a:r>
              <a:rPr lang="ja-JP" altLang="en-US" sz="1300" b="1" dirty="0">
                <a:latin typeface="Meiryo UI" pitchFamily="50" charset="-128"/>
                <a:ea typeface="Meiryo UI" pitchFamily="50" charset="-128"/>
                <a:cs typeface="Meiryo UI" pitchFamily="50" charset="-128"/>
              </a:rPr>
              <a:t>人材確保支援</a:t>
            </a:r>
          </a:p>
        </p:txBody>
      </p:sp>
      <p:sp>
        <p:nvSpPr>
          <p:cNvPr id="148509" name="Rectangle 42"/>
          <p:cNvSpPr>
            <a:spLocks noChangeArrowheads="1"/>
          </p:cNvSpPr>
          <p:nvPr/>
        </p:nvSpPr>
        <p:spPr bwMode="auto">
          <a:xfrm>
            <a:off x="3775650" y="3603750"/>
            <a:ext cx="1561019" cy="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11" tIns="46755" rIns="93511" bIns="46755">
            <a:spAutoFit/>
          </a:bodyPr>
          <a:lstStyle/>
          <a:p>
            <a:pPr defTabSz="935038" eaLnBrk="1" hangingPunct="1">
              <a:spcBef>
                <a:spcPct val="30000"/>
              </a:spcBef>
            </a:pPr>
            <a:r>
              <a:rPr lang="ja-JP" altLang="en-US" sz="1600" b="1">
                <a:solidFill>
                  <a:srgbClr val="000000"/>
                </a:solidFill>
                <a:latin typeface="Meiryo UI" pitchFamily="50" charset="-128"/>
                <a:ea typeface="Meiryo UI" pitchFamily="50" charset="-128"/>
                <a:cs typeface="Meiryo UI" pitchFamily="50" charset="-128"/>
              </a:rPr>
              <a:t>チームアプローチ</a:t>
            </a:r>
          </a:p>
        </p:txBody>
      </p:sp>
      <p:sp>
        <p:nvSpPr>
          <p:cNvPr id="148510" name="Text Box 94"/>
          <p:cNvSpPr txBox="1">
            <a:spLocks noChangeArrowheads="1"/>
          </p:cNvSpPr>
          <p:nvPr/>
        </p:nvSpPr>
        <p:spPr bwMode="auto">
          <a:xfrm>
            <a:off x="495300" y="2543550"/>
            <a:ext cx="269240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・日常的個別指導・相談</a:t>
            </a:r>
          </a:p>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・支援困難事例等への指導・助言</a:t>
            </a:r>
            <a:endParaRPr lang="en-US" altLang="ja-JP" sz="1200" b="1" dirty="0">
              <a:solidFill>
                <a:srgbClr val="FF6600"/>
              </a:solidFill>
              <a:latin typeface="Meiryo UI" pitchFamily="50" charset="-128"/>
              <a:ea typeface="Meiryo UI" pitchFamily="50" charset="-128"/>
              <a:cs typeface="Meiryo UI" pitchFamily="50" charset="-128"/>
            </a:endParaRPr>
          </a:p>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・地域でのケアマネジャーの</a:t>
            </a:r>
          </a:p>
          <a:p>
            <a:pP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   ネットワークの構築</a:t>
            </a:r>
          </a:p>
        </p:txBody>
      </p:sp>
      <p:sp>
        <p:nvSpPr>
          <p:cNvPr id="148511" name="Text Box 96"/>
          <p:cNvSpPr txBox="1">
            <a:spLocks noChangeArrowheads="1"/>
          </p:cNvSpPr>
          <p:nvPr/>
        </p:nvSpPr>
        <p:spPr bwMode="auto">
          <a:xfrm>
            <a:off x="6939849" y="2656658"/>
            <a:ext cx="194468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chemeClr val="tx1">
                    <a:lumMod val="65000"/>
                    <a:lumOff val="35000"/>
                  </a:schemeClr>
                </a:solidFill>
                <a:latin typeface="Meiryo UI" pitchFamily="50" charset="-128"/>
                <a:ea typeface="Meiryo UI" pitchFamily="50" charset="-128"/>
                <a:cs typeface="Meiryo UI" pitchFamily="50" charset="-128"/>
              </a:rPr>
              <a:t>予防給付・介護予防・</a:t>
            </a:r>
            <a:endParaRPr lang="en-US" altLang="ja-JP" sz="1200" b="1" dirty="0">
              <a:solidFill>
                <a:schemeClr val="tx1">
                  <a:lumMod val="65000"/>
                  <a:lumOff val="35000"/>
                </a:schemeClr>
              </a:solidFill>
              <a:latin typeface="Meiryo UI" pitchFamily="50" charset="-128"/>
              <a:ea typeface="Meiryo UI" pitchFamily="50" charset="-128"/>
              <a:cs typeface="Meiryo UI" pitchFamily="50" charset="-128"/>
            </a:endParaRPr>
          </a:p>
          <a:p>
            <a:pPr eaLnBrk="1" hangingPunct="1">
              <a:spcBef>
                <a:spcPct val="10000"/>
              </a:spcBef>
            </a:pPr>
            <a:r>
              <a:rPr lang="ja-JP" altLang="en-US" sz="1200" b="1" dirty="0">
                <a:solidFill>
                  <a:schemeClr val="tx1">
                    <a:lumMod val="65000"/>
                    <a:lumOff val="35000"/>
                  </a:schemeClr>
                </a:solidFill>
                <a:latin typeface="Meiryo UI" pitchFamily="50" charset="-128"/>
                <a:ea typeface="Meiryo UI" pitchFamily="50" charset="-128"/>
                <a:cs typeface="Meiryo UI" pitchFamily="50" charset="-128"/>
              </a:rPr>
              <a:t>生活支援サービス</a:t>
            </a:r>
          </a:p>
        </p:txBody>
      </p:sp>
      <p:sp>
        <p:nvSpPr>
          <p:cNvPr id="148513" name="AutoShape 89"/>
          <p:cNvSpPr>
            <a:spLocks noChangeArrowheads="1"/>
          </p:cNvSpPr>
          <p:nvPr/>
        </p:nvSpPr>
        <p:spPr bwMode="auto">
          <a:xfrm rot="2321536">
            <a:off x="2254983" y="4903165"/>
            <a:ext cx="538162" cy="565150"/>
          </a:xfrm>
          <a:prstGeom prst="triangle">
            <a:avLst>
              <a:gd name="adj" fmla="val 50000"/>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800">
              <a:solidFill>
                <a:srgbClr val="000000"/>
              </a:solidFill>
            </a:endParaRPr>
          </a:p>
        </p:txBody>
      </p:sp>
      <p:sp>
        <p:nvSpPr>
          <p:cNvPr id="148514" name="Text Box 96"/>
          <p:cNvSpPr txBox="1">
            <a:spLocks noChangeArrowheads="1"/>
          </p:cNvSpPr>
          <p:nvPr/>
        </p:nvSpPr>
        <p:spPr bwMode="auto">
          <a:xfrm>
            <a:off x="3335338" y="2058988"/>
            <a:ext cx="2514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a:solidFill>
                  <a:srgbClr val="5F5F5F"/>
                </a:solidFill>
                <a:latin typeface="Meiryo UI" pitchFamily="50" charset="-128"/>
                <a:ea typeface="Meiryo UI" pitchFamily="50" charset="-128"/>
                <a:cs typeface="Meiryo UI" pitchFamily="50" charset="-128"/>
              </a:rPr>
              <a:t>多面的（制度横断的）支援の展開</a:t>
            </a:r>
          </a:p>
        </p:txBody>
      </p:sp>
      <p:sp>
        <p:nvSpPr>
          <p:cNvPr id="148515" name="AutoShape 80"/>
          <p:cNvSpPr>
            <a:spLocks noChangeArrowheads="1"/>
          </p:cNvSpPr>
          <p:nvPr/>
        </p:nvSpPr>
        <p:spPr bwMode="auto">
          <a:xfrm>
            <a:off x="613601" y="5245863"/>
            <a:ext cx="1847850" cy="1047750"/>
          </a:xfrm>
          <a:prstGeom prst="roundRect">
            <a:avLst>
              <a:gd name="adj" fmla="val 17439"/>
            </a:avLst>
          </a:prstGeom>
          <a:noFill/>
          <a:ln w="38100">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grpSp>
        <p:nvGrpSpPr>
          <p:cNvPr id="148517" name="Group 62"/>
          <p:cNvGrpSpPr>
            <a:grpSpLocks/>
          </p:cNvGrpSpPr>
          <p:nvPr/>
        </p:nvGrpSpPr>
        <p:grpSpPr bwMode="auto">
          <a:xfrm>
            <a:off x="4385406" y="2834827"/>
            <a:ext cx="350838" cy="576262"/>
            <a:chOff x="1388" y="951"/>
            <a:chExt cx="221" cy="363"/>
          </a:xfrm>
        </p:grpSpPr>
        <p:sp>
          <p:nvSpPr>
            <p:cNvPr id="148528" name="Oval 57"/>
            <p:cNvSpPr>
              <a:spLocks noChangeArrowheads="1"/>
            </p:cNvSpPr>
            <p:nvPr/>
          </p:nvSpPr>
          <p:spPr bwMode="auto">
            <a:xfrm>
              <a:off x="1426" y="951"/>
              <a:ext cx="147"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29" name="AutoShape 58"/>
            <p:cNvSpPr>
              <a:spLocks noChangeArrowheads="1"/>
            </p:cNvSpPr>
            <p:nvPr/>
          </p:nvSpPr>
          <p:spPr bwMode="auto">
            <a:xfrm rot="-5400000">
              <a:off x="1390" y="1094"/>
              <a:ext cx="218" cy="221"/>
            </a:xfrm>
            <a:prstGeom prst="flowChartDelay">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grpSp>
        <p:nvGrpSpPr>
          <p:cNvPr id="148518" name="Group 64"/>
          <p:cNvGrpSpPr>
            <a:grpSpLocks/>
          </p:cNvGrpSpPr>
          <p:nvPr/>
        </p:nvGrpSpPr>
        <p:grpSpPr bwMode="auto">
          <a:xfrm>
            <a:off x="3617025" y="3944938"/>
            <a:ext cx="350838" cy="576262"/>
            <a:chOff x="1388" y="951"/>
            <a:chExt cx="221" cy="363"/>
          </a:xfrm>
        </p:grpSpPr>
        <p:sp>
          <p:nvSpPr>
            <p:cNvPr id="148526" name="Oval 57"/>
            <p:cNvSpPr>
              <a:spLocks noChangeArrowheads="1"/>
            </p:cNvSpPr>
            <p:nvPr/>
          </p:nvSpPr>
          <p:spPr bwMode="auto">
            <a:xfrm>
              <a:off x="1426" y="951"/>
              <a:ext cx="147"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27" name="AutoShape 58"/>
            <p:cNvSpPr>
              <a:spLocks noChangeArrowheads="1"/>
            </p:cNvSpPr>
            <p:nvPr/>
          </p:nvSpPr>
          <p:spPr bwMode="auto">
            <a:xfrm rot="-5400000">
              <a:off x="1390" y="1094"/>
              <a:ext cx="218" cy="221"/>
            </a:xfrm>
            <a:prstGeom prst="flowChartDelay">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grpSp>
        <p:nvGrpSpPr>
          <p:cNvPr id="148519" name="Group 67"/>
          <p:cNvGrpSpPr>
            <a:grpSpLocks/>
          </p:cNvGrpSpPr>
          <p:nvPr/>
        </p:nvGrpSpPr>
        <p:grpSpPr bwMode="auto">
          <a:xfrm>
            <a:off x="5157025" y="3929888"/>
            <a:ext cx="350838" cy="576262"/>
            <a:chOff x="1388" y="951"/>
            <a:chExt cx="221" cy="363"/>
          </a:xfrm>
        </p:grpSpPr>
        <p:sp>
          <p:nvSpPr>
            <p:cNvPr id="148524" name="Oval 57"/>
            <p:cNvSpPr>
              <a:spLocks noChangeArrowheads="1"/>
            </p:cNvSpPr>
            <p:nvPr/>
          </p:nvSpPr>
          <p:spPr bwMode="auto">
            <a:xfrm>
              <a:off x="1426" y="951"/>
              <a:ext cx="147" cy="14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148525" name="AutoShape 58"/>
            <p:cNvSpPr>
              <a:spLocks noChangeArrowheads="1"/>
            </p:cNvSpPr>
            <p:nvPr/>
          </p:nvSpPr>
          <p:spPr bwMode="auto">
            <a:xfrm rot="-5400000">
              <a:off x="1390" y="1094"/>
              <a:ext cx="218" cy="221"/>
            </a:xfrm>
            <a:prstGeom prst="flowChartDelay">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000000"/>
                </a:solidFill>
              </a:endParaRPr>
            </a:p>
          </p:txBody>
        </p:sp>
      </p:grpSp>
      <p:sp>
        <p:nvSpPr>
          <p:cNvPr id="148520" name="Text Box 94"/>
          <p:cNvSpPr txBox="1">
            <a:spLocks noChangeArrowheads="1"/>
          </p:cNvSpPr>
          <p:nvPr/>
        </p:nvSpPr>
        <p:spPr bwMode="auto">
          <a:xfrm>
            <a:off x="519050" y="5383725"/>
            <a:ext cx="2005013" cy="7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10000"/>
              </a:spcBef>
            </a:pPr>
            <a:r>
              <a:rPr lang="ja-JP" altLang="en-US" sz="1400" b="1" dirty="0">
                <a:solidFill>
                  <a:srgbClr val="5F5F5F"/>
                </a:solidFill>
                <a:latin typeface="Meiryo UI" pitchFamily="50" charset="-128"/>
                <a:ea typeface="Meiryo UI" pitchFamily="50" charset="-128"/>
                <a:cs typeface="Meiryo UI" pitchFamily="50" charset="-128"/>
              </a:rPr>
              <a:t> </a:t>
            </a:r>
            <a:r>
              <a:rPr lang="ja-JP" altLang="en-US" sz="1400" b="1" dirty="0">
                <a:solidFill>
                  <a:srgbClr val="FF6600"/>
                </a:solidFill>
                <a:latin typeface="Meiryo UI" pitchFamily="50" charset="-128"/>
                <a:ea typeface="Meiryo UI" pitchFamily="50" charset="-128"/>
                <a:cs typeface="Meiryo UI" pitchFamily="50" charset="-128"/>
              </a:rPr>
              <a:t>「地域ケア会議」</a:t>
            </a:r>
          </a:p>
          <a:p>
            <a:pPr algn="ctr" eaLnBrk="1" hangingPunct="1">
              <a:spcBef>
                <a:spcPts val="600"/>
              </a:spcBef>
            </a:pPr>
            <a:r>
              <a:rPr lang="ja-JP" altLang="en-US" sz="1200" b="1" dirty="0">
                <a:solidFill>
                  <a:srgbClr val="FF6600"/>
                </a:solidFill>
                <a:latin typeface="Meiryo UI" pitchFamily="50" charset="-128"/>
                <a:ea typeface="Meiryo UI" pitchFamily="50" charset="-128"/>
                <a:cs typeface="Meiryo UI" pitchFamily="50" charset="-128"/>
              </a:rPr>
              <a:t>　チームケアの支援</a:t>
            </a:r>
            <a:endParaRPr lang="en-US" altLang="ja-JP" sz="1200" b="1" dirty="0">
              <a:solidFill>
                <a:srgbClr val="FF6600"/>
              </a:solidFill>
              <a:latin typeface="Meiryo UI" pitchFamily="50" charset="-128"/>
              <a:ea typeface="Meiryo UI" pitchFamily="50" charset="-128"/>
              <a:cs typeface="Meiryo UI" pitchFamily="50" charset="-128"/>
            </a:endParaRPr>
          </a:p>
          <a:p>
            <a:pPr algn="ctr" eaLnBrk="1" hangingPunct="1">
              <a:spcBef>
                <a:spcPct val="10000"/>
              </a:spcBef>
            </a:pPr>
            <a:r>
              <a:rPr lang="ja-JP" altLang="en-US" sz="1200" b="1" dirty="0">
                <a:solidFill>
                  <a:srgbClr val="FF6600"/>
                </a:solidFill>
                <a:latin typeface="Meiryo UI" pitchFamily="50" charset="-128"/>
                <a:ea typeface="Meiryo UI" pitchFamily="50" charset="-128"/>
                <a:cs typeface="Meiryo UI" pitchFamily="50" charset="-128"/>
              </a:rPr>
              <a:t> 多職種・他制度連結調整</a:t>
            </a:r>
            <a:endParaRPr lang="en-US" altLang="ja-JP" sz="1200" b="1" dirty="0">
              <a:solidFill>
                <a:srgbClr val="FF6600"/>
              </a:solidFill>
              <a:latin typeface="Meiryo UI" pitchFamily="50" charset="-128"/>
              <a:ea typeface="Meiryo UI" pitchFamily="50" charset="-128"/>
              <a:cs typeface="Meiryo UI" pitchFamily="50" charset="-128"/>
            </a:endParaRPr>
          </a:p>
        </p:txBody>
      </p:sp>
      <p:sp>
        <p:nvSpPr>
          <p:cNvPr id="148521" name="Rectangle 14"/>
          <p:cNvSpPr>
            <a:spLocks noChangeArrowheads="1"/>
          </p:cNvSpPr>
          <p:nvPr/>
        </p:nvSpPr>
        <p:spPr bwMode="auto">
          <a:xfrm>
            <a:off x="1521023" y="4610288"/>
            <a:ext cx="1139429" cy="29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511" tIns="46755" rIns="93511" bIns="46755">
            <a:spAutoFit/>
          </a:bodyPr>
          <a:lstStyle/>
          <a:p>
            <a:pPr algn="ctr" defTabSz="935038" eaLnBrk="1" hangingPunct="1">
              <a:spcBef>
                <a:spcPct val="30000"/>
              </a:spcBef>
            </a:pPr>
            <a:r>
              <a:rPr lang="ja-JP" altLang="en-US" sz="1300" b="1">
                <a:solidFill>
                  <a:srgbClr val="000000"/>
                </a:solidFill>
                <a:latin typeface="Meiryo UI" pitchFamily="50" charset="-128"/>
                <a:ea typeface="Meiryo UI" pitchFamily="50" charset="-128"/>
                <a:cs typeface="Meiryo UI" pitchFamily="50" charset="-128"/>
              </a:rPr>
              <a:t>ケアマネジャー</a:t>
            </a:r>
          </a:p>
        </p:txBody>
      </p:sp>
      <p:sp>
        <p:nvSpPr>
          <p:cNvPr id="148540" name="AutoShape 89"/>
          <p:cNvSpPr>
            <a:spLocks noChangeArrowheads="1"/>
          </p:cNvSpPr>
          <p:nvPr/>
        </p:nvSpPr>
        <p:spPr bwMode="auto">
          <a:xfrm>
            <a:off x="7338965" y="3213806"/>
            <a:ext cx="372836" cy="328613"/>
          </a:xfrm>
          <a:prstGeom prst="triangle">
            <a:avLst>
              <a:gd name="adj" fmla="val 50000"/>
            </a:avLst>
          </a:prstGeom>
          <a:solidFill>
            <a:srgbClr val="9D6833"/>
          </a:solidFill>
          <a:ln>
            <a:noFill/>
          </a:ln>
        </p:spPr>
        <p:txBody>
          <a:bodyPr wrap="none" anchor="ctr"/>
          <a:lstStyle/>
          <a:p>
            <a:pPr eaLnBrk="1" hangingPunct="1"/>
            <a:endParaRPr lang="ja-JP" altLang="en-US" sz="1800">
              <a:solidFill>
                <a:srgbClr val="000000"/>
              </a:solidFill>
            </a:endParaRPr>
          </a:p>
        </p:txBody>
      </p:sp>
      <p:sp>
        <p:nvSpPr>
          <p:cNvPr id="58" name="Rectangle 3"/>
          <p:cNvSpPr>
            <a:spLocks noChangeArrowheads="1"/>
          </p:cNvSpPr>
          <p:nvPr/>
        </p:nvSpPr>
        <p:spPr bwMode="auto">
          <a:xfrm>
            <a:off x="177279" y="868254"/>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5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5</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grpSp>
        <p:nvGrpSpPr>
          <p:cNvPr id="56" name="Group 78"/>
          <p:cNvGrpSpPr>
            <a:grpSpLocks/>
          </p:cNvGrpSpPr>
          <p:nvPr/>
        </p:nvGrpSpPr>
        <p:grpSpPr bwMode="auto">
          <a:xfrm>
            <a:off x="972482" y="4027586"/>
            <a:ext cx="354013" cy="574675"/>
            <a:chOff x="508" y="2801"/>
            <a:chExt cx="223" cy="362"/>
          </a:xfrm>
        </p:grpSpPr>
        <p:sp>
          <p:nvSpPr>
            <p:cNvPr id="57" name="Oval 23"/>
            <p:cNvSpPr>
              <a:spLocks noChangeArrowheads="1"/>
            </p:cNvSpPr>
            <p:nvPr/>
          </p:nvSpPr>
          <p:spPr bwMode="auto">
            <a:xfrm>
              <a:off x="547" y="2801"/>
              <a:ext cx="148" cy="145"/>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60" name="AutoShape 24"/>
            <p:cNvSpPr>
              <a:spLocks noChangeArrowheads="1"/>
            </p:cNvSpPr>
            <p:nvPr/>
          </p:nvSpPr>
          <p:spPr bwMode="auto">
            <a:xfrm rot="-5400000">
              <a:off x="511" y="2943"/>
              <a:ext cx="217" cy="223"/>
            </a:xfrm>
            <a:prstGeom prst="flowChartDelay">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ja-JP" altLang="en-US" sz="1800">
                <a:solidFill>
                  <a:srgbClr val="000000"/>
                </a:solidFill>
              </a:endParaRPr>
            </a:p>
          </p:txBody>
        </p:sp>
      </p:grpSp>
      <p:grpSp>
        <p:nvGrpSpPr>
          <p:cNvPr id="61" name="Group 78"/>
          <p:cNvGrpSpPr>
            <a:grpSpLocks/>
          </p:cNvGrpSpPr>
          <p:nvPr/>
        </p:nvGrpSpPr>
        <p:grpSpPr bwMode="auto">
          <a:xfrm>
            <a:off x="7782718" y="4653490"/>
            <a:ext cx="354013" cy="574675"/>
            <a:chOff x="508" y="2801"/>
            <a:chExt cx="223" cy="362"/>
          </a:xfrm>
        </p:grpSpPr>
        <p:sp>
          <p:nvSpPr>
            <p:cNvPr id="62" name="Oval 23"/>
            <p:cNvSpPr>
              <a:spLocks noChangeArrowheads="1"/>
            </p:cNvSpPr>
            <p:nvPr/>
          </p:nvSpPr>
          <p:spPr bwMode="auto">
            <a:xfrm>
              <a:off x="547" y="2801"/>
              <a:ext cx="148" cy="145"/>
            </a:xfrm>
            <a:prstGeom prst="ellipse">
              <a:avLst/>
            </a:pr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ja-JP" altLang="en-US" sz="1800">
                <a:solidFill>
                  <a:srgbClr val="000000"/>
                </a:solidFill>
              </a:endParaRPr>
            </a:p>
          </p:txBody>
        </p:sp>
        <p:sp>
          <p:nvSpPr>
            <p:cNvPr id="63" name="AutoShape 24"/>
            <p:cNvSpPr>
              <a:spLocks noChangeArrowheads="1"/>
            </p:cNvSpPr>
            <p:nvPr/>
          </p:nvSpPr>
          <p:spPr bwMode="auto">
            <a:xfrm rot="-5400000">
              <a:off x="511" y="2943"/>
              <a:ext cx="217" cy="223"/>
            </a:xfrm>
            <a:prstGeom prst="flowChartDelay">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ja-JP" altLang="en-US" sz="1800">
                <a:solidFill>
                  <a:srgbClr val="000000"/>
                </a:solidFill>
              </a:endParaRPr>
            </a:p>
          </p:txBody>
        </p:sp>
      </p:grpSp>
      <p:sp>
        <p:nvSpPr>
          <p:cNvPr id="64" name="AutoShape 21" descr="25%"/>
          <p:cNvSpPr>
            <a:spLocks noChangeArrowheads="1"/>
          </p:cNvSpPr>
          <p:nvPr/>
        </p:nvSpPr>
        <p:spPr bwMode="auto">
          <a:xfrm>
            <a:off x="7477125" y="5173318"/>
            <a:ext cx="889000" cy="3698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algn="ctr" defTabSz="935038" eaLnBrk="1" hangingPunct="1"/>
            <a:r>
              <a:rPr lang="ja-JP" altLang="en-US" sz="1200" b="1" dirty="0">
                <a:solidFill>
                  <a:srgbClr val="000000"/>
                </a:solidFill>
                <a:latin typeface="Meiryo UI" pitchFamily="50" charset="-128"/>
                <a:ea typeface="Meiryo UI" pitchFamily="50" charset="-128"/>
                <a:cs typeface="Meiryo UI" pitchFamily="50" charset="-128"/>
              </a:rPr>
              <a:t>歯科医師</a:t>
            </a:r>
          </a:p>
        </p:txBody>
      </p:sp>
      <p:sp>
        <p:nvSpPr>
          <p:cNvPr id="65" name="AutoShape 21" descr="25%"/>
          <p:cNvSpPr>
            <a:spLocks noChangeArrowheads="1"/>
          </p:cNvSpPr>
          <p:nvPr/>
        </p:nvSpPr>
        <p:spPr bwMode="auto">
          <a:xfrm>
            <a:off x="274000" y="4227571"/>
            <a:ext cx="774700" cy="2555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algn="ctr" defTabSz="935038" eaLnBrk="1" hangingPunct="1"/>
            <a:r>
              <a:rPr lang="ja-JP" altLang="en-US" sz="1200" b="1" dirty="0">
                <a:solidFill>
                  <a:srgbClr val="000000"/>
                </a:solidFill>
                <a:latin typeface="Meiryo UI" pitchFamily="50" charset="-128"/>
                <a:ea typeface="Meiryo UI" pitchFamily="50" charset="-128"/>
                <a:cs typeface="Meiryo UI" pitchFamily="50" charset="-128"/>
              </a:rPr>
              <a:t>主治医</a:t>
            </a:r>
          </a:p>
        </p:txBody>
      </p:sp>
      <p:sp>
        <p:nvSpPr>
          <p:cNvPr id="148502" name="AutoShape 31" descr="25%"/>
          <p:cNvSpPr>
            <a:spLocks noChangeArrowheads="1"/>
          </p:cNvSpPr>
          <p:nvPr/>
        </p:nvSpPr>
        <p:spPr bwMode="auto">
          <a:xfrm>
            <a:off x="6684963" y="3439863"/>
            <a:ext cx="1836737" cy="14462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511" tIns="46755" rIns="93511" bIns="46755" anchor="ctr"/>
          <a:lstStyle/>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アセスメント実施</a:t>
            </a:r>
          </a:p>
          <a:p>
            <a:pPr defTabSz="935038" eaLnBrk="1" hangingPunct="1"/>
            <a:endParaRPr lang="ja-JP" altLang="en-US" sz="600" b="1" dirty="0">
              <a:solidFill>
                <a:srgbClr val="000000"/>
              </a:solidFill>
              <a:latin typeface="Meiryo UI" pitchFamily="50" charset="-128"/>
              <a:ea typeface="Meiryo UI" pitchFamily="50" charset="-128"/>
              <a:cs typeface="Meiryo UI" pitchFamily="50" charset="-128"/>
            </a:endParaRPr>
          </a:p>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プラン策定</a:t>
            </a:r>
          </a:p>
          <a:p>
            <a:pPr defTabSz="935038" eaLnBrk="1" hangingPunct="1"/>
            <a:endParaRPr lang="ja-JP" altLang="en-US" sz="600" b="1" dirty="0">
              <a:solidFill>
                <a:srgbClr val="000000"/>
              </a:solidFill>
              <a:latin typeface="Meiryo UI" pitchFamily="50" charset="-128"/>
              <a:ea typeface="Meiryo UI" pitchFamily="50" charset="-128"/>
              <a:cs typeface="Meiryo UI" pitchFamily="50" charset="-128"/>
            </a:endParaRPr>
          </a:p>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予防・支援事業実施</a:t>
            </a:r>
          </a:p>
          <a:p>
            <a:pPr defTabSz="935038" eaLnBrk="1" hangingPunct="1"/>
            <a:endParaRPr lang="ja-JP" altLang="en-US" sz="600" b="1" dirty="0">
              <a:solidFill>
                <a:srgbClr val="000000"/>
              </a:solidFill>
              <a:latin typeface="Meiryo UI" pitchFamily="50" charset="-128"/>
              <a:ea typeface="Meiryo UI" pitchFamily="50" charset="-128"/>
              <a:cs typeface="Meiryo UI" pitchFamily="50" charset="-128"/>
            </a:endParaRPr>
          </a:p>
          <a:p>
            <a:pPr defTabSz="935038" eaLnBrk="1" hangingPunct="1"/>
            <a:r>
              <a:rPr lang="ja-JP" altLang="en-US" sz="1300" b="1" dirty="0">
                <a:solidFill>
                  <a:srgbClr val="000000"/>
                </a:solidFill>
                <a:latin typeface="Meiryo UI" pitchFamily="50" charset="-128"/>
                <a:ea typeface="Meiryo UI" pitchFamily="50" charset="-128"/>
                <a:cs typeface="Meiryo UI" pitchFamily="50" charset="-128"/>
              </a:rPr>
              <a:t>再アセスメント</a:t>
            </a:r>
          </a:p>
        </p:txBody>
      </p:sp>
    </p:spTree>
    <p:extLst>
      <p:ext uri="{BB962C8B-B14F-4D97-AF65-F5344CB8AC3E}">
        <p14:creationId xmlns:p14="http://schemas.microsoft.com/office/powerpoint/2010/main" val="31230156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5"/>
          <p:cNvSpPr>
            <a:spLocks noChangeArrowheads="1"/>
          </p:cNvSpPr>
          <p:nvPr/>
        </p:nvSpPr>
        <p:spPr bwMode="auto">
          <a:xfrm rot="5400000">
            <a:off x="5988051" y="3886200"/>
            <a:ext cx="298450" cy="1787525"/>
          </a:xfrm>
          <a:prstGeom prst="downArrow">
            <a:avLst>
              <a:gd name="adj1" fmla="val 43620"/>
              <a:gd name="adj2" fmla="val 56400"/>
            </a:avLst>
          </a:prstGeom>
          <a:solidFill>
            <a:schemeClr val="tx1">
              <a:lumMod val="50000"/>
              <a:lumOff val="50000"/>
            </a:schemeClr>
          </a:solidFill>
          <a:ln>
            <a:noFill/>
          </a:ln>
        </p:spPr>
        <p:txBody>
          <a:bodyPr wrap="none" anchor="ctr"/>
          <a:lstStyle/>
          <a:p>
            <a:pPr eaLnBrk="1" hangingPunct="1"/>
            <a:endParaRPr lang="ja-JP" altLang="en-US" sz="1800">
              <a:solidFill>
                <a:srgbClr val="000000"/>
              </a:solidFill>
            </a:endParaRPr>
          </a:p>
        </p:txBody>
      </p:sp>
      <p:sp>
        <p:nvSpPr>
          <p:cNvPr id="149507" name="Text Box 6"/>
          <p:cNvSpPr txBox="1">
            <a:spLocks noChangeArrowheads="1"/>
          </p:cNvSpPr>
          <p:nvPr/>
        </p:nvSpPr>
        <p:spPr bwMode="auto">
          <a:xfrm>
            <a:off x="2593019" y="6189663"/>
            <a:ext cx="4115894" cy="353943"/>
          </a:xfrm>
          <a:prstGeom prst="rect">
            <a:avLst/>
          </a:prstGeom>
          <a:noFill/>
          <a:ln w="28575" cap="rnd">
            <a:solidFill>
              <a:schemeClr val="tx1"/>
            </a:solidFill>
            <a:prstDash val="sysDot"/>
            <a:miter lim="800000"/>
            <a:headEnd/>
            <a:tailEnd/>
          </a:ln>
          <a:extLst>
            <a:ext uri="{909E8E84-426E-40DD-AFC4-6F175D3DCCD1}">
              <a14:hiddenFill xmlns:a14="http://schemas.microsoft.com/office/drawing/2010/main">
                <a:solidFill>
                  <a:srgbClr val="FFFF93"/>
                </a:solidFill>
              </a14:hiddenFill>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spcAft>
                <a:spcPct val="10000"/>
              </a:spcAft>
            </a:pPr>
            <a:r>
              <a:rPr lang="ja-JP" altLang="en-US" sz="1600" b="1">
                <a:solidFill>
                  <a:srgbClr val="000000"/>
                </a:solidFill>
                <a:latin typeface="Meiryo UI" pitchFamily="50" charset="-128"/>
                <a:ea typeface="Meiryo UI" pitchFamily="50" charset="-128"/>
                <a:cs typeface="Meiryo UI" pitchFamily="50" charset="-128"/>
              </a:rPr>
              <a:t>介護サービス事業所、ケアマネジャー</a:t>
            </a:r>
            <a:r>
              <a:rPr lang="ja-JP" altLang="en-US" sz="1700" b="1">
                <a:solidFill>
                  <a:srgbClr val="000000"/>
                </a:solidFill>
                <a:latin typeface="Meiryo UI" pitchFamily="50" charset="-128"/>
                <a:ea typeface="Meiryo UI" pitchFamily="50" charset="-128"/>
                <a:cs typeface="Meiryo UI" pitchFamily="50" charset="-128"/>
              </a:rPr>
              <a:t>　</a:t>
            </a:r>
            <a:r>
              <a:rPr lang="ja-JP" altLang="en-US" sz="1400" b="1">
                <a:solidFill>
                  <a:srgbClr val="000000"/>
                </a:solidFill>
                <a:latin typeface="Meiryo UI" pitchFamily="50" charset="-128"/>
                <a:ea typeface="Meiryo UI" pitchFamily="50" charset="-128"/>
                <a:cs typeface="Meiryo UI" pitchFamily="50" charset="-128"/>
              </a:rPr>
              <a:t>など</a:t>
            </a:r>
          </a:p>
        </p:txBody>
      </p:sp>
      <p:sp>
        <p:nvSpPr>
          <p:cNvPr id="149508" name="Text Box 7"/>
          <p:cNvSpPr txBox="1">
            <a:spLocks noChangeArrowheads="1"/>
          </p:cNvSpPr>
          <p:nvPr/>
        </p:nvSpPr>
        <p:spPr bwMode="auto">
          <a:xfrm>
            <a:off x="5168349" y="2646523"/>
            <a:ext cx="2532614" cy="171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2075" indent="-92075">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05000"/>
              </a:lnSpc>
              <a:spcBef>
                <a:spcPct val="50000"/>
              </a:spcBef>
            </a:pPr>
            <a:r>
              <a:rPr lang="en-US" altLang="ja-JP" sz="1500" b="1" dirty="0">
                <a:solidFill>
                  <a:srgbClr val="69892F"/>
                </a:solidFill>
                <a:latin typeface="Meiryo UI" pitchFamily="50" charset="-128"/>
                <a:ea typeface="Meiryo UI" pitchFamily="50" charset="-128"/>
                <a:cs typeface="Meiryo UI" pitchFamily="50" charset="-128"/>
              </a:rPr>
              <a:t>◎</a:t>
            </a:r>
            <a:r>
              <a:rPr lang="ja-JP" altLang="en-US" sz="1500" b="1" dirty="0">
                <a:solidFill>
                  <a:srgbClr val="69892F"/>
                </a:solidFill>
                <a:latin typeface="Meiryo UI" pitchFamily="50" charset="-128"/>
                <a:ea typeface="Meiryo UI" pitchFamily="50" charset="-128"/>
                <a:cs typeface="Meiryo UI" pitchFamily="50" charset="-128"/>
              </a:rPr>
              <a:t>主任ケアマネジャー</a:t>
            </a:r>
          </a:p>
          <a:p>
            <a:pPr eaLnBrk="1" hangingPunct="1">
              <a:spcBef>
                <a:spcPct val="10000"/>
              </a:spcBef>
            </a:pPr>
            <a:r>
              <a:rPr lang="en-US" altLang="ja-JP" sz="1500" b="1" dirty="0">
                <a:solidFill>
                  <a:srgbClr val="69892F"/>
                </a:solidFill>
                <a:latin typeface="Meiryo UI" pitchFamily="50" charset="-128"/>
                <a:ea typeface="Meiryo UI" pitchFamily="50" charset="-128"/>
                <a:cs typeface="Meiryo UI" pitchFamily="50" charset="-128"/>
              </a:rPr>
              <a:t>◎</a:t>
            </a:r>
            <a:r>
              <a:rPr lang="ja-JP" altLang="en-US" sz="1500" b="1" dirty="0">
                <a:solidFill>
                  <a:srgbClr val="69892F"/>
                </a:solidFill>
                <a:latin typeface="Meiryo UI" pitchFamily="50" charset="-128"/>
                <a:ea typeface="Meiryo UI" pitchFamily="50" charset="-128"/>
                <a:cs typeface="Meiryo UI" pitchFamily="50" charset="-128"/>
              </a:rPr>
              <a:t>保健師</a:t>
            </a:r>
          </a:p>
          <a:p>
            <a:pPr eaLnBrk="1" hangingPunct="1">
              <a:spcBef>
                <a:spcPct val="10000"/>
              </a:spcBef>
            </a:pPr>
            <a:r>
              <a:rPr lang="en-US" altLang="ja-JP" sz="1500" b="1" dirty="0">
                <a:solidFill>
                  <a:srgbClr val="69892F"/>
                </a:solidFill>
                <a:latin typeface="Meiryo UI" pitchFamily="50" charset="-128"/>
                <a:ea typeface="Meiryo UI" pitchFamily="50" charset="-128"/>
                <a:cs typeface="Meiryo UI" pitchFamily="50" charset="-128"/>
              </a:rPr>
              <a:t>◎</a:t>
            </a:r>
            <a:r>
              <a:rPr lang="ja-JP" altLang="en-US" sz="1500" b="1" dirty="0">
                <a:solidFill>
                  <a:srgbClr val="69892F"/>
                </a:solidFill>
                <a:latin typeface="Meiryo UI" pitchFamily="50" charset="-128"/>
                <a:ea typeface="Meiryo UI" pitchFamily="50" charset="-128"/>
                <a:cs typeface="Meiryo UI" pitchFamily="50" charset="-128"/>
              </a:rPr>
              <a:t>社会福祉士</a:t>
            </a:r>
          </a:p>
          <a:p>
            <a:pPr eaLnBrk="1" hangingPunct="1">
              <a:spcBef>
                <a:spcPts val="600"/>
              </a:spcBef>
            </a:pPr>
            <a:r>
              <a:rPr lang="ja-JP" altLang="en-US" sz="1200" b="1" dirty="0">
                <a:solidFill>
                  <a:srgbClr val="000000"/>
                </a:solidFill>
                <a:latin typeface="Meiryo UI" pitchFamily="50" charset="-128"/>
                <a:ea typeface="Meiryo UI" pitchFamily="50" charset="-128"/>
                <a:cs typeface="Meiryo UI" pitchFamily="50" charset="-128"/>
              </a:rPr>
              <a:t>・地域における支援ネットワーク、</a:t>
            </a:r>
          </a:p>
          <a:p>
            <a:pPr eaLnBrk="1" hangingPunct="1">
              <a:spcBef>
                <a:spcPct val="10000"/>
              </a:spcBef>
            </a:pPr>
            <a:r>
              <a:rPr lang="ja-JP" altLang="en-US" sz="1200" b="1" dirty="0">
                <a:solidFill>
                  <a:srgbClr val="000000"/>
                </a:solidFill>
                <a:latin typeface="Meiryo UI" pitchFamily="50" charset="-128"/>
                <a:ea typeface="Meiryo UI" pitchFamily="50" charset="-128"/>
                <a:cs typeface="Meiryo UI" pitchFamily="50" charset="-128"/>
              </a:rPr>
              <a:t>　見守り体制の構築</a:t>
            </a:r>
          </a:p>
          <a:p>
            <a:pPr eaLnBrk="1" hangingPunct="1">
              <a:spcBef>
                <a:spcPct val="10000"/>
              </a:spcBef>
            </a:pPr>
            <a:r>
              <a:rPr lang="ja-JP" altLang="en-US" sz="1200" b="1" dirty="0">
                <a:solidFill>
                  <a:srgbClr val="000000"/>
                </a:solidFill>
                <a:latin typeface="Meiryo UI" pitchFamily="50" charset="-128"/>
                <a:ea typeface="Meiryo UI" pitchFamily="50" charset="-128"/>
                <a:cs typeface="Meiryo UI" pitchFamily="50" charset="-128"/>
              </a:rPr>
              <a:t>・高齢者虐待対応</a:t>
            </a:r>
          </a:p>
          <a:p>
            <a:pPr eaLnBrk="1" hangingPunct="1">
              <a:spcBef>
                <a:spcPct val="10000"/>
              </a:spcBef>
            </a:pPr>
            <a:r>
              <a:rPr lang="ja-JP" altLang="en-US" sz="1200" b="1" dirty="0">
                <a:solidFill>
                  <a:srgbClr val="000000"/>
                </a:solidFill>
                <a:latin typeface="Meiryo UI" pitchFamily="50" charset="-128"/>
                <a:ea typeface="Meiryo UI" pitchFamily="50" charset="-128"/>
                <a:cs typeface="Meiryo UI" pitchFamily="50" charset="-128"/>
              </a:rPr>
              <a:t>・多職種によるネットワーク構築 等</a:t>
            </a:r>
          </a:p>
        </p:txBody>
      </p:sp>
      <p:sp>
        <p:nvSpPr>
          <p:cNvPr id="149509" name="Text Box 9"/>
          <p:cNvSpPr txBox="1">
            <a:spLocks noChangeArrowheads="1"/>
          </p:cNvSpPr>
          <p:nvPr/>
        </p:nvSpPr>
        <p:spPr bwMode="auto">
          <a:xfrm>
            <a:off x="7143750" y="1416050"/>
            <a:ext cx="1531938" cy="453183"/>
          </a:xfrm>
          <a:prstGeom prst="rect">
            <a:avLst/>
          </a:prstGeom>
          <a:solidFill>
            <a:schemeClr val="bg1">
              <a:lumMod val="50000"/>
            </a:schemeClr>
          </a:solidFill>
          <a:ln>
            <a:noFill/>
          </a:ln>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a:solidFill>
                  <a:srgbClr val="FFFFFF"/>
                </a:solidFill>
                <a:latin typeface="Meiryo UI" pitchFamily="50" charset="-128"/>
                <a:ea typeface="Meiryo UI" pitchFamily="50" charset="-128"/>
                <a:cs typeface="Meiryo UI" pitchFamily="50" charset="-128"/>
              </a:rPr>
              <a:t>都道府県</a:t>
            </a:r>
          </a:p>
        </p:txBody>
      </p:sp>
      <p:sp>
        <p:nvSpPr>
          <p:cNvPr id="149510" name="Rectangle 10"/>
          <p:cNvSpPr>
            <a:spLocks noChangeArrowheads="1"/>
          </p:cNvSpPr>
          <p:nvPr/>
        </p:nvSpPr>
        <p:spPr bwMode="auto">
          <a:xfrm>
            <a:off x="7798688" y="4837113"/>
            <a:ext cx="158750" cy="5762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endParaRPr>
          </a:p>
        </p:txBody>
      </p:sp>
      <p:sp>
        <p:nvSpPr>
          <p:cNvPr id="149511" name="Text Box 11"/>
          <p:cNvSpPr txBox="1">
            <a:spLocks noChangeArrowheads="1"/>
          </p:cNvSpPr>
          <p:nvPr/>
        </p:nvSpPr>
        <p:spPr bwMode="auto">
          <a:xfrm>
            <a:off x="7127875" y="4456113"/>
            <a:ext cx="1535113" cy="637849"/>
          </a:xfrm>
          <a:prstGeom prst="rect">
            <a:avLst/>
          </a:prstGeom>
          <a:solidFill>
            <a:schemeClr val="bg1">
              <a:lumMod val="50000"/>
            </a:schemeClr>
          </a:solidFill>
          <a:ln>
            <a:noFill/>
          </a:ln>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a:solidFill>
                  <a:srgbClr val="FFFFFF"/>
                </a:solidFill>
                <a:latin typeface="Meiryo UI" pitchFamily="50" charset="-128"/>
                <a:ea typeface="Meiryo UI" pitchFamily="50" charset="-128"/>
                <a:cs typeface="Meiryo UI" pitchFamily="50" charset="-128"/>
              </a:rPr>
              <a:t>市区町村</a:t>
            </a:r>
          </a:p>
          <a:p>
            <a:pPr algn="ctr" eaLnBrk="1" hangingPunct="1"/>
            <a:r>
              <a:rPr lang="ja-JP" altLang="en-US" sz="1400" b="1">
                <a:solidFill>
                  <a:srgbClr val="FFFFFF"/>
                </a:solidFill>
                <a:latin typeface="Meiryo UI" pitchFamily="50" charset="-128"/>
                <a:ea typeface="Meiryo UI" pitchFamily="50" charset="-128"/>
                <a:cs typeface="Meiryo UI" pitchFamily="50" charset="-128"/>
              </a:rPr>
              <a:t>（責任主体）</a:t>
            </a:r>
          </a:p>
        </p:txBody>
      </p:sp>
      <p:sp>
        <p:nvSpPr>
          <p:cNvPr id="149512" name="Text Box 12"/>
          <p:cNvSpPr txBox="1">
            <a:spLocks noChangeArrowheads="1"/>
          </p:cNvSpPr>
          <p:nvPr/>
        </p:nvSpPr>
        <p:spPr bwMode="auto">
          <a:xfrm>
            <a:off x="7127875" y="5180013"/>
            <a:ext cx="1517650" cy="422405"/>
          </a:xfrm>
          <a:prstGeom prst="rect">
            <a:avLst/>
          </a:prstGeom>
          <a:solidFill>
            <a:schemeClr val="bg1">
              <a:lumMod val="50000"/>
            </a:schemeClr>
          </a:solidFill>
          <a:ln>
            <a:noFill/>
          </a:ln>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a:solidFill>
                  <a:srgbClr val="FFFFFF"/>
                </a:solidFill>
                <a:latin typeface="Meiryo UI" pitchFamily="50" charset="-128"/>
                <a:ea typeface="Meiryo UI" pitchFamily="50" charset="-128"/>
                <a:cs typeface="Meiryo UI" pitchFamily="50" charset="-128"/>
              </a:rPr>
              <a:t>運営協議会</a:t>
            </a:r>
          </a:p>
        </p:txBody>
      </p:sp>
      <p:sp>
        <p:nvSpPr>
          <p:cNvPr id="149513" name="Text Box 13"/>
          <p:cNvSpPr txBox="1">
            <a:spLocks noChangeArrowheads="1"/>
          </p:cNvSpPr>
          <p:nvPr/>
        </p:nvSpPr>
        <p:spPr bwMode="auto">
          <a:xfrm>
            <a:off x="6942138" y="5581650"/>
            <a:ext cx="1911350" cy="3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dirty="0">
                <a:solidFill>
                  <a:srgbClr val="000000"/>
                </a:solidFill>
                <a:latin typeface="Meiryo UI" pitchFamily="50" charset="-128"/>
                <a:ea typeface="Meiryo UI" pitchFamily="50" charset="-128"/>
                <a:cs typeface="Meiryo UI" pitchFamily="50" charset="-128"/>
              </a:rPr>
              <a:t>地域歯科医師会も参画</a:t>
            </a:r>
          </a:p>
        </p:txBody>
      </p:sp>
      <p:sp>
        <p:nvSpPr>
          <p:cNvPr id="149514" name="Text Box 14"/>
          <p:cNvSpPr txBox="1">
            <a:spLocks noChangeArrowheads="1"/>
          </p:cNvSpPr>
          <p:nvPr/>
        </p:nvSpPr>
        <p:spPr bwMode="auto">
          <a:xfrm>
            <a:off x="5487988" y="4856163"/>
            <a:ext cx="1320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200" b="1">
                <a:solidFill>
                  <a:srgbClr val="000000"/>
                </a:solidFill>
                <a:latin typeface="Meiryo UI" pitchFamily="50" charset="-128"/>
                <a:ea typeface="Meiryo UI" pitchFamily="50" charset="-128"/>
                <a:cs typeface="Meiryo UI" pitchFamily="50" charset="-128"/>
              </a:rPr>
              <a:t>直営又は委託</a:t>
            </a:r>
          </a:p>
        </p:txBody>
      </p:sp>
      <p:sp>
        <p:nvSpPr>
          <p:cNvPr id="149515" name="Text Box 15"/>
          <p:cNvSpPr txBox="1">
            <a:spLocks noChangeArrowheads="1"/>
          </p:cNvSpPr>
          <p:nvPr/>
        </p:nvSpPr>
        <p:spPr bwMode="auto">
          <a:xfrm>
            <a:off x="5427663" y="5510213"/>
            <a:ext cx="1352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50000"/>
              </a:lnSpc>
              <a:spcBef>
                <a:spcPct val="50000"/>
              </a:spcBef>
            </a:pPr>
            <a:r>
              <a:rPr lang="ja-JP" altLang="en-US" sz="1200" b="1">
                <a:solidFill>
                  <a:srgbClr val="000000"/>
                </a:solidFill>
                <a:latin typeface="Meiryo UI" pitchFamily="50" charset="-128"/>
                <a:ea typeface="Meiryo UI" pitchFamily="50" charset="-128"/>
                <a:cs typeface="Meiryo UI" pitchFamily="50" charset="-128"/>
              </a:rPr>
              <a:t>運営支援</a:t>
            </a:r>
            <a:r>
              <a:rPr lang="en-US" altLang="ja-JP" sz="1200" b="1">
                <a:solidFill>
                  <a:srgbClr val="000000"/>
                </a:solidFill>
                <a:latin typeface="Meiryo UI" pitchFamily="50" charset="-128"/>
                <a:ea typeface="Meiryo UI" pitchFamily="50" charset="-128"/>
                <a:cs typeface="Meiryo UI" pitchFamily="50" charset="-128"/>
              </a:rPr>
              <a:t>･</a:t>
            </a:r>
            <a:r>
              <a:rPr lang="ja-JP" altLang="en-US" sz="1200" b="1">
                <a:solidFill>
                  <a:srgbClr val="000000"/>
                </a:solidFill>
                <a:latin typeface="Meiryo UI" pitchFamily="50" charset="-128"/>
                <a:ea typeface="Meiryo UI" pitchFamily="50" charset="-128"/>
                <a:cs typeface="Meiryo UI" pitchFamily="50" charset="-128"/>
              </a:rPr>
              <a:t>評価</a:t>
            </a:r>
          </a:p>
        </p:txBody>
      </p:sp>
      <p:sp>
        <p:nvSpPr>
          <p:cNvPr id="149516" name="Text Box 18"/>
          <p:cNvSpPr txBox="1">
            <a:spLocks noChangeArrowheads="1"/>
          </p:cNvSpPr>
          <p:nvPr/>
        </p:nvSpPr>
        <p:spPr bwMode="auto">
          <a:xfrm>
            <a:off x="1033080" y="2393744"/>
            <a:ext cx="1035050" cy="2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8063">
              <a:defRPr kumimoji="1" sz="3200">
                <a:solidFill>
                  <a:schemeClr val="tx1"/>
                </a:solidFill>
                <a:latin typeface="Arial" pitchFamily="34" charset="0"/>
                <a:ea typeface="ＭＳ Ｐゴシック" pitchFamily="50" charset="-128"/>
              </a:defRPr>
            </a:lvl1pPr>
            <a:lvl2pPr defTabSz="1008063">
              <a:defRPr kumimoji="1" sz="2800">
                <a:solidFill>
                  <a:schemeClr val="tx1"/>
                </a:solidFill>
                <a:latin typeface="Arial" pitchFamily="34" charset="0"/>
                <a:ea typeface="ＭＳ Ｐゴシック" pitchFamily="50" charset="-128"/>
              </a:defRPr>
            </a:lvl2pPr>
            <a:lvl3pPr defTabSz="1008063">
              <a:defRPr kumimoji="1" sz="2400">
                <a:solidFill>
                  <a:schemeClr val="tx1"/>
                </a:solidFill>
                <a:latin typeface="Arial" pitchFamily="34" charset="0"/>
                <a:ea typeface="ＭＳ Ｐゴシック" pitchFamily="50" charset="-128"/>
              </a:defRPr>
            </a:lvl3pPr>
            <a:lvl4pPr defTabSz="1008063">
              <a:defRPr kumimoji="1" sz="2000">
                <a:solidFill>
                  <a:schemeClr val="tx1"/>
                </a:solidFill>
                <a:latin typeface="Arial" pitchFamily="34" charset="0"/>
                <a:ea typeface="ＭＳ Ｐゴシック" pitchFamily="50" charset="-128"/>
              </a:defRPr>
            </a:lvl4pPr>
            <a:lvl5pPr defTabSz="1008063">
              <a:defRPr kumimoji="1" sz="2000">
                <a:solidFill>
                  <a:schemeClr val="tx1"/>
                </a:solidFill>
                <a:latin typeface="Arial" pitchFamily="34" charset="0"/>
                <a:ea typeface="ＭＳ Ｐゴシック" pitchFamily="50" charset="-128"/>
              </a:defRPr>
            </a:lvl5pPr>
            <a:lvl6pPr defTabSz="1008063" eaLnBrk="0" hangingPunct="0">
              <a:defRPr kumimoji="1" sz="2000">
                <a:solidFill>
                  <a:schemeClr val="tx1"/>
                </a:solidFill>
                <a:latin typeface="Arial" pitchFamily="34" charset="0"/>
                <a:ea typeface="ＭＳ Ｐゴシック" pitchFamily="50" charset="-128"/>
              </a:defRPr>
            </a:lvl6pPr>
            <a:lvl7pPr defTabSz="1008063" eaLnBrk="0" hangingPunct="0">
              <a:defRPr kumimoji="1" sz="2000">
                <a:solidFill>
                  <a:schemeClr val="tx1"/>
                </a:solidFill>
                <a:latin typeface="Arial" pitchFamily="34" charset="0"/>
                <a:ea typeface="ＭＳ Ｐゴシック" pitchFamily="50" charset="-128"/>
              </a:defRPr>
            </a:lvl7pPr>
            <a:lvl8pPr defTabSz="1008063" eaLnBrk="0" hangingPunct="0">
              <a:defRPr kumimoji="1" sz="2000">
                <a:solidFill>
                  <a:schemeClr val="tx1"/>
                </a:solidFill>
                <a:latin typeface="Arial" pitchFamily="34" charset="0"/>
                <a:ea typeface="ＭＳ Ｐゴシック" pitchFamily="50" charset="-128"/>
              </a:defRPr>
            </a:lvl8pPr>
            <a:lvl9pPr defTabSz="1008063" eaLnBrk="0" hangingPunct="0">
              <a:defRPr kumimoji="1" sz="2000">
                <a:solidFill>
                  <a:schemeClr val="tx1"/>
                </a:solidFill>
                <a:latin typeface="Arial" pitchFamily="34" charset="0"/>
                <a:ea typeface="ＭＳ Ｐゴシック" pitchFamily="50" charset="-128"/>
              </a:defRPr>
            </a:lvl9pPr>
          </a:lstStyle>
          <a:p>
            <a:pPr algn="ctr" eaLnBrk="1" hangingPunct="1">
              <a:lnSpc>
                <a:spcPct val="90000"/>
              </a:lnSpc>
              <a:spcBef>
                <a:spcPct val="10000"/>
              </a:spcBef>
            </a:pPr>
            <a:r>
              <a:rPr lang="ja-JP" altLang="en-US" sz="1400" b="1" dirty="0">
                <a:solidFill>
                  <a:srgbClr val="777777"/>
                </a:solidFill>
                <a:latin typeface="Meiryo UI" pitchFamily="50" charset="-128"/>
                <a:ea typeface="Meiryo UI" pitchFamily="50" charset="-128"/>
                <a:cs typeface="Meiryo UI" pitchFamily="50" charset="-128"/>
              </a:rPr>
              <a:t>連携</a:t>
            </a:r>
          </a:p>
        </p:txBody>
      </p:sp>
      <p:sp>
        <p:nvSpPr>
          <p:cNvPr id="149517" name="Arc 14"/>
          <p:cNvSpPr>
            <a:spLocks/>
          </p:cNvSpPr>
          <p:nvPr/>
        </p:nvSpPr>
        <p:spPr bwMode="auto">
          <a:xfrm flipH="1">
            <a:off x="925513" y="1370013"/>
            <a:ext cx="3049587" cy="1408112"/>
          </a:xfrm>
          <a:custGeom>
            <a:avLst/>
            <a:gdLst>
              <a:gd name="T0" fmla="*/ 0 w 36304"/>
              <a:gd name="T1" fmla="*/ 2147483647 h 21600"/>
              <a:gd name="T2" fmla="*/ 2147483647 w 36304"/>
              <a:gd name="T3" fmla="*/ 2147483647 h 21600"/>
              <a:gd name="T4" fmla="*/ 2147483647 w 36304"/>
              <a:gd name="T5" fmla="*/ 2147483647 h 21600"/>
              <a:gd name="T6" fmla="*/ 0 60000 65536"/>
              <a:gd name="T7" fmla="*/ 0 60000 65536"/>
              <a:gd name="T8" fmla="*/ 0 60000 65536"/>
            </a:gdLst>
            <a:ahLst/>
            <a:cxnLst>
              <a:cxn ang="T6">
                <a:pos x="T0" y="T1"/>
              </a:cxn>
              <a:cxn ang="T7">
                <a:pos x="T2" y="T3"/>
              </a:cxn>
              <a:cxn ang="T8">
                <a:pos x="T4" y="T5"/>
              </a:cxn>
            </a:cxnLst>
            <a:rect l="0" t="0" r="r" b="b"/>
            <a:pathLst>
              <a:path w="36304" h="21600" fill="none" extrusionOk="0">
                <a:moveTo>
                  <a:pt x="0" y="5791"/>
                </a:moveTo>
                <a:cubicBezTo>
                  <a:pt x="3997" y="2069"/>
                  <a:pt x="9256" y="0"/>
                  <a:pt x="14719" y="0"/>
                </a:cubicBezTo>
                <a:cubicBezTo>
                  <a:pt x="26333" y="0"/>
                  <a:pt x="35869" y="9185"/>
                  <a:pt x="36303" y="20792"/>
                </a:cubicBezTo>
              </a:path>
              <a:path w="36304" h="21600" stroke="0" extrusionOk="0">
                <a:moveTo>
                  <a:pt x="0" y="5791"/>
                </a:moveTo>
                <a:cubicBezTo>
                  <a:pt x="3997" y="2069"/>
                  <a:pt x="9256" y="0"/>
                  <a:pt x="14719" y="0"/>
                </a:cubicBezTo>
                <a:cubicBezTo>
                  <a:pt x="26333" y="0"/>
                  <a:pt x="35869" y="9185"/>
                  <a:pt x="36303" y="20792"/>
                </a:cubicBezTo>
                <a:lnTo>
                  <a:pt x="14719" y="21600"/>
                </a:lnTo>
                <a:lnTo>
                  <a:pt x="0" y="5791"/>
                </a:lnTo>
                <a:close/>
              </a:path>
            </a:pathLst>
          </a:custGeom>
          <a:noFill/>
          <a:ln w="79375">
            <a:solidFill>
              <a:srgbClr val="388288"/>
            </a:solidFill>
            <a:round/>
            <a:headEnd type="triangle" w="med" len="sm"/>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9518" name="AutoShape 41"/>
          <p:cNvSpPr>
            <a:spLocks noChangeArrowheads="1"/>
          </p:cNvSpPr>
          <p:nvPr/>
        </p:nvSpPr>
        <p:spPr bwMode="auto">
          <a:xfrm rot="-5400000">
            <a:off x="4428263" y="2185194"/>
            <a:ext cx="381000" cy="331788"/>
          </a:xfrm>
          <a:prstGeom prst="leftRightArrow">
            <a:avLst>
              <a:gd name="adj1" fmla="val 52157"/>
              <a:gd name="adj2" fmla="val 32573"/>
            </a:avLst>
          </a:prstGeom>
          <a:solidFill>
            <a:srgbClr val="69892F"/>
          </a:solidFill>
          <a:ln>
            <a:noFill/>
          </a:ln>
        </p:spPr>
        <p:txBody>
          <a:bodyPr rot="10800000" wrap="none" anchor="ctr"/>
          <a:lstStyle/>
          <a:p>
            <a:pPr eaLnBrk="1" hangingPunct="1"/>
            <a:endParaRPr lang="ja-JP" altLang="en-US" sz="1800">
              <a:solidFill>
                <a:srgbClr val="000000"/>
              </a:solidFill>
            </a:endParaRPr>
          </a:p>
        </p:txBody>
      </p:sp>
      <p:sp>
        <p:nvSpPr>
          <p:cNvPr id="149519" name="AutoShape 16"/>
          <p:cNvSpPr>
            <a:spLocks noChangeArrowheads="1"/>
          </p:cNvSpPr>
          <p:nvPr/>
        </p:nvSpPr>
        <p:spPr bwMode="auto">
          <a:xfrm>
            <a:off x="476250" y="2800350"/>
            <a:ext cx="696913" cy="2667000"/>
          </a:xfrm>
          <a:prstGeom prst="roundRect">
            <a:avLst>
              <a:gd name="adj" fmla="val 18046"/>
            </a:avLst>
          </a:prstGeom>
          <a:solidFill>
            <a:srgbClr val="388288"/>
          </a:solidFill>
          <a:ln>
            <a:noFill/>
          </a:ln>
          <a:effectLst/>
        </p:spPr>
        <p:txBody>
          <a:bodyPr wrap="none" anchor="ctr"/>
          <a:lstStyle/>
          <a:p>
            <a:pPr eaLnBrk="1" hangingPunct="1"/>
            <a:endParaRPr lang="ja-JP" altLang="en-US">
              <a:solidFill>
                <a:srgbClr val="000000"/>
              </a:solidFill>
            </a:endParaRPr>
          </a:p>
        </p:txBody>
      </p:sp>
      <p:sp>
        <p:nvSpPr>
          <p:cNvPr id="149520" name="Text Box 31"/>
          <p:cNvSpPr txBox="1">
            <a:spLocks noChangeArrowheads="1"/>
          </p:cNvSpPr>
          <p:nvPr/>
        </p:nvSpPr>
        <p:spPr bwMode="auto">
          <a:xfrm>
            <a:off x="604857" y="3043863"/>
            <a:ext cx="492418" cy="214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dirty="0">
                <a:solidFill>
                  <a:schemeClr val="bg1"/>
                </a:solidFill>
                <a:latin typeface="Meiryo UI" pitchFamily="50" charset="-128"/>
                <a:ea typeface="Meiryo UI" pitchFamily="50" charset="-128"/>
                <a:cs typeface="Meiryo UI" pitchFamily="50" charset="-128"/>
              </a:rPr>
              <a:t>かかりつけ歯科医</a:t>
            </a:r>
          </a:p>
        </p:txBody>
      </p:sp>
      <p:sp>
        <p:nvSpPr>
          <p:cNvPr id="149522" name="Oval 11"/>
          <p:cNvSpPr>
            <a:spLocks noChangeArrowheads="1"/>
          </p:cNvSpPr>
          <p:nvPr/>
        </p:nvSpPr>
        <p:spPr bwMode="auto">
          <a:xfrm>
            <a:off x="2297113" y="3789363"/>
            <a:ext cx="1101725" cy="1052512"/>
          </a:xfrm>
          <a:prstGeom prst="ellipse">
            <a:avLst/>
          </a:prstGeom>
          <a:solidFill>
            <a:srgbClr val="E5851B"/>
          </a:solidFill>
          <a:ln>
            <a:noFill/>
          </a:ln>
        </p:spPr>
        <p:txBody>
          <a:bodyPr wrap="none" lIns="91428" tIns="45715" rIns="91428" bIns="45715" anchor="ctr"/>
          <a:lstStyle/>
          <a:p>
            <a:pPr algn="ctr" eaLnBrk="1" hangingPunct="1"/>
            <a:endParaRPr kumimoji="0" lang="ja-JP" altLang="ja-JP" sz="2000" b="1">
              <a:solidFill>
                <a:srgbClr val="000000"/>
              </a:solidFill>
              <a:latin typeface="ＭＳ ゴシック" pitchFamily="49" charset="-128"/>
              <a:ea typeface="ＭＳ ゴシック" pitchFamily="49" charset="-128"/>
            </a:endParaRPr>
          </a:p>
        </p:txBody>
      </p:sp>
      <p:sp>
        <p:nvSpPr>
          <p:cNvPr id="149523" name="Text Box 12"/>
          <p:cNvSpPr txBox="1">
            <a:spLocks noChangeArrowheads="1"/>
          </p:cNvSpPr>
          <p:nvPr/>
        </p:nvSpPr>
        <p:spPr bwMode="auto">
          <a:xfrm>
            <a:off x="2364202" y="3892482"/>
            <a:ext cx="989012"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400" b="1" dirty="0">
                <a:solidFill>
                  <a:srgbClr val="FFFFFF"/>
                </a:solidFill>
                <a:latin typeface="Meiryo UI" pitchFamily="50" charset="-128"/>
                <a:ea typeface="Meiryo UI" pitchFamily="50" charset="-128"/>
                <a:cs typeface="Meiryo UI" pitchFamily="50" charset="-128"/>
              </a:rPr>
              <a:t>本人家族</a:t>
            </a:r>
          </a:p>
        </p:txBody>
      </p:sp>
      <p:sp>
        <p:nvSpPr>
          <p:cNvPr id="149524" name="AutoShape 32"/>
          <p:cNvSpPr>
            <a:spLocks noChangeArrowheads="1"/>
          </p:cNvSpPr>
          <p:nvPr/>
        </p:nvSpPr>
        <p:spPr bwMode="auto">
          <a:xfrm>
            <a:off x="1393825" y="4002088"/>
            <a:ext cx="784225" cy="715962"/>
          </a:xfrm>
          <a:prstGeom prst="rightArrow">
            <a:avLst>
              <a:gd name="adj1" fmla="val 68278"/>
              <a:gd name="adj2" fmla="val 32713"/>
            </a:avLst>
          </a:prstGeom>
          <a:gradFill rotWithShape="1">
            <a:gsLst>
              <a:gs pos="0">
                <a:schemeClr val="accent1">
                  <a:lumMod val="50000"/>
                </a:schemeClr>
              </a:gs>
              <a:gs pos="100000">
                <a:srgbClr val="E5851B"/>
              </a:gs>
            </a:gsLst>
            <a:lin ang="0" scaled="1"/>
          </a:gradFill>
          <a:ln>
            <a:noFill/>
          </a:ln>
        </p:spPr>
        <p:txBody>
          <a:bodyPr wrap="none" lIns="82936" tIns="41468" rIns="82936" bIns="41468" anchor="ctr"/>
          <a:lstStyle/>
          <a:p>
            <a:pPr algn="ctr" defTabSz="908050" eaLnBrk="1" hangingPunct="1">
              <a:lnSpc>
                <a:spcPct val="130000"/>
              </a:lnSpc>
            </a:pPr>
            <a:r>
              <a:rPr lang="ja-JP" altLang="en-US" sz="2000" b="1">
                <a:solidFill>
                  <a:srgbClr val="FFFFFF"/>
                </a:solidFill>
                <a:latin typeface="Meiryo UI" pitchFamily="50" charset="-128"/>
                <a:ea typeface="Meiryo UI" pitchFamily="50" charset="-128"/>
                <a:cs typeface="Meiryo UI" pitchFamily="50" charset="-128"/>
              </a:rPr>
              <a:t>支援</a:t>
            </a:r>
          </a:p>
        </p:txBody>
      </p:sp>
      <p:sp>
        <p:nvSpPr>
          <p:cNvPr id="149525" name="AutoShape 22"/>
          <p:cNvSpPr>
            <a:spLocks noChangeArrowheads="1"/>
          </p:cNvSpPr>
          <p:nvPr/>
        </p:nvSpPr>
        <p:spPr bwMode="auto">
          <a:xfrm>
            <a:off x="2106800" y="2026568"/>
            <a:ext cx="1122646" cy="411149"/>
          </a:xfrm>
          <a:prstGeom prst="roundRect">
            <a:avLst>
              <a:gd name="adj" fmla="val 16667"/>
            </a:avLst>
          </a:prstGeom>
          <a:noFill/>
          <a:ln w="28575">
            <a:solidFill>
              <a:srgbClr val="FF7575"/>
            </a:solidFill>
          </a:ln>
          <a:effectLst/>
        </p:spPr>
        <p:txBody>
          <a:bodyPr wrap="none" anchor="ctr"/>
          <a:lstStyle/>
          <a:p>
            <a:pPr eaLnBrk="1" hangingPunct="1"/>
            <a:endParaRPr lang="ja-JP" altLang="en-US">
              <a:solidFill>
                <a:srgbClr val="000000"/>
              </a:solidFill>
            </a:endParaRPr>
          </a:p>
        </p:txBody>
      </p:sp>
      <p:sp>
        <p:nvSpPr>
          <p:cNvPr id="149526" name="Text Box 14"/>
          <p:cNvSpPr txBox="1">
            <a:spLocks noChangeArrowheads="1"/>
          </p:cNvSpPr>
          <p:nvPr/>
        </p:nvSpPr>
        <p:spPr bwMode="auto">
          <a:xfrm>
            <a:off x="1776824" y="2080631"/>
            <a:ext cx="1793875" cy="38083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ap="rnd">
                <a:solidFill>
                  <a:schemeClr val="tx1"/>
                </a:solidFill>
                <a:prstDash val="sysDot"/>
                <a:miter lim="800000"/>
                <a:headEnd/>
                <a:tailEnd/>
              </a14:hiddenLine>
            </a:ext>
          </a:extLst>
        </p:spPr>
        <p:txBody>
          <a:bodyPr lIns="71991" tIns="71991" rIns="71991" bIns="71991" anchor="ct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pPr>
            <a:r>
              <a:rPr lang="ja-JP" altLang="en-US" sz="1800" b="1" dirty="0">
                <a:solidFill>
                  <a:srgbClr val="FF7575"/>
                </a:solidFill>
                <a:latin typeface="メイリオ" pitchFamily="50" charset="-128"/>
                <a:ea typeface="メイリオ" pitchFamily="50" charset="-128"/>
                <a:cs typeface="メイリオ" pitchFamily="50" charset="-128"/>
              </a:rPr>
              <a:t>主治医</a:t>
            </a:r>
          </a:p>
        </p:txBody>
      </p:sp>
      <p:sp>
        <p:nvSpPr>
          <p:cNvPr id="149527" name="Text Box 22"/>
          <p:cNvSpPr txBox="1">
            <a:spLocks noChangeArrowheads="1"/>
          </p:cNvSpPr>
          <p:nvPr/>
        </p:nvSpPr>
        <p:spPr bwMode="auto">
          <a:xfrm>
            <a:off x="1881188" y="3032125"/>
            <a:ext cx="1620837" cy="471171"/>
          </a:xfrm>
          <a:prstGeom prst="rect">
            <a:avLst/>
          </a:prstGeom>
          <a:noFill/>
          <a:ln w="22225">
            <a:solidFill>
              <a:schemeClr val="tx1">
                <a:lumMod val="65000"/>
                <a:lumOff val="35000"/>
              </a:schemeClr>
            </a:solidFill>
            <a:prstDash val="sysDash"/>
          </a:ln>
        </p:spPr>
        <p:txBody>
          <a:bodyPr lIns="71991" tIns="71991" rIns="71991" bIns="71991"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dirty="0">
                <a:solidFill>
                  <a:schemeClr val="tx1">
                    <a:lumMod val="65000"/>
                    <a:lumOff val="35000"/>
                  </a:schemeClr>
                </a:solidFill>
                <a:latin typeface="Meiryo UI" pitchFamily="50" charset="-128"/>
                <a:ea typeface="Meiryo UI" pitchFamily="50" charset="-128"/>
                <a:cs typeface="Meiryo UI" pitchFamily="50" charset="-128"/>
              </a:rPr>
              <a:t>専門医療機関</a:t>
            </a:r>
          </a:p>
        </p:txBody>
      </p:sp>
      <p:sp>
        <p:nvSpPr>
          <p:cNvPr id="149528" name="AutoShape 25"/>
          <p:cNvSpPr>
            <a:spLocks noChangeArrowheads="1"/>
          </p:cNvSpPr>
          <p:nvPr/>
        </p:nvSpPr>
        <p:spPr bwMode="auto">
          <a:xfrm>
            <a:off x="4197350" y="2616200"/>
            <a:ext cx="857250" cy="3057525"/>
          </a:xfrm>
          <a:prstGeom prst="roundRect">
            <a:avLst>
              <a:gd name="adj" fmla="val 16333"/>
            </a:avLst>
          </a:prstGeom>
          <a:solidFill>
            <a:srgbClr val="69892F"/>
          </a:solidFill>
          <a:ln>
            <a:noFill/>
          </a:ln>
          <a:effectLst/>
        </p:spPr>
        <p:txBody>
          <a:bodyPr vert="eaVert" wrap="none" anchor="ctr"/>
          <a:lstStyle/>
          <a:p>
            <a:pPr eaLnBrk="1" hangingPunct="1"/>
            <a:endParaRPr lang="ja-JP" altLang="en-US">
              <a:solidFill>
                <a:srgbClr val="000000"/>
              </a:solidFill>
            </a:endParaRPr>
          </a:p>
        </p:txBody>
      </p:sp>
      <p:sp>
        <p:nvSpPr>
          <p:cNvPr id="149529" name="Text Box 6"/>
          <p:cNvSpPr txBox="1">
            <a:spLocks noChangeArrowheads="1"/>
          </p:cNvSpPr>
          <p:nvPr/>
        </p:nvSpPr>
        <p:spPr bwMode="auto">
          <a:xfrm>
            <a:off x="4348648" y="2855913"/>
            <a:ext cx="517040" cy="2527300"/>
          </a:xfrm>
          <a:prstGeom prst="rect">
            <a:avLst/>
          </a:prstGeom>
          <a:noFill/>
          <a:ln>
            <a:noFill/>
          </a:ln>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1428" tIns="107987" rIns="91428" bIns="107987">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spcBef>
                <a:spcPct val="30000"/>
              </a:spcBef>
            </a:pPr>
            <a:r>
              <a:rPr lang="ja-JP" altLang="en-US" sz="1800" b="1" dirty="0">
                <a:solidFill>
                  <a:srgbClr val="FFFFFF"/>
                </a:solidFill>
                <a:latin typeface="Meiryo UI" pitchFamily="50" charset="-128"/>
                <a:ea typeface="Meiryo UI" pitchFamily="50" charset="-128"/>
                <a:cs typeface="Meiryo UI" pitchFamily="50" charset="-128"/>
              </a:rPr>
              <a:t>地域包括支援センター</a:t>
            </a:r>
          </a:p>
        </p:txBody>
      </p:sp>
      <p:sp>
        <p:nvSpPr>
          <p:cNvPr id="149530" name="Text Box 24"/>
          <p:cNvSpPr txBox="1">
            <a:spLocks noChangeArrowheads="1"/>
          </p:cNvSpPr>
          <p:nvPr/>
        </p:nvSpPr>
        <p:spPr bwMode="auto">
          <a:xfrm>
            <a:off x="4080825" y="1492250"/>
            <a:ext cx="1028149" cy="584200"/>
          </a:xfrm>
          <a:prstGeom prst="rect">
            <a:avLst/>
          </a:prstGeom>
          <a:noFill/>
          <a:ln w="15875">
            <a:solidFill>
              <a:schemeClr val="tx1"/>
            </a:solidFill>
            <a:prstDash val="sysDot"/>
            <a:miter lim="800000"/>
            <a:headEnd/>
            <a:tailEnd/>
          </a:ln>
          <a:extLst>
            <a:ext uri="{909E8E84-426E-40DD-AFC4-6F175D3DCCD1}">
              <a14:hiddenFill xmlns:a14="http://schemas.microsoft.com/office/drawing/2010/main">
                <a:solidFill>
                  <a:srgbClr val="FFCC99"/>
                </a:solidFill>
              </a14:hiddenFill>
            </a:ext>
          </a:extLst>
        </p:spPr>
        <p:txBody>
          <a:bodyPr wrap="square"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0000"/>
              </a:lnSpc>
              <a:spcBef>
                <a:spcPct val="30000"/>
              </a:spcBef>
            </a:pPr>
            <a:r>
              <a:rPr lang="ja-JP" altLang="en-US" sz="1100" b="1">
                <a:solidFill>
                  <a:srgbClr val="000000"/>
                </a:solidFill>
                <a:latin typeface="Meiryo UI" pitchFamily="50" charset="-128"/>
                <a:ea typeface="Meiryo UI" pitchFamily="50" charset="-128"/>
                <a:cs typeface="Meiryo UI" pitchFamily="50" charset="-128"/>
              </a:rPr>
              <a:t>ケアマネジャー</a:t>
            </a:r>
          </a:p>
          <a:p>
            <a:pPr algn="ctr" eaLnBrk="1" hangingPunct="1">
              <a:lnSpc>
                <a:spcPct val="90000"/>
              </a:lnSpc>
              <a:spcBef>
                <a:spcPct val="30000"/>
              </a:spcBef>
            </a:pPr>
            <a:r>
              <a:rPr lang="ja-JP" altLang="en-US" sz="1300" b="1">
                <a:solidFill>
                  <a:srgbClr val="000000"/>
                </a:solidFill>
                <a:latin typeface="Meiryo UI" pitchFamily="50" charset="-128"/>
                <a:ea typeface="Meiryo UI" pitchFamily="50" charset="-128"/>
                <a:cs typeface="Meiryo UI" pitchFamily="50" charset="-128"/>
              </a:rPr>
              <a:t>介護職等</a:t>
            </a:r>
          </a:p>
        </p:txBody>
      </p:sp>
      <p:sp>
        <p:nvSpPr>
          <p:cNvPr id="149531" name="Line 25"/>
          <p:cNvSpPr>
            <a:spLocks noChangeShapeType="1"/>
          </p:cNvSpPr>
          <p:nvPr/>
        </p:nvSpPr>
        <p:spPr bwMode="auto">
          <a:xfrm flipH="1">
            <a:off x="3425031" y="1869234"/>
            <a:ext cx="550068" cy="204836"/>
          </a:xfrm>
          <a:prstGeom prst="line">
            <a:avLst/>
          </a:prstGeom>
          <a:noFill/>
          <a:ln w="57150">
            <a:solidFill>
              <a:schemeClr val="bg2"/>
            </a:solidFill>
            <a:prstDash val="sysDot"/>
            <a:round/>
            <a:headEnd type="triangle" w="med" len="sm"/>
            <a:tailEnd type="none" w="lg" len="lg"/>
          </a:ln>
          <a:extLst>
            <a:ext uri="{909E8E84-426E-40DD-AFC4-6F175D3DCCD1}">
              <a14:hiddenFill xmlns:a14="http://schemas.microsoft.com/office/drawing/2010/main">
                <a:noFill/>
              </a14:hiddenFill>
            </a:ext>
          </a:extLst>
        </p:spPr>
        <p:txBody>
          <a:bodyPr/>
          <a:lstStyle/>
          <a:p>
            <a:endParaRPr lang="ja-JP" altLang="en-US"/>
          </a:p>
        </p:txBody>
      </p:sp>
      <p:sp>
        <p:nvSpPr>
          <p:cNvPr id="149532" name="Text Box 27"/>
          <p:cNvSpPr txBox="1">
            <a:spLocks noChangeArrowheads="1"/>
          </p:cNvSpPr>
          <p:nvPr/>
        </p:nvSpPr>
        <p:spPr bwMode="auto">
          <a:xfrm>
            <a:off x="3276946" y="2108200"/>
            <a:ext cx="101682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200" b="1" dirty="0">
                <a:solidFill>
                  <a:srgbClr val="5F5F5F"/>
                </a:solidFill>
                <a:latin typeface="Meiryo UI" pitchFamily="50" charset="-128"/>
                <a:ea typeface="Meiryo UI" pitchFamily="50" charset="-128"/>
                <a:cs typeface="Meiryo UI" pitchFamily="50" charset="-128"/>
              </a:rPr>
              <a:t>可能な範囲</a:t>
            </a:r>
          </a:p>
          <a:p>
            <a:pPr algn="ctr" eaLnBrk="1" hangingPunct="1">
              <a:spcBef>
                <a:spcPct val="10000"/>
              </a:spcBef>
            </a:pPr>
            <a:r>
              <a:rPr lang="ja-JP" altLang="en-US" sz="1200" b="1" dirty="0">
                <a:solidFill>
                  <a:srgbClr val="5F5F5F"/>
                </a:solidFill>
                <a:latin typeface="Meiryo UI" pitchFamily="50" charset="-128"/>
                <a:ea typeface="Meiryo UI" pitchFamily="50" charset="-128"/>
                <a:cs typeface="Meiryo UI" pitchFamily="50" charset="-128"/>
              </a:rPr>
              <a:t>でアドバイス</a:t>
            </a:r>
          </a:p>
        </p:txBody>
      </p:sp>
      <p:sp>
        <p:nvSpPr>
          <p:cNvPr id="149533" name="Text Box 34"/>
          <p:cNvSpPr txBox="1">
            <a:spLocks noChangeArrowheads="1"/>
          </p:cNvSpPr>
          <p:nvPr/>
        </p:nvSpPr>
        <p:spPr bwMode="auto">
          <a:xfrm>
            <a:off x="2697100" y="2635250"/>
            <a:ext cx="6080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dirty="0">
                <a:solidFill>
                  <a:srgbClr val="808080"/>
                </a:solidFill>
                <a:latin typeface="Meiryo UI" pitchFamily="50" charset="-128"/>
                <a:ea typeface="Meiryo UI" pitchFamily="50" charset="-128"/>
                <a:cs typeface="Meiryo UI" pitchFamily="50" charset="-128"/>
              </a:rPr>
              <a:t>連携</a:t>
            </a:r>
          </a:p>
        </p:txBody>
      </p:sp>
      <p:sp>
        <p:nvSpPr>
          <p:cNvPr id="149534" name="Text Box 36"/>
          <p:cNvSpPr txBox="1">
            <a:spLocks noChangeArrowheads="1"/>
          </p:cNvSpPr>
          <p:nvPr/>
        </p:nvSpPr>
        <p:spPr bwMode="auto">
          <a:xfrm>
            <a:off x="3421063" y="3155950"/>
            <a:ext cx="8350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a:solidFill>
                  <a:srgbClr val="808080"/>
                </a:solidFill>
                <a:latin typeface="Meiryo UI" pitchFamily="50" charset="-128"/>
                <a:ea typeface="Meiryo UI" pitchFamily="50" charset="-128"/>
                <a:cs typeface="Meiryo UI" pitchFamily="50" charset="-128"/>
              </a:rPr>
              <a:t>連携</a:t>
            </a:r>
          </a:p>
        </p:txBody>
      </p:sp>
      <p:sp>
        <p:nvSpPr>
          <p:cNvPr id="1430561" name="AutoShape 33"/>
          <p:cNvSpPr>
            <a:spLocks noChangeArrowheads="1"/>
          </p:cNvSpPr>
          <p:nvPr/>
        </p:nvSpPr>
        <p:spPr bwMode="auto">
          <a:xfrm rot="-5400000">
            <a:off x="2512575" y="2649851"/>
            <a:ext cx="374650" cy="200818"/>
          </a:xfrm>
          <a:prstGeom prst="leftRightArrow">
            <a:avLst>
              <a:gd name="adj1" fmla="val 46917"/>
              <a:gd name="adj2" fmla="val 48548"/>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rot="10800000"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 name="AutoShape 33"/>
          <p:cNvSpPr>
            <a:spLocks noChangeArrowheads="1"/>
          </p:cNvSpPr>
          <p:nvPr/>
        </p:nvSpPr>
        <p:spPr bwMode="auto">
          <a:xfrm rot="18825930" flipH="1">
            <a:off x="1455861" y="2653174"/>
            <a:ext cx="674688" cy="222250"/>
          </a:xfrm>
          <a:prstGeom prst="leftRightArrow">
            <a:avLst>
              <a:gd name="adj1" fmla="val 45843"/>
              <a:gd name="adj2" fmla="val 68627"/>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AutoShape 33"/>
          <p:cNvSpPr>
            <a:spLocks noChangeArrowheads="1"/>
          </p:cNvSpPr>
          <p:nvPr/>
        </p:nvSpPr>
        <p:spPr bwMode="auto">
          <a:xfrm rot="13010158" flipH="1">
            <a:off x="3219860" y="2680346"/>
            <a:ext cx="701675" cy="217488"/>
          </a:xfrm>
          <a:prstGeom prst="leftRightArrow">
            <a:avLst>
              <a:gd name="adj1" fmla="val 48981"/>
              <a:gd name="adj2" fmla="val 62031"/>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rot="10800000"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430558" name="AutoShape 30"/>
          <p:cNvSpPr>
            <a:spLocks noChangeArrowheads="1"/>
          </p:cNvSpPr>
          <p:nvPr/>
        </p:nvSpPr>
        <p:spPr bwMode="auto">
          <a:xfrm>
            <a:off x="1324387" y="3136033"/>
            <a:ext cx="452437" cy="223838"/>
          </a:xfrm>
          <a:prstGeom prst="leftRightArrow">
            <a:avLst>
              <a:gd name="adj1" fmla="val 36167"/>
              <a:gd name="adj2" fmla="val 48230"/>
            </a:avLst>
          </a:prstGeom>
          <a:solidFill>
            <a:srgbClr val="388288"/>
          </a:solidFill>
          <a:ln>
            <a:noFill/>
          </a:ln>
        </p:spPr>
        <p:txBody>
          <a:bodyPr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A3A5"/>
              </a:solidFill>
              <a:effectLst>
                <a:outerShdw blurRad="38100" dist="38100" dir="2700000" algn="tl">
                  <a:srgbClr val="000000"/>
                </a:outerShdw>
              </a:effectLst>
            </a:endParaRPr>
          </a:p>
        </p:txBody>
      </p:sp>
      <p:sp>
        <p:nvSpPr>
          <p:cNvPr id="149539" name="Text Box 31"/>
          <p:cNvSpPr txBox="1">
            <a:spLocks noChangeArrowheads="1"/>
          </p:cNvSpPr>
          <p:nvPr/>
        </p:nvSpPr>
        <p:spPr bwMode="auto">
          <a:xfrm>
            <a:off x="1132299" y="3406075"/>
            <a:ext cx="8366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dirty="0">
                <a:solidFill>
                  <a:srgbClr val="388288"/>
                </a:solidFill>
                <a:latin typeface="Meiryo UI" pitchFamily="50" charset="-128"/>
                <a:ea typeface="Meiryo UI" pitchFamily="50" charset="-128"/>
                <a:cs typeface="Meiryo UI" pitchFamily="50" charset="-128"/>
              </a:rPr>
              <a:t>連携</a:t>
            </a:r>
          </a:p>
        </p:txBody>
      </p:sp>
      <p:sp>
        <p:nvSpPr>
          <p:cNvPr id="149540" name="Text Box 46"/>
          <p:cNvSpPr txBox="1">
            <a:spLocks noChangeArrowheads="1"/>
          </p:cNvSpPr>
          <p:nvPr/>
        </p:nvSpPr>
        <p:spPr bwMode="auto">
          <a:xfrm>
            <a:off x="1336675" y="1420813"/>
            <a:ext cx="6731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8063">
              <a:defRPr kumimoji="1" sz="3200">
                <a:solidFill>
                  <a:schemeClr val="tx1"/>
                </a:solidFill>
                <a:latin typeface="Arial" pitchFamily="34" charset="0"/>
                <a:ea typeface="ＭＳ Ｐゴシック" pitchFamily="50" charset="-128"/>
              </a:defRPr>
            </a:lvl1pPr>
            <a:lvl2pPr defTabSz="1008063">
              <a:defRPr kumimoji="1" sz="2800">
                <a:solidFill>
                  <a:schemeClr val="tx1"/>
                </a:solidFill>
                <a:latin typeface="Arial" pitchFamily="34" charset="0"/>
                <a:ea typeface="ＭＳ Ｐゴシック" pitchFamily="50" charset="-128"/>
              </a:defRPr>
            </a:lvl2pPr>
            <a:lvl3pPr defTabSz="1008063">
              <a:defRPr kumimoji="1" sz="2400">
                <a:solidFill>
                  <a:schemeClr val="tx1"/>
                </a:solidFill>
                <a:latin typeface="Arial" pitchFamily="34" charset="0"/>
                <a:ea typeface="ＭＳ Ｐゴシック" pitchFamily="50" charset="-128"/>
              </a:defRPr>
            </a:lvl3pPr>
            <a:lvl4pPr defTabSz="1008063">
              <a:defRPr kumimoji="1" sz="2000">
                <a:solidFill>
                  <a:schemeClr val="tx1"/>
                </a:solidFill>
                <a:latin typeface="Arial" pitchFamily="34" charset="0"/>
                <a:ea typeface="ＭＳ Ｐゴシック" pitchFamily="50" charset="-128"/>
              </a:defRPr>
            </a:lvl4pPr>
            <a:lvl5pPr defTabSz="1008063">
              <a:defRPr kumimoji="1" sz="2000">
                <a:solidFill>
                  <a:schemeClr val="tx1"/>
                </a:solidFill>
                <a:latin typeface="Arial" pitchFamily="34" charset="0"/>
                <a:ea typeface="ＭＳ Ｐゴシック" pitchFamily="50" charset="-128"/>
              </a:defRPr>
            </a:lvl5pPr>
            <a:lvl6pPr defTabSz="1008063" eaLnBrk="0" hangingPunct="0">
              <a:defRPr kumimoji="1" sz="2000">
                <a:solidFill>
                  <a:schemeClr val="tx1"/>
                </a:solidFill>
                <a:latin typeface="Arial" pitchFamily="34" charset="0"/>
                <a:ea typeface="ＭＳ Ｐゴシック" pitchFamily="50" charset="-128"/>
              </a:defRPr>
            </a:lvl6pPr>
            <a:lvl7pPr defTabSz="1008063" eaLnBrk="0" hangingPunct="0">
              <a:defRPr kumimoji="1" sz="2000">
                <a:solidFill>
                  <a:schemeClr val="tx1"/>
                </a:solidFill>
                <a:latin typeface="Arial" pitchFamily="34" charset="0"/>
                <a:ea typeface="ＭＳ Ｐゴシック" pitchFamily="50" charset="-128"/>
              </a:defRPr>
            </a:lvl7pPr>
            <a:lvl8pPr defTabSz="1008063" eaLnBrk="0" hangingPunct="0">
              <a:defRPr kumimoji="1" sz="2000">
                <a:solidFill>
                  <a:schemeClr val="tx1"/>
                </a:solidFill>
                <a:latin typeface="Arial" pitchFamily="34" charset="0"/>
                <a:ea typeface="ＭＳ Ｐゴシック" pitchFamily="50" charset="-128"/>
              </a:defRPr>
            </a:lvl8pPr>
            <a:lvl9pPr defTabSz="1008063" eaLnBrk="0" hangingPunct="0">
              <a:defRPr kumimoji="1" sz="2000">
                <a:solidFill>
                  <a:schemeClr val="tx1"/>
                </a:solidFill>
                <a:latin typeface="Arial" pitchFamily="34" charset="0"/>
                <a:ea typeface="ＭＳ Ｐゴシック" pitchFamily="50" charset="-128"/>
              </a:defRPr>
            </a:lvl9pPr>
          </a:lstStyle>
          <a:p>
            <a:pPr algn="ctr" eaLnBrk="1" hangingPunct="1">
              <a:lnSpc>
                <a:spcPct val="110000"/>
              </a:lnSpc>
              <a:spcBef>
                <a:spcPct val="50000"/>
              </a:spcBef>
            </a:pPr>
            <a:r>
              <a:rPr lang="ja-JP" altLang="en-US" sz="1600" b="1" dirty="0">
                <a:solidFill>
                  <a:srgbClr val="388288"/>
                </a:solidFill>
                <a:latin typeface="Meiryo UI" pitchFamily="50" charset="-128"/>
                <a:ea typeface="Meiryo UI" pitchFamily="50" charset="-128"/>
                <a:cs typeface="Meiryo UI" pitchFamily="50" charset="-128"/>
              </a:rPr>
              <a:t>連携</a:t>
            </a:r>
          </a:p>
        </p:txBody>
      </p:sp>
      <p:sp>
        <p:nvSpPr>
          <p:cNvPr id="149541" name="Text Box 36"/>
          <p:cNvSpPr txBox="1">
            <a:spLocks noChangeArrowheads="1"/>
          </p:cNvSpPr>
          <p:nvPr/>
        </p:nvSpPr>
        <p:spPr bwMode="auto">
          <a:xfrm>
            <a:off x="4662351" y="5744817"/>
            <a:ext cx="8350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dirty="0">
                <a:solidFill>
                  <a:srgbClr val="69892F"/>
                </a:solidFill>
                <a:latin typeface="Meiryo UI" pitchFamily="50" charset="-128"/>
                <a:ea typeface="Meiryo UI" pitchFamily="50" charset="-128"/>
                <a:cs typeface="Meiryo UI" pitchFamily="50" charset="-128"/>
              </a:rPr>
              <a:t>連携</a:t>
            </a:r>
          </a:p>
        </p:txBody>
      </p:sp>
      <p:sp>
        <p:nvSpPr>
          <p:cNvPr id="149542" name="Text Box 18"/>
          <p:cNvSpPr txBox="1">
            <a:spLocks noChangeArrowheads="1"/>
          </p:cNvSpPr>
          <p:nvPr/>
        </p:nvSpPr>
        <p:spPr bwMode="auto">
          <a:xfrm>
            <a:off x="2009775" y="5215063"/>
            <a:ext cx="13620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dirty="0">
                <a:solidFill>
                  <a:srgbClr val="388288"/>
                </a:solidFill>
                <a:latin typeface="Meiryo UI" pitchFamily="50" charset="-128"/>
                <a:ea typeface="Meiryo UI" pitchFamily="50" charset="-128"/>
                <a:cs typeface="Meiryo UI" pitchFamily="50" charset="-128"/>
              </a:rPr>
              <a:t>連　携</a:t>
            </a:r>
          </a:p>
        </p:txBody>
      </p:sp>
      <p:sp>
        <p:nvSpPr>
          <p:cNvPr id="1430547" name="AutoShape 19"/>
          <p:cNvSpPr>
            <a:spLocks noChangeArrowheads="1"/>
          </p:cNvSpPr>
          <p:nvPr/>
        </p:nvSpPr>
        <p:spPr bwMode="auto">
          <a:xfrm>
            <a:off x="1403350" y="5005513"/>
            <a:ext cx="2698750" cy="233362"/>
          </a:xfrm>
          <a:prstGeom prst="leftRightArrow">
            <a:avLst>
              <a:gd name="adj1" fmla="val 51111"/>
              <a:gd name="adj2" fmla="val 45495"/>
            </a:avLst>
          </a:prstGeom>
          <a:solidFill>
            <a:srgbClr val="388288"/>
          </a:solidFill>
          <a:ln>
            <a:noFill/>
          </a:ln>
        </p:spPr>
        <p:txBody>
          <a:bodyPr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A3A5"/>
              </a:solidFill>
              <a:effectLst>
                <a:outerShdw blurRad="38100" dist="38100" dir="2700000" algn="tl">
                  <a:srgbClr val="000000"/>
                </a:outerShdw>
              </a:effectLst>
            </a:endParaRPr>
          </a:p>
        </p:txBody>
      </p:sp>
      <p:sp>
        <p:nvSpPr>
          <p:cNvPr id="149544" name="Text Box 23"/>
          <p:cNvSpPr txBox="1">
            <a:spLocks noChangeArrowheads="1"/>
          </p:cNvSpPr>
          <p:nvPr/>
        </p:nvSpPr>
        <p:spPr bwMode="auto">
          <a:xfrm>
            <a:off x="1215266" y="5544241"/>
            <a:ext cx="3032125"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dirty="0">
                <a:solidFill>
                  <a:srgbClr val="808080"/>
                </a:solidFill>
                <a:latin typeface="Meiryo UI" pitchFamily="50" charset="-128"/>
                <a:ea typeface="Meiryo UI" pitchFamily="50" charset="-128"/>
                <a:cs typeface="Meiryo UI" pitchFamily="50" charset="-128"/>
              </a:rPr>
              <a:t>（具体的な連携方法や関係づくりを</a:t>
            </a:r>
          </a:p>
          <a:p>
            <a:pPr algn="ctr" eaLnBrk="1" hangingPunct="1"/>
            <a:r>
              <a:rPr lang="ja-JP" altLang="en-US" sz="1400" b="1" dirty="0">
                <a:solidFill>
                  <a:srgbClr val="808080"/>
                </a:solidFill>
                <a:latin typeface="Meiryo UI" pitchFamily="50" charset="-128"/>
                <a:ea typeface="Meiryo UI" pitchFamily="50" charset="-128"/>
                <a:cs typeface="Meiryo UI" pitchFamily="50" charset="-128"/>
              </a:rPr>
              <a:t>どのようにするか）</a:t>
            </a:r>
          </a:p>
        </p:txBody>
      </p:sp>
      <p:sp>
        <p:nvSpPr>
          <p:cNvPr id="149545" name="AutoShape 41"/>
          <p:cNvSpPr>
            <a:spLocks noChangeArrowheads="1"/>
          </p:cNvSpPr>
          <p:nvPr/>
        </p:nvSpPr>
        <p:spPr bwMode="auto">
          <a:xfrm rot="-5400000">
            <a:off x="4432543" y="5744369"/>
            <a:ext cx="381000" cy="331788"/>
          </a:xfrm>
          <a:prstGeom prst="leftRightArrow">
            <a:avLst>
              <a:gd name="adj1" fmla="val 52157"/>
              <a:gd name="adj2" fmla="val 32573"/>
            </a:avLst>
          </a:prstGeom>
          <a:solidFill>
            <a:srgbClr val="69892F"/>
          </a:solidFill>
          <a:ln>
            <a:noFill/>
          </a:ln>
        </p:spPr>
        <p:txBody>
          <a:bodyPr vert="eaVert" wrap="none" anchor="ctr"/>
          <a:lstStyle/>
          <a:p>
            <a:pPr eaLnBrk="1" hangingPunct="1"/>
            <a:endParaRPr lang="ja-JP" altLang="en-US" sz="1800">
              <a:solidFill>
                <a:srgbClr val="000000"/>
              </a:solidFill>
            </a:endParaRPr>
          </a:p>
        </p:txBody>
      </p:sp>
      <p:sp>
        <p:nvSpPr>
          <p:cNvPr id="149546" name="Text Box 36"/>
          <p:cNvSpPr txBox="1">
            <a:spLocks noChangeArrowheads="1"/>
          </p:cNvSpPr>
          <p:nvPr/>
        </p:nvSpPr>
        <p:spPr bwMode="auto">
          <a:xfrm>
            <a:off x="4643438" y="2206625"/>
            <a:ext cx="8350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500" b="1" dirty="0">
                <a:solidFill>
                  <a:srgbClr val="69892F"/>
                </a:solidFill>
                <a:latin typeface="Meiryo UI" pitchFamily="50" charset="-128"/>
                <a:ea typeface="Meiryo UI" pitchFamily="50" charset="-128"/>
                <a:cs typeface="Meiryo UI" pitchFamily="50" charset="-128"/>
              </a:rPr>
              <a:t>連携</a:t>
            </a:r>
          </a:p>
        </p:txBody>
      </p:sp>
      <p:sp>
        <p:nvSpPr>
          <p:cNvPr id="149547" name="AutoShape 5"/>
          <p:cNvSpPr>
            <a:spLocks noChangeArrowheads="1"/>
          </p:cNvSpPr>
          <p:nvPr/>
        </p:nvSpPr>
        <p:spPr bwMode="auto">
          <a:xfrm rot="5400000">
            <a:off x="5984876" y="4483100"/>
            <a:ext cx="298450" cy="1787525"/>
          </a:xfrm>
          <a:prstGeom prst="downArrow">
            <a:avLst>
              <a:gd name="adj1" fmla="val 43620"/>
              <a:gd name="adj2" fmla="val 56400"/>
            </a:avLst>
          </a:prstGeom>
          <a:solidFill>
            <a:schemeClr val="tx1">
              <a:lumMod val="50000"/>
              <a:lumOff val="50000"/>
            </a:schemeClr>
          </a:solidFill>
          <a:ln>
            <a:noFill/>
          </a:ln>
        </p:spPr>
        <p:txBody>
          <a:bodyPr wrap="none" anchor="ctr"/>
          <a:lstStyle/>
          <a:p>
            <a:pPr eaLnBrk="1" hangingPunct="1"/>
            <a:endParaRPr lang="ja-JP" altLang="en-US" sz="1800">
              <a:solidFill>
                <a:srgbClr val="000000"/>
              </a:solidFill>
            </a:endParaRPr>
          </a:p>
        </p:txBody>
      </p:sp>
      <p:sp>
        <p:nvSpPr>
          <p:cNvPr id="149548" name="AutoShape 5"/>
          <p:cNvSpPr>
            <a:spLocks noChangeArrowheads="1"/>
          </p:cNvSpPr>
          <p:nvPr/>
        </p:nvSpPr>
        <p:spPr bwMode="auto">
          <a:xfrm>
            <a:off x="7753350" y="1917700"/>
            <a:ext cx="298450" cy="2454275"/>
          </a:xfrm>
          <a:prstGeom prst="downArrow">
            <a:avLst>
              <a:gd name="adj1" fmla="val 43620"/>
              <a:gd name="adj2" fmla="val 52120"/>
            </a:avLst>
          </a:prstGeom>
          <a:solidFill>
            <a:schemeClr val="tx1">
              <a:lumMod val="50000"/>
              <a:lumOff val="50000"/>
            </a:schemeClr>
          </a:solidFill>
          <a:ln>
            <a:noFill/>
          </a:ln>
        </p:spPr>
        <p:txBody>
          <a:bodyPr vert="eaVert" wrap="none" anchor="ctr"/>
          <a:lstStyle/>
          <a:p>
            <a:pPr eaLnBrk="1" hangingPunct="1"/>
            <a:endParaRPr lang="ja-JP" altLang="en-US" sz="1800">
              <a:solidFill>
                <a:srgbClr val="000000"/>
              </a:solidFill>
            </a:endParaRPr>
          </a:p>
        </p:txBody>
      </p:sp>
      <p:sp>
        <p:nvSpPr>
          <p:cNvPr id="149549" name="Text Box 8"/>
          <p:cNvSpPr txBox="1">
            <a:spLocks noChangeArrowheads="1"/>
          </p:cNvSpPr>
          <p:nvPr/>
        </p:nvSpPr>
        <p:spPr bwMode="auto">
          <a:xfrm>
            <a:off x="7307263" y="2166938"/>
            <a:ext cx="113823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400" b="1">
                <a:solidFill>
                  <a:srgbClr val="000000"/>
                </a:solidFill>
                <a:latin typeface="Meiryo UI" pitchFamily="50" charset="-128"/>
                <a:ea typeface="Meiryo UI" pitchFamily="50" charset="-128"/>
                <a:cs typeface="Meiryo UI" pitchFamily="50" charset="-128"/>
              </a:rPr>
              <a:t>広域調整や連携づくりの協力</a:t>
            </a:r>
          </a:p>
        </p:txBody>
      </p:sp>
      <p:sp>
        <p:nvSpPr>
          <p:cNvPr id="149550" name="Text Box 3"/>
          <p:cNvSpPr txBox="1">
            <a:spLocks noChangeArrowheads="1"/>
          </p:cNvSpPr>
          <p:nvPr/>
        </p:nvSpPr>
        <p:spPr bwMode="auto">
          <a:xfrm>
            <a:off x="325314" y="220463"/>
            <a:ext cx="87185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000" b="1">
                <a:solidFill>
                  <a:srgbClr val="000000"/>
                </a:solidFill>
                <a:latin typeface="Meiryo UI" pitchFamily="50" charset="-128"/>
                <a:ea typeface="Meiryo UI" pitchFamily="50" charset="-128"/>
                <a:cs typeface="Meiryo UI" pitchFamily="50" charset="-128"/>
              </a:rPr>
              <a:t>地域包括支援センターとの連携</a:t>
            </a:r>
          </a:p>
        </p:txBody>
      </p:sp>
      <p:sp>
        <p:nvSpPr>
          <p:cNvPr id="51" name="Rectangle 3"/>
          <p:cNvSpPr>
            <a:spLocks noChangeArrowheads="1"/>
          </p:cNvSpPr>
          <p:nvPr/>
        </p:nvSpPr>
        <p:spPr bwMode="auto">
          <a:xfrm>
            <a:off x="155941" y="80974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52"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6</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347325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55220" y="1353787"/>
            <a:ext cx="5899266" cy="4975763"/>
          </a:xfrm>
          <a:prstGeom prst="roundRect">
            <a:avLst>
              <a:gd name="adj" fmla="val 4978"/>
            </a:avLst>
          </a:prstGeom>
          <a:solidFill>
            <a:srgbClr val="A6CA64">
              <a:alpha val="55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AutoShape 47"/>
          <p:cNvSpPr>
            <a:spLocks noChangeArrowheads="1"/>
          </p:cNvSpPr>
          <p:nvPr/>
        </p:nvSpPr>
        <p:spPr bwMode="auto">
          <a:xfrm>
            <a:off x="1834164" y="1545240"/>
            <a:ext cx="5540414" cy="3070345"/>
          </a:xfrm>
          <a:prstGeom prst="roundRect">
            <a:avLst>
              <a:gd name="adj" fmla="val 6965"/>
            </a:avLst>
          </a:prstGeom>
          <a:solidFill>
            <a:schemeClr val="accent1">
              <a:lumMod val="90000"/>
            </a:schemeClr>
          </a:solidFill>
          <a:ln w="9525">
            <a:noFill/>
            <a:round/>
            <a:headEnd/>
            <a:tailEnd/>
          </a:ln>
        </p:spPr>
        <p:txBody>
          <a:bodyPr vert="horz" wrap="square" lIns="74295" tIns="8890" rIns="74295" bIns="8890" numCol="1" anchor="t" anchorCtr="0" compatLnSpc="1">
            <a:prstTxWarp prst="textNoShape">
              <a:avLst/>
            </a:prstTxWarp>
          </a:bodyPr>
          <a:lstStyle/>
          <a:p>
            <a:pPr marL="444500" indent="-265113" eaLnBrk="1" fontAlgn="auto" hangingPunct="1">
              <a:spcBef>
                <a:spcPts val="0"/>
              </a:spcBef>
              <a:spcAft>
                <a:spcPts val="0"/>
              </a:spcAf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○地域包括支援センターが開催</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4500" indent="-265113" eaLnBrk="1" fontAlgn="auto" hangingPunct="1">
              <a:spcBef>
                <a:spcPts val="600"/>
              </a:spcBef>
              <a:spcAft>
                <a:spcPts val="0"/>
              </a:spcAft>
            </a:pP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○個別ケース</a:t>
            </a:r>
            <a:r>
              <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困難事例等</a:t>
            </a:r>
            <a:r>
              <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支援内容を通じた</a:t>
            </a:r>
            <a:endParaRPr lang="en-US" altLang="ja-JP" sz="14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①地域支援ネットワークの構築</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②高齢者の自立支援に資する</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ケアマネジメント支援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③地域課題の把握　などを行う。</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120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幅広い視点から、直接サービス提供</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に当たらない専門職種も参加</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行政職員は、会議の内容を把握し、</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地域課題の集約などに活かす</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eaLnBrk="1" fontAlgn="auto" hangingPunct="1">
              <a:spcBef>
                <a:spcPts val="0"/>
              </a:spcBef>
              <a:spcAft>
                <a:spcPts val="0"/>
              </a:spcAft>
            </a:pP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55600" indent="-92075" algn="just" eaLnBrk="1" fontAlgn="auto" hangingPunct="1">
              <a:spcBef>
                <a:spcPts val="0"/>
              </a:spcBef>
              <a:spcAft>
                <a:spcPts val="0"/>
              </a:spcAft>
            </a:pP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486902" y="4762128"/>
            <a:ext cx="2178875" cy="301811"/>
          </a:xfrm>
          <a:prstGeom prst="roundRect">
            <a:avLst>
              <a:gd name="adj" fmla="val 21442"/>
            </a:avLst>
          </a:prstGeom>
          <a:solidFill>
            <a:schemeClr val="bg1"/>
          </a:solidFill>
          <a:ln w="19050">
            <a:solidFill>
              <a:srgbClr val="85AE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地域課題の把握</a:t>
            </a:r>
          </a:p>
        </p:txBody>
      </p:sp>
      <p:sp>
        <p:nvSpPr>
          <p:cNvPr id="14" name="AutoShape 58"/>
          <p:cNvSpPr>
            <a:spLocks noChangeArrowheads="1"/>
          </p:cNvSpPr>
          <p:nvPr/>
        </p:nvSpPr>
        <p:spPr bwMode="auto">
          <a:xfrm>
            <a:off x="186322" y="2295783"/>
            <a:ext cx="1238716" cy="1856178"/>
          </a:xfrm>
          <a:prstGeom prst="roundRect">
            <a:avLst>
              <a:gd name="adj" fmla="val 11438"/>
            </a:avLst>
          </a:prstGeom>
          <a:solidFill>
            <a:srgbClr val="F0B97C"/>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個別の</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ケアマネジメント</a:t>
            </a:r>
          </a:p>
        </p:txBody>
      </p:sp>
      <p:sp>
        <p:nvSpPr>
          <p:cNvPr id="21" name="AutoShape 42"/>
          <p:cNvSpPr>
            <a:spLocks noChangeArrowheads="1"/>
          </p:cNvSpPr>
          <p:nvPr/>
        </p:nvSpPr>
        <p:spPr bwMode="auto">
          <a:xfrm>
            <a:off x="2457111" y="6151422"/>
            <a:ext cx="4281652" cy="356259"/>
          </a:xfrm>
          <a:prstGeom prst="roundRect">
            <a:avLst>
              <a:gd name="adj" fmla="val 16667"/>
            </a:avLst>
          </a:prstGeom>
          <a:solidFill>
            <a:srgbClr val="85AE3C"/>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市町村レベルの会議（地域ケア推進会議）</a:t>
            </a:r>
            <a:endParaRPr lang="ja-JP" altLang="en-US" sz="1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386639" y="2020964"/>
            <a:ext cx="537163" cy="430887"/>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事例</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a:t>
            </a:r>
          </a:p>
        </p:txBody>
      </p:sp>
      <p:sp>
        <p:nvSpPr>
          <p:cNvPr id="30" name="テキスト ボックス 29"/>
          <p:cNvSpPr txBox="1"/>
          <p:nvPr/>
        </p:nvSpPr>
        <p:spPr>
          <a:xfrm>
            <a:off x="1257904" y="4021156"/>
            <a:ext cx="648072" cy="261610"/>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支援</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AutoShape 58"/>
          <p:cNvSpPr>
            <a:spLocks noChangeArrowheads="1"/>
          </p:cNvSpPr>
          <p:nvPr/>
        </p:nvSpPr>
        <p:spPr bwMode="auto">
          <a:xfrm>
            <a:off x="271822" y="2743683"/>
            <a:ext cx="1081964" cy="1337028"/>
          </a:xfrm>
          <a:prstGeom prst="roundRect">
            <a:avLst>
              <a:gd name="adj" fmla="val 10082"/>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担当者会議</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600"/>
              </a:spcBef>
              <a:spcAft>
                <a:spcPts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（全てのケースについて、多職種協働により適切なケアプランを検討）</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AutoShape 43"/>
          <p:cNvSpPr>
            <a:spLocks noChangeArrowheads="1"/>
          </p:cNvSpPr>
          <p:nvPr/>
        </p:nvSpPr>
        <p:spPr bwMode="auto">
          <a:xfrm>
            <a:off x="2640386" y="1154990"/>
            <a:ext cx="3810121" cy="596940"/>
          </a:xfrm>
          <a:prstGeom prst="roundRect">
            <a:avLst>
              <a:gd name="adj" fmla="val 16667"/>
            </a:avLst>
          </a:prstGeom>
          <a:solidFill>
            <a:schemeClr val="accent1">
              <a:lumMod val="50000"/>
            </a:schemeClr>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地域包括支援センターレベルでの会議</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（地域ケア個別会議）</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4749781" y="1841267"/>
            <a:ext cx="2405812" cy="2671362"/>
            <a:chOff x="4749781" y="1865017"/>
            <a:chExt cx="2405812" cy="2671362"/>
          </a:xfrm>
        </p:grpSpPr>
        <p:sp>
          <p:nvSpPr>
            <p:cNvPr id="41" name="Rectangle 49"/>
            <p:cNvSpPr>
              <a:spLocks noChangeArrowheads="1"/>
            </p:cNvSpPr>
            <p:nvPr/>
          </p:nvSpPr>
          <p:spPr bwMode="auto">
            <a:xfrm>
              <a:off x="4749781" y="1865017"/>
              <a:ext cx="2405812" cy="2671362"/>
            </a:xfrm>
            <a:prstGeom prst="rect">
              <a:avLst/>
            </a:prstGeom>
            <a:solidFill>
              <a:schemeClr val="bg1"/>
            </a:solidFill>
            <a:ln w="9525">
              <a:noFill/>
              <a:prstDash val="sysDot"/>
              <a:miter lim="800000"/>
              <a:headEnd/>
              <a:tailEnd/>
            </a:ln>
            <a:effectLst/>
          </p:spPr>
          <p:txBody>
            <a:bodyPr vert="horz" wrap="square" lIns="74295" tIns="8890" rIns="74295" bIns="8890" numCol="1" anchor="t" anchorCtr="0" compatLnSpc="1">
              <a:prstTxWarp prst="textNoShape">
                <a:avLst/>
              </a:prstTxWarp>
            </a:bodyPr>
            <a:lstStyle/>
            <a:p>
              <a:pPr algn="ctr" eaLnBrk="1" fontAlgn="auto" hangingPunct="1">
                <a:lnSpc>
                  <a:spcPct val="150000"/>
                </a:lnSpc>
                <a:spcBef>
                  <a:spcPts val="0"/>
                </a:spcBef>
                <a:spcAft>
                  <a:spcPts val="0"/>
                </a:spcAft>
              </a:pPr>
              <a:r>
                <a:rPr lang="en-US" altLang="ja-JP" sz="1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主な構成員</a:t>
              </a:r>
              <a:r>
                <a:rPr lang="en-US" altLang="ja-JP" sz="1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p>
            <a:p>
              <a:pPr algn="ctr" eaLnBrk="1" fontAlgn="auto" hangingPunct="1">
                <a:spcBef>
                  <a:spcPts val="0"/>
                </a:spcBef>
                <a:spcAft>
                  <a:spcPts val="0"/>
                </a:spcAft>
              </a:pPr>
              <a:endPar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800" b="1" dirty="0">
                <a:solidFill>
                  <a:srgbClr val="336600"/>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その他必要に応じて参加</a:t>
              </a:r>
              <a:endParaRPr lang="en-US" altLang="ja-JP" sz="1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858851" y="2319185"/>
              <a:ext cx="2208995" cy="1015663"/>
            </a:xfrm>
            <a:prstGeom prst="rect">
              <a:avLst/>
            </a:prstGeom>
            <a:noFill/>
            <a:ln w="19050">
              <a:solidFill>
                <a:schemeClr val="accent1">
                  <a:lumMod val="50000"/>
                </a:schemeClr>
              </a:solidFill>
            </a:ln>
          </p:spPr>
          <p:txBody>
            <a:bodyPr wrap="square" rtlCol="0">
              <a:spAutoFit/>
            </a:bodyPr>
            <a:lstStyle/>
            <a:p>
              <a:pPr eaLnBrk="1" fontAlgn="auto" hangingPunct="1">
                <a:spcBef>
                  <a:spcPts val="0"/>
                </a:spcBef>
                <a:spcAft>
                  <a:spcPts val="0"/>
                </a:spcAft>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医師、歯科医師、薬剤師、看護師、歯科衛生士、</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PT</a:t>
              </a:r>
              <a:r>
                <a:rPr lang="ja-JP" altLang="en-US" sz="12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OT</a:t>
              </a:r>
              <a:r>
                <a:rPr lang="ja-JP" altLang="en-US" sz="12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ST</a:t>
              </a:r>
              <a:r>
                <a:rPr lang="ja-JP" altLang="en-US" sz="12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管理栄養士、ケアマネジャー、介護サービス事業者　など</a:t>
              </a:r>
            </a:p>
          </p:txBody>
        </p:sp>
        <p:sp>
          <p:nvSpPr>
            <p:cNvPr id="39" name="テキスト ボックス 38"/>
            <p:cNvSpPr txBox="1"/>
            <p:nvPr/>
          </p:nvSpPr>
          <p:spPr>
            <a:xfrm>
              <a:off x="4858851" y="3560158"/>
              <a:ext cx="2208995" cy="615553"/>
            </a:xfrm>
            <a:prstGeom prst="rect">
              <a:avLst/>
            </a:prstGeom>
            <a:noFill/>
            <a:ln w="19050">
              <a:solidFill>
                <a:schemeClr val="accent1">
                  <a:lumMod val="50000"/>
                </a:schemeClr>
              </a:solidFill>
            </a:ln>
          </p:spPr>
          <p:txBody>
            <a:bodyPr wrap="square" rtlCol="0">
              <a:spAutoFit/>
            </a:bodyPr>
            <a:lstStyle/>
            <a:p>
              <a:pPr eaLnBrk="1" fontAlgn="auto" hangingPunct="1">
                <a:spcBef>
                  <a:spcPts val="0"/>
                </a:spcBef>
                <a:spcAft>
                  <a:spcPts val="0"/>
                </a:spcAft>
              </a:pP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自治会、民生委員、ボランティア、</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p>
          </p:txBody>
        </p:sp>
        <p:sp>
          <p:nvSpPr>
            <p:cNvPr id="2" name="テキスト ボックス 1"/>
            <p:cNvSpPr txBox="1"/>
            <p:nvPr/>
          </p:nvSpPr>
          <p:spPr>
            <a:xfrm>
              <a:off x="5045205" y="2181033"/>
              <a:ext cx="1804509" cy="276999"/>
            </a:xfrm>
            <a:prstGeom prst="rect">
              <a:avLst/>
            </a:prstGeom>
            <a:solidFill>
              <a:schemeClr val="accent3">
                <a:lumMod val="40000"/>
                <a:lumOff val="60000"/>
              </a:schemeClr>
            </a:solidFill>
            <a:ln w="19050">
              <a:solidFill>
                <a:schemeClr val="accent1">
                  <a:lumMod val="50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eaLnBrk="1" fontAlgn="auto" hangingPunct="1">
                <a:spcBef>
                  <a:spcPts val="0"/>
                </a:spcBef>
                <a:spcAft>
                  <a:spcPts val="0"/>
                </a:spcAft>
              </a:pPr>
              <a:r>
                <a:rPr lang="ja-JP" altLang="en-US" sz="1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医療・介護の専門職種等</a:t>
              </a:r>
            </a:p>
          </p:txBody>
        </p:sp>
        <p:sp>
          <p:nvSpPr>
            <p:cNvPr id="40" name="テキスト ボックス 39"/>
            <p:cNvSpPr txBox="1"/>
            <p:nvPr/>
          </p:nvSpPr>
          <p:spPr>
            <a:xfrm>
              <a:off x="5329041" y="3426508"/>
              <a:ext cx="1236835" cy="276999"/>
            </a:xfrm>
            <a:prstGeom prst="rect">
              <a:avLst/>
            </a:prstGeom>
            <a:solidFill>
              <a:schemeClr val="accent3">
                <a:lumMod val="40000"/>
                <a:lumOff val="60000"/>
              </a:schemeClr>
            </a:solidFill>
            <a:ln w="19050">
              <a:solidFill>
                <a:schemeClr val="accent1">
                  <a:lumMod val="50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eaLnBrk="1" fontAlgn="auto" hangingPunct="1">
                <a:spcBef>
                  <a:spcPts val="0"/>
                </a:spcBef>
                <a:spcAft>
                  <a:spcPts val="0"/>
                </a:spcAft>
              </a:pPr>
              <a:r>
                <a:rPr lang="ja-JP" altLang="en-US" sz="1200" b="1" dirty="0">
                  <a:solidFill>
                    <a:schemeClr val="accent1">
                      <a:lumMod val="50000"/>
                    </a:schemeClr>
                  </a:solidFill>
                  <a:latin typeface="Meiryo UI" panose="020B0604030504040204" pitchFamily="50" charset="-128"/>
                  <a:ea typeface="Meiryo UI" panose="020B0604030504040204" pitchFamily="50" charset="-128"/>
                  <a:cs typeface="Meiryo UI" panose="020B0604030504040204" pitchFamily="50" charset="-128"/>
                </a:rPr>
                <a:t>地域の支援者</a:t>
              </a:r>
            </a:p>
          </p:txBody>
        </p:sp>
      </p:grpSp>
      <p:sp>
        <p:nvSpPr>
          <p:cNvPr id="44" name="角丸四角形 43"/>
          <p:cNvSpPr/>
          <p:nvPr/>
        </p:nvSpPr>
        <p:spPr>
          <a:xfrm>
            <a:off x="7734634" y="1441833"/>
            <a:ext cx="1190536" cy="4383017"/>
          </a:xfrm>
          <a:prstGeom prst="roundRect">
            <a:avLst>
              <a:gd name="adj" fmla="val 11680"/>
            </a:avLst>
          </a:prstGeom>
          <a:solidFill>
            <a:srgbClr val="FF7171">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AutoShape 58"/>
          <p:cNvSpPr>
            <a:spLocks noChangeArrowheads="1"/>
          </p:cNvSpPr>
          <p:nvPr/>
        </p:nvSpPr>
        <p:spPr bwMode="auto">
          <a:xfrm>
            <a:off x="7809244" y="3032912"/>
            <a:ext cx="1053571" cy="1320677"/>
          </a:xfrm>
          <a:prstGeom prst="roundRect">
            <a:avLst>
              <a:gd name="adj" fmla="val 13654"/>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生活支援</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体制整備</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AutoShape 75"/>
          <p:cNvSpPr>
            <a:spLocks noChangeArrowheads="1"/>
          </p:cNvSpPr>
          <p:nvPr/>
        </p:nvSpPr>
        <p:spPr bwMode="auto">
          <a:xfrm>
            <a:off x="7839897" y="3533671"/>
            <a:ext cx="955561" cy="748342"/>
          </a:xfrm>
          <a:prstGeom prst="roundRect">
            <a:avLst>
              <a:gd name="adj" fmla="val 16667"/>
            </a:avLst>
          </a:prstGeom>
          <a:no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lnSpc>
                <a:spcPts val="1200"/>
              </a:lnSpc>
              <a:spcBef>
                <a:spcPts val="0"/>
              </a:spcBef>
              <a:spcAft>
                <a:spcPts val="0"/>
              </a:spcAft>
            </a:pPr>
            <a:r>
              <a:rPr lang="ja-JP" altLang="en-US"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生活支援コーディ</a:t>
            </a:r>
            <a:endParaRPr lang="en-US" altLang="ja-JP"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lnSpc>
                <a:spcPts val="1200"/>
              </a:lnSpc>
              <a:spcBef>
                <a:spcPts val="0"/>
              </a:spcBef>
              <a:spcAft>
                <a:spcPts val="0"/>
              </a:spcAft>
            </a:pPr>
            <a:r>
              <a:rPr lang="ja-JP" altLang="en-US"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ネーター</a:t>
            </a:r>
            <a:endParaRPr lang="en-US" altLang="ja-JP" sz="11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協議体</a:t>
            </a:r>
          </a:p>
        </p:txBody>
      </p:sp>
      <p:sp>
        <p:nvSpPr>
          <p:cNvPr id="52" name="AutoShape 58"/>
          <p:cNvSpPr>
            <a:spLocks noChangeArrowheads="1"/>
          </p:cNvSpPr>
          <p:nvPr/>
        </p:nvSpPr>
        <p:spPr bwMode="auto">
          <a:xfrm>
            <a:off x="7805711" y="4467675"/>
            <a:ext cx="1057104" cy="1276654"/>
          </a:xfrm>
          <a:prstGeom prst="roundRect">
            <a:avLst>
              <a:gd name="adj" fmla="val 13433"/>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認知症施策</a:t>
            </a:r>
            <a:endPar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AutoShape 75"/>
          <p:cNvSpPr>
            <a:spLocks noChangeArrowheads="1"/>
          </p:cNvSpPr>
          <p:nvPr/>
        </p:nvSpPr>
        <p:spPr bwMode="auto">
          <a:xfrm>
            <a:off x="7863647" y="4785882"/>
            <a:ext cx="931811" cy="895213"/>
          </a:xfrm>
          <a:prstGeom prst="roundRect">
            <a:avLst>
              <a:gd name="adj" fmla="val 16667"/>
            </a:avLst>
          </a:prstGeom>
          <a:solidFill>
            <a:schemeClr val="bg1"/>
          </a:solidFill>
          <a:ln w="9525">
            <a:noFill/>
            <a:round/>
            <a:headEnd/>
            <a:tailEnd/>
          </a:ln>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認知症初期</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集中支援</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チーム</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rPr>
              <a:t>認知症地域支援推進員</a:t>
            </a:r>
            <a:endParaRPr lang="en-US" altLang="ja-JP" sz="1000" b="1" dirty="0">
              <a:solidFill>
                <a:srgbClr val="FF4B4B"/>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AutoShape 58"/>
          <p:cNvSpPr>
            <a:spLocks noChangeArrowheads="1"/>
          </p:cNvSpPr>
          <p:nvPr/>
        </p:nvSpPr>
        <p:spPr bwMode="auto">
          <a:xfrm>
            <a:off x="7805712" y="1587123"/>
            <a:ext cx="1057104" cy="1343547"/>
          </a:xfrm>
          <a:prstGeom prst="roundRect">
            <a:avLst>
              <a:gd name="adj" fmla="val 15380"/>
            </a:avLst>
          </a:prstGeom>
          <a:solidFill>
            <a:schemeClr val="bg1"/>
          </a:solidFill>
          <a:ln w="25400">
            <a:noFill/>
            <a:round/>
            <a:headEnd/>
            <a:tailEnd/>
          </a:ln>
          <a:effectLst/>
        </p:spPr>
        <p:txBody>
          <a:bodyPr vert="horz" wrap="square" lIns="36000" tIns="8890" rIns="0" bIns="8890" numCol="1" anchor="t" anchorCtr="0" compatLnSpc="1">
            <a:prstTxWarp prst="textNoShape">
              <a:avLst/>
            </a:prstTxWarp>
          </a:bodyPr>
          <a:lstStyle/>
          <a:p>
            <a:pPr algn="ctr"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在宅医療･介護連携を支援する相談窓口</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AutoShape 75"/>
          <p:cNvSpPr>
            <a:spLocks noChangeArrowheads="1"/>
          </p:cNvSpPr>
          <p:nvPr/>
        </p:nvSpPr>
        <p:spPr bwMode="auto">
          <a:xfrm>
            <a:off x="7839897" y="2203530"/>
            <a:ext cx="955561" cy="643756"/>
          </a:xfrm>
          <a:prstGeom prst="roundRect">
            <a:avLst>
              <a:gd name="adj" fmla="val 16667"/>
            </a:avLst>
          </a:prstGeom>
          <a:solidFill>
            <a:schemeClr val="bg1"/>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郡市区</a:t>
            </a:r>
            <a:endParaRPr lang="en-US" altLang="ja-JP"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医師会等</a:t>
            </a:r>
            <a:endParaRPr lang="en-US" altLang="ja-JP"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連携を支援</a:t>
            </a:r>
            <a:endParaRPr lang="en-US" altLang="ja-JP"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rPr>
              <a:t>する専門職等</a:t>
            </a:r>
            <a:endParaRPr lang="ja-JP" altLang="en-US" sz="1800" b="1" dirty="0">
              <a:solidFill>
                <a:srgbClr val="FF575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AutoShape 14"/>
          <p:cNvSpPr>
            <a:spLocks noChangeArrowheads="1"/>
          </p:cNvSpPr>
          <p:nvPr/>
        </p:nvSpPr>
        <p:spPr bwMode="auto">
          <a:xfrm rot="10800000">
            <a:off x="4324505" y="4579960"/>
            <a:ext cx="503672" cy="158416"/>
          </a:xfrm>
          <a:prstGeom prst="triangle">
            <a:avLst>
              <a:gd name="adj" fmla="val 50000"/>
            </a:avLst>
          </a:prstGeom>
          <a:solidFill>
            <a:srgbClr val="85AE3C"/>
          </a:solidFill>
          <a:ln>
            <a:noFill/>
          </a:ln>
          <a:effectLst/>
        </p:spPr>
        <p:txBody>
          <a:bodyPr wrap="none" anchor="ctr"/>
          <a:lstStyle/>
          <a:p>
            <a:pPr eaLnBrk="1" hangingPunct="1"/>
            <a:endParaRPr lang="ja-JP" altLang="en-US"/>
          </a:p>
        </p:txBody>
      </p:sp>
      <p:sp>
        <p:nvSpPr>
          <p:cNvPr id="62" name="角丸四角形 61"/>
          <p:cNvSpPr/>
          <p:nvPr/>
        </p:nvSpPr>
        <p:spPr>
          <a:xfrm>
            <a:off x="2937580" y="5605156"/>
            <a:ext cx="3320714" cy="463138"/>
          </a:xfrm>
          <a:prstGeom prst="roundRect">
            <a:avLst>
              <a:gd name="adj" fmla="val 14921"/>
            </a:avLst>
          </a:prstGeom>
          <a:solidFill>
            <a:schemeClr val="bg1"/>
          </a:solidFill>
          <a:ln w="19050">
            <a:solidFill>
              <a:srgbClr val="85AE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政策形成</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介護保険事業計画等への位置付けなど</a:t>
            </a:r>
          </a:p>
        </p:txBody>
      </p:sp>
      <p:sp>
        <p:nvSpPr>
          <p:cNvPr id="63" name="AutoShape 14"/>
          <p:cNvSpPr>
            <a:spLocks noChangeArrowheads="1"/>
          </p:cNvSpPr>
          <p:nvPr/>
        </p:nvSpPr>
        <p:spPr bwMode="auto">
          <a:xfrm rot="10800000">
            <a:off x="4345450" y="5481334"/>
            <a:ext cx="503672" cy="158416"/>
          </a:xfrm>
          <a:prstGeom prst="triangle">
            <a:avLst>
              <a:gd name="adj" fmla="val 50000"/>
            </a:avLst>
          </a:prstGeom>
          <a:solidFill>
            <a:srgbClr val="85AE3C"/>
          </a:solidFill>
          <a:ln>
            <a:noFill/>
          </a:ln>
          <a:effectLst/>
        </p:spPr>
        <p:txBody>
          <a:bodyPr wrap="none" anchor="ctr"/>
          <a:lstStyle/>
          <a:p>
            <a:pPr eaLnBrk="1" hangingPunct="1"/>
            <a:endParaRPr lang="ja-JP" altLang="en-US"/>
          </a:p>
        </p:txBody>
      </p:sp>
      <p:sp>
        <p:nvSpPr>
          <p:cNvPr id="64" name="角丸四角形 63"/>
          <p:cNvSpPr/>
          <p:nvPr/>
        </p:nvSpPr>
        <p:spPr>
          <a:xfrm>
            <a:off x="3486902" y="5173081"/>
            <a:ext cx="2178875" cy="301811"/>
          </a:xfrm>
          <a:prstGeom prst="roundRect">
            <a:avLst>
              <a:gd name="adj" fmla="val 21442"/>
            </a:avLst>
          </a:prstGeom>
          <a:solidFill>
            <a:schemeClr val="bg1"/>
          </a:solidFill>
          <a:ln w="19050">
            <a:solidFill>
              <a:srgbClr val="85AE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地域づくり・資源開発</a:t>
            </a:r>
          </a:p>
        </p:txBody>
      </p:sp>
      <p:sp>
        <p:nvSpPr>
          <p:cNvPr id="65" name="AutoShape 14"/>
          <p:cNvSpPr>
            <a:spLocks noChangeArrowheads="1"/>
          </p:cNvSpPr>
          <p:nvPr/>
        </p:nvSpPr>
        <p:spPr bwMode="auto">
          <a:xfrm rot="10800000">
            <a:off x="4345450" y="5063939"/>
            <a:ext cx="503672" cy="158416"/>
          </a:xfrm>
          <a:prstGeom prst="triangle">
            <a:avLst>
              <a:gd name="adj" fmla="val 50000"/>
            </a:avLst>
          </a:prstGeom>
          <a:solidFill>
            <a:srgbClr val="85AE3C"/>
          </a:solidFill>
          <a:ln>
            <a:noFill/>
          </a:ln>
          <a:effectLst/>
        </p:spPr>
        <p:txBody>
          <a:bodyPr wrap="none" anchor="ctr"/>
          <a:lstStyle/>
          <a:p>
            <a:pPr eaLnBrk="1" hangingPunct="1"/>
            <a:endParaRPr lang="ja-JP" altLang="en-US"/>
          </a:p>
        </p:txBody>
      </p:sp>
      <p:sp>
        <p:nvSpPr>
          <p:cNvPr id="67" name="AutoShape 14"/>
          <p:cNvSpPr>
            <a:spLocks noChangeArrowheads="1"/>
          </p:cNvSpPr>
          <p:nvPr/>
        </p:nvSpPr>
        <p:spPr bwMode="auto">
          <a:xfrm rot="16200000">
            <a:off x="7247345" y="2370904"/>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p>
        </p:txBody>
      </p:sp>
      <p:sp>
        <p:nvSpPr>
          <p:cNvPr id="68" name="AutoShape 14"/>
          <p:cNvSpPr>
            <a:spLocks noChangeArrowheads="1"/>
          </p:cNvSpPr>
          <p:nvPr/>
        </p:nvSpPr>
        <p:spPr bwMode="auto">
          <a:xfrm rot="5400000">
            <a:off x="7287064" y="3859527"/>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p>
        </p:txBody>
      </p:sp>
      <p:sp>
        <p:nvSpPr>
          <p:cNvPr id="70" name="AutoShape 14"/>
          <p:cNvSpPr>
            <a:spLocks noChangeArrowheads="1"/>
          </p:cNvSpPr>
          <p:nvPr/>
        </p:nvSpPr>
        <p:spPr bwMode="auto">
          <a:xfrm rot="16200000">
            <a:off x="1288663" y="3508545"/>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p>
        </p:txBody>
      </p:sp>
      <p:sp>
        <p:nvSpPr>
          <p:cNvPr id="71" name="AutoShape 14"/>
          <p:cNvSpPr>
            <a:spLocks noChangeArrowheads="1"/>
          </p:cNvSpPr>
          <p:nvPr/>
        </p:nvSpPr>
        <p:spPr bwMode="auto">
          <a:xfrm rot="5400000">
            <a:off x="1339988" y="2618887"/>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p>
        </p:txBody>
      </p:sp>
      <p:sp>
        <p:nvSpPr>
          <p:cNvPr id="72" name="Rectangle 2"/>
          <p:cNvSpPr>
            <a:spLocks noGrp="1" noChangeArrowheads="1"/>
          </p:cNvSpPr>
          <p:nvPr>
            <p:ph type="title" idx="4294967295"/>
          </p:nvPr>
        </p:nvSpPr>
        <p:spPr>
          <a:xfrm>
            <a:off x="203200" y="227963"/>
            <a:ext cx="8753475" cy="588962"/>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地域ケア会議</a:t>
            </a:r>
          </a:p>
        </p:txBody>
      </p:sp>
      <p:sp>
        <p:nvSpPr>
          <p:cNvPr id="37" name="Rectangle 3"/>
          <p:cNvSpPr>
            <a:spLocks noChangeArrowheads="1"/>
          </p:cNvSpPr>
          <p:nvPr/>
        </p:nvSpPr>
        <p:spPr bwMode="auto">
          <a:xfrm>
            <a:off x="155941" y="80974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38"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7</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569772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ChangeArrowheads="1"/>
          </p:cNvSpPr>
          <p:nvPr/>
        </p:nvSpPr>
        <p:spPr bwMode="auto">
          <a:xfrm>
            <a:off x="531813" y="247769"/>
            <a:ext cx="79422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eaLnBrk="1" hangingPunct="1"/>
            <a:r>
              <a:rPr lang="ja-JP" altLang="en-US" sz="3000" b="1" dirty="0">
                <a:solidFill>
                  <a:srgbClr val="000000"/>
                </a:solidFill>
                <a:latin typeface="Meiryo UI" pitchFamily="50" charset="-128"/>
                <a:ea typeface="Meiryo UI" pitchFamily="50" charset="-128"/>
                <a:cs typeface="Meiryo UI" pitchFamily="50" charset="-128"/>
              </a:rPr>
              <a:t>認知症サポート医</a:t>
            </a:r>
            <a:endParaRPr lang="en-US" altLang="ja-JP" sz="3000" b="1" dirty="0">
              <a:solidFill>
                <a:srgbClr val="000000"/>
              </a:solidFill>
              <a:latin typeface="Meiryo UI" pitchFamily="50" charset="-128"/>
              <a:ea typeface="Meiryo UI" pitchFamily="50" charset="-128"/>
              <a:cs typeface="Meiryo UI" pitchFamily="50" charset="-128"/>
            </a:endParaRPr>
          </a:p>
        </p:txBody>
      </p:sp>
      <p:sp>
        <p:nvSpPr>
          <p:cNvPr id="153603" name="Rectangle 4"/>
          <p:cNvSpPr>
            <a:spLocks noChangeArrowheads="1"/>
          </p:cNvSpPr>
          <p:nvPr/>
        </p:nvSpPr>
        <p:spPr bwMode="auto">
          <a:xfrm>
            <a:off x="5668963" y="2493963"/>
            <a:ext cx="2817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000">
                <a:solidFill>
                  <a:srgbClr val="FFFFFF"/>
                </a:solidFill>
                <a:latin typeface="HGP創英角ｺﾞｼｯｸUB" pitchFamily="50" charset="-128"/>
                <a:ea typeface="HGP創英角ｺﾞｼｯｸUB" pitchFamily="50" charset="-128"/>
              </a:rPr>
              <a:t>専門医</a:t>
            </a:r>
          </a:p>
          <a:p>
            <a:pPr algn="ctr" eaLnBrk="1" hangingPunct="1"/>
            <a:r>
              <a:rPr lang="ja-JP" altLang="en-US" sz="2000">
                <a:solidFill>
                  <a:srgbClr val="FFFFFF"/>
                </a:solidFill>
                <a:latin typeface="HGP創英角ｺﾞｼｯｸUB" pitchFamily="50" charset="-128"/>
                <a:ea typeface="HGP創英角ｺﾞｼｯｸUB" pitchFamily="50" charset="-128"/>
              </a:rPr>
              <a:t>の機能</a:t>
            </a:r>
            <a:endParaRPr lang="en-US" altLang="ja-JP" sz="2000">
              <a:solidFill>
                <a:srgbClr val="FFFFFF"/>
              </a:solidFill>
              <a:latin typeface="HGP創英角ｺﾞｼｯｸUB" pitchFamily="50" charset="-128"/>
              <a:ea typeface="HGP創英角ｺﾞｼｯｸUB" pitchFamily="50" charset="-128"/>
            </a:endParaRPr>
          </a:p>
        </p:txBody>
      </p:sp>
      <p:sp>
        <p:nvSpPr>
          <p:cNvPr id="153604" name="Rectangle 4"/>
          <p:cNvSpPr>
            <a:spLocks noChangeArrowheads="1"/>
          </p:cNvSpPr>
          <p:nvPr/>
        </p:nvSpPr>
        <p:spPr bwMode="auto">
          <a:xfrm>
            <a:off x="1371600" y="1485900"/>
            <a:ext cx="3171825" cy="2114550"/>
          </a:xfrm>
          <a:prstGeom prst="rect">
            <a:avLst/>
          </a:prstGeom>
          <a:gradFill rotWithShape="1">
            <a:gsLst>
              <a:gs pos="0">
                <a:srgbClr val="EEAE68"/>
              </a:gs>
              <a:gs pos="100000">
                <a:schemeClr val="bg1"/>
              </a:gs>
            </a:gsLst>
            <a:lin ang="0" scaled="1"/>
          </a:gradFill>
          <a:ln>
            <a:noFill/>
          </a:ln>
          <a:effectLst/>
        </p:spPr>
        <p:txBody>
          <a:bodyPr wrap="none" anchor="ctr"/>
          <a:lstStyle/>
          <a:p>
            <a:pPr eaLnBrk="1" hangingPunct="1"/>
            <a:endParaRPr lang="ja-JP" altLang="en-US" sz="3200">
              <a:solidFill>
                <a:srgbClr val="000000"/>
              </a:solidFill>
            </a:endParaRPr>
          </a:p>
        </p:txBody>
      </p:sp>
      <p:sp>
        <p:nvSpPr>
          <p:cNvPr id="153605" name="Rectangle 4"/>
          <p:cNvSpPr>
            <a:spLocks noChangeArrowheads="1"/>
          </p:cNvSpPr>
          <p:nvPr/>
        </p:nvSpPr>
        <p:spPr bwMode="auto">
          <a:xfrm>
            <a:off x="785088" y="1542288"/>
            <a:ext cx="176053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000" b="1" dirty="0">
                <a:solidFill>
                  <a:srgbClr val="B76A15"/>
                </a:solidFill>
                <a:latin typeface="Meiryo UI" pitchFamily="50" charset="-128"/>
                <a:ea typeface="Meiryo UI" pitchFamily="50" charset="-128"/>
                <a:cs typeface="Meiryo UI" pitchFamily="50" charset="-128"/>
              </a:rPr>
              <a:t>かかりつけ医</a:t>
            </a:r>
          </a:p>
          <a:p>
            <a:pPr algn="ctr" eaLnBrk="1" hangingPunct="1"/>
            <a:r>
              <a:rPr lang="ja-JP" altLang="en-US" sz="2000" b="1" dirty="0">
                <a:solidFill>
                  <a:srgbClr val="B76A15"/>
                </a:solidFill>
                <a:latin typeface="Meiryo UI" pitchFamily="50" charset="-128"/>
                <a:ea typeface="Meiryo UI" pitchFamily="50" charset="-128"/>
                <a:cs typeface="Meiryo UI" pitchFamily="50" charset="-128"/>
              </a:rPr>
              <a:t>機能</a:t>
            </a:r>
            <a:endParaRPr lang="en-US" altLang="ja-JP" sz="2000" b="1" dirty="0">
              <a:solidFill>
                <a:srgbClr val="B76A15"/>
              </a:solidFill>
              <a:latin typeface="Meiryo UI" pitchFamily="50" charset="-128"/>
              <a:ea typeface="Meiryo UI" pitchFamily="50" charset="-128"/>
              <a:cs typeface="Meiryo UI" pitchFamily="50" charset="-128"/>
            </a:endParaRPr>
          </a:p>
        </p:txBody>
      </p:sp>
      <p:sp>
        <p:nvSpPr>
          <p:cNvPr id="153606" name="Rectangle 6"/>
          <p:cNvSpPr>
            <a:spLocks noChangeArrowheads="1"/>
          </p:cNvSpPr>
          <p:nvPr/>
        </p:nvSpPr>
        <p:spPr bwMode="auto">
          <a:xfrm>
            <a:off x="4559300" y="1501775"/>
            <a:ext cx="3219450" cy="2114550"/>
          </a:xfrm>
          <a:prstGeom prst="rect">
            <a:avLst/>
          </a:prstGeom>
          <a:gradFill rotWithShape="1">
            <a:gsLst>
              <a:gs pos="0">
                <a:srgbClr val="FFFFFF"/>
              </a:gs>
              <a:gs pos="100000">
                <a:srgbClr val="99C24E"/>
              </a:gs>
            </a:gsLst>
            <a:lin ang="0" scaled="1"/>
          </a:gradFill>
          <a:ln>
            <a:noFill/>
          </a:ln>
          <a:effectLst/>
        </p:spPr>
        <p:txBody>
          <a:bodyPr wrap="none" anchor="ctr"/>
          <a:lstStyle/>
          <a:p>
            <a:pPr eaLnBrk="1" hangingPunct="1"/>
            <a:endParaRPr lang="ja-JP" altLang="en-US" sz="3200">
              <a:solidFill>
                <a:srgbClr val="000000"/>
              </a:solidFill>
            </a:endParaRPr>
          </a:p>
        </p:txBody>
      </p:sp>
      <p:sp>
        <p:nvSpPr>
          <p:cNvPr id="153607" name="Rectangle 4"/>
          <p:cNvSpPr>
            <a:spLocks noChangeArrowheads="1"/>
          </p:cNvSpPr>
          <p:nvPr/>
        </p:nvSpPr>
        <p:spPr bwMode="auto">
          <a:xfrm>
            <a:off x="6579560" y="1532766"/>
            <a:ext cx="14462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000" b="1" dirty="0">
                <a:solidFill>
                  <a:srgbClr val="4C6422"/>
                </a:solidFill>
                <a:latin typeface="Meiryo UI" pitchFamily="50" charset="-128"/>
                <a:ea typeface="Meiryo UI" pitchFamily="50" charset="-128"/>
                <a:cs typeface="Meiryo UI" pitchFamily="50" charset="-128"/>
              </a:rPr>
              <a:t>専門医</a:t>
            </a:r>
          </a:p>
          <a:p>
            <a:pPr algn="ctr" eaLnBrk="1" hangingPunct="1"/>
            <a:r>
              <a:rPr lang="ja-JP" altLang="en-US" sz="2000" b="1" dirty="0">
                <a:solidFill>
                  <a:srgbClr val="4C6422"/>
                </a:solidFill>
                <a:latin typeface="Meiryo UI" pitchFamily="50" charset="-128"/>
                <a:ea typeface="Meiryo UI" pitchFamily="50" charset="-128"/>
                <a:cs typeface="Meiryo UI" pitchFamily="50" charset="-128"/>
              </a:rPr>
              <a:t>機能</a:t>
            </a:r>
            <a:endParaRPr lang="en-US" altLang="ja-JP" sz="2000" b="1" dirty="0">
              <a:solidFill>
                <a:srgbClr val="4C6422"/>
              </a:solidFill>
              <a:latin typeface="Meiryo UI" pitchFamily="50" charset="-128"/>
              <a:ea typeface="Meiryo UI" pitchFamily="50" charset="-128"/>
              <a:cs typeface="Meiryo UI" pitchFamily="50" charset="-128"/>
            </a:endParaRPr>
          </a:p>
        </p:txBody>
      </p:sp>
      <p:sp>
        <p:nvSpPr>
          <p:cNvPr id="153608" name="Rectangle 4"/>
          <p:cNvSpPr>
            <a:spLocks noChangeArrowheads="1"/>
          </p:cNvSpPr>
          <p:nvPr/>
        </p:nvSpPr>
        <p:spPr bwMode="auto">
          <a:xfrm>
            <a:off x="6097775" y="2219388"/>
            <a:ext cx="259873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・鑑別診断</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・若年性認知症の診断</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・急激な症状の進行や</a:t>
            </a:r>
          </a:p>
          <a:p>
            <a:pPr eaLnBrk="1" hangingPunct="1"/>
            <a:r>
              <a:rPr lang="ja-JP" altLang="en-US" sz="1800" b="1" dirty="0">
                <a:solidFill>
                  <a:schemeClr val="bg2"/>
                </a:solidFill>
                <a:latin typeface="Meiryo UI" pitchFamily="50" charset="-128"/>
                <a:ea typeface="Meiryo UI" pitchFamily="50" charset="-128"/>
                <a:cs typeface="Meiryo UI" pitchFamily="50" charset="-128"/>
              </a:rPr>
              <a:t>  重篤な身体合併症の</a:t>
            </a:r>
          </a:p>
          <a:p>
            <a:pPr eaLnBrk="1" hangingPunct="1"/>
            <a:r>
              <a:rPr lang="ja-JP" altLang="en-US" sz="1800" b="1" dirty="0">
                <a:solidFill>
                  <a:schemeClr val="bg2"/>
                </a:solidFill>
                <a:latin typeface="Meiryo UI" pitchFamily="50" charset="-128"/>
                <a:ea typeface="Meiryo UI" pitchFamily="50" charset="-128"/>
                <a:cs typeface="Meiryo UI" pitchFamily="50" charset="-128"/>
              </a:rPr>
              <a:t>  対応　　        　　等</a:t>
            </a:r>
          </a:p>
        </p:txBody>
      </p:sp>
      <p:sp>
        <p:nvSpPr>
          <p:cNvPr id="153609" name="Rectangle 4"/>
          <p:cNvSpPr>
            <a:spLocks noChangeArrowheads="1"/>
          </p:cNvSpPr>
          <p:nvPr/>
        </p:nvSpPr>
        <p:spPr bwMode="auto">
          <a:xfrm>
            <a:off x="630238" y="2249488"/>
            <a:ext cx="24971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・日常の医学管理</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・早期発見・早期対応</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・本人・家族支援</a:t>
            </a:r>
          </a:p>
          <a:p>
            <a:pPr eaLnBrk="1" hangingPunct="1">
              <a:lnSpc>
                <a:spcPct val="120000"/>
              </a:lnSpc>
            </a:pPr>
            <a:r>
              <a:rPr lang="ja-JP" altLang="en-US" sz="1800" b="1" dirty="0">
                <a:solidFill>
                  <a:schemeClr val="bg2"/>
                </a:solidFill>
                <a:latin typeface="Meiryo UI" pitchFamily="50" charset="-128"/>
                <a:ea typeface="Meiryo UI" pitchFamily="50" charset="-128"/>
                <a:cs typeface="Meiryo UI" pitchFamily="50" charset="-128"/>
              </a:rPr>
              <a:t>・多職種連携　　　等</a:t>
            </a:r>
          </a:p>
        </p:txBody>
      </p:sp>
      <p:sp>
        <p:nvSpPr>
          <p:cNvPr id="153610" name="Rectangle 4"/>
          <p:cNvSpPr>
            <a:spLocks noChangeArrowheads="1"/>
          </p:cNvSpPr>
          <p:nvPr/>
        </p:nvSpPr>
        <p:spPr bwMode="auto">
          <a:xfrm>
            <a:off x="951047" y="4292254"/>
            <a:ext cx="7318305" cy="2096671"/>
          </a:xfrm>
          <a:prstGeom prst="rect">
            <a:avLst/>
          </a:prstGeom>
          <a:noFill/>
          <a:ln w="34925" cap="rnd">
            <a:solidFill>
              <a:schemeClr val="accent1">
                <a:lumMod val="50000"/>
              </a:schemeClr>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lnSpc>
                <a:spcPct val="125000"/>
              </a:lnSpc>
            </a:pPr>
            <a:endParaRPr lang="en-US" altLang="ja-JP" sz="800" b="1" dirty="0">
              <a:solidFill>
                <a:srgbClr val="000000"/>
              </a:solidFill>
              <a:latin typeface="Meiryo UI" pitchFamily="50" charset="-128"/>
              <a:ea typeface="Meiryo UI" pitchFamily="50" charset="-128"/>
              <a:cs typeface="Meiryo UI" pitchFamily="50" charset="-128"/>
            </a:endParaRPr>
          </a:p>
          <a:p>
            <a:pPr eaLnBrk="1" hangingPunct="1">
              <a:lnSpc>
                <a:spcPct val="125000"/>
              </a:lnSpc>
            </a:pPr>
            <a:r>
              <a:rPr lang="ja-JP" altLang="en-US" sz="2000" b="1" dirty="0">
                <a:solidFill>
                  <a:srgbClr val="000000"/>
                </a:solidFill>
                <a:latin typeface="Meiryo UI" pitchFamily="50" charset="-128"/>
                <a:ea typeface="Meiryo UI" pitchFamily="50" charset="-128"/>
                <a:cs typeface="Meiryo UI" pitchFamily="50" charset="-128"/>
              </a:rPr>
              <a:t> ① 認知症の人の医療・介護に関わる</a:t>
            </a:r>
            <a:r>
              <a:rPr lang="ja-JP" altLang="en-US" sz="1000" b="1" dirty="0">
                <a:solidFill>
                  <a:srgbClr val="000000"/>
                </a:solidFill>
                <a:latin typeface="Meiryo UI" pitchFamily="50" charset="-128"/>
                <a:ea typeface="Meiryo UI" pitchFamily="50" charset="-128"/>
                <a:cs typeface="Meiryo UI" pitchFamily="50" charset="-128"/>
              </a:rPr>
              <a:t> </a:t>
            </a:r>
            <a:r>
              <a:rPr lang="ja-JP" altLang="en-US" sz="2000" b="1" dirty="0">
                <a:solidFill>
                  <a:schemeClr val="accent1">
                    <a:lumMod val="50000"/>
                  </a:schemeClr>
                </a:solidFill>
                <a:latin typeface="Meiryo UI" pitchFamily="50" charset="-128"/>
                <a:ea typeface="Meiryo UI" pitchFamily="50" charset="-128"/>
                <a:cs typeface="Meiryo UI" pitchFamily="50" charset="-128"/>
              </a:rPr>
              <a:t>かかりつけ医や介護専門職   </a:t>
            </a:r>
          </a:p>
          <a:p>
            <a:pPr eaLnBrk="1" hangingPunct="1">
              <a:lnSpc>
                <a:spcPct val="125000"/>
              </a:lnSpc>
            </a:pPr>
            <a:r>
              <a:rPr lang="ja-JP" altLang="en-US" sz="2000" b="1" dirty="0">
                <a:solidFill>
                  <a:schemeClr val="accent1">
                    <a:lumMod val="50000"/>
                  </a:schemeClr>
                </a:solidFill>
                <a:latin typeface="Meiryo UI" pitchFamily="50" charset="-128"/>
                <a:ea typeface="Meiryo UI" pitchFamily="50" charset="-128"/>
                <a:cs typeface="Meiryo UI" pitchFamily="50" charset="-128"/>
              </a:rPr>
              <a:t>     に対するサポート</a:t>
            </a:r>
            <a:endParaRPr lang="en-US" altLang="ja-JP" sz="1600" b="1" dirty="0">
              <a:solidFill>
                <a:schemeClr val="accent1">
                  <a:lumMod val="50000"/>
                </a:schemeClr>
              </a:solidFill>
              <a:latin typeface="Meiryo UI" pitchFamily="50" charset="-128"/>
              <a:ea typeface="Meiryo UI" pitchFamily="50" charset="-128"/>
              <a:cs typeface="Meiryo UI" pitchFamily="50" charset="-128"/>
            </a:endParaRPr>
          </a:p>
          <a:p>
            <a:pPr eaLnBrk="1" hangingPunct="1">
              <a:spcBef>
                <a:spcPct val="50000"/>
              </a:spcBef>
            </a:pPr>
            <a:r>
              <a:rPr lang="ja-JP" altLang="en-US" sz="2000" b="1" dirty="0">
                <a:solidFill>
                  <a:srgbClr val="000000"/>
                </a:solidFill>
                <a:latin typeface="Meiryo UI" pitchFamily="50" charset="-128"/>
                <a:ea typeface="Meiryo UI" pitchFamily="50" charset="-128"/>
                <a:cs typeface="Meiryo UI" pitchFamily="50" charset="-128"/>
              </a:rPr>
              <a:t> ② 地域包括支援センターを中心とした</a:t>
            </a:r>
            <a:r>
              <a:rPr lang="ja-JP" altLang="en-US" sz="2000" b="1" dirty="0">
                <a:solidFill>
                  <a:schemeClr val="accent1">
                    <a:lumMod val="50000"/>
                  </a:schemeClr>
                </a:solidFill>
                <a:latin typeface="Meiryo UI" pitchFamily="50" charset="-128"/>
                <a:ea typeface="Meiryo UI" pitchFamily="50" charset="-128"/>
                <a:cs typeface="Meiryo UI" pitchFamily="50" charset="-128"/>
              </a:rPr>
              <a:t>多職種の連携作り</a:t>
            </a:r>
          </a:p>
          <a:p>
            <a:pPr eaLnBrk="1" hangingPunct="1">
              <a:spcBef>
                <a:spcPct val="50000"/>
              </a:spcBef>
            </a:pPr>
            <a:r>
              <a:rPr lang="ja-JP" altLang="en-US" sz="2000" b="1" dirty="0">
                <a:solidFill>
                  <a:srgbClr val="000000"/>
                </a:solidFill>
                <a:latin typeface="Meiryo UI" pitchFamily="50" charset="-128"/>
                <a:ea typeface="Meiryo UI" pitchFamily="50" charset="-128"/>
                <a:cs typeface="Meiryo UI" pitchFamily="50" charset="-128"/>
              </a:rPr>
              <a:t> ③ かかりつけ医認知症対応力向上</a:t>
            </a:r>
            <a:r>
              <a:rPr lang="ja-JP" altLang="en-US" sz="2000" b="1" dirty="0">
                <a:solidFill>
                  <a:schemeClr val="accent1">
                    <a:lumMod val="50000"/>
                  </a:schemeClr>
                </a:solidFill>
                <a:latin typeface="Meiryo UI" pitchFamily="50" charset="-128"/>
                <a:ea typeface="Meiryo UI" pitchFamily="50" charset="-128"/>
                <a:cs typeface="Meiryo UI" pitchFamily="50" charset="-128"/>
              </a:rPr>
              <a:t>研修の講師</a:t>
            </a:r>
            <a:r>
              <a:rPr lang="ja-JP" altLang="en-US" sz="2000" b="1" dirty="0">
                <a:solidFill>
                  <a:srgbClr val="000000"/>
                </a:solidFill>
                <a:latin typeface="Meiryo UI" pitchFamily="50" charset="-128"/>
                <a:ea typeface="Meiryo UI" pitchFamily="50" charset="-128"/>
                <a:cs typeface="Meiryo UI" pitchFamily="50" charset="-128"/>
              </a:rPr>
              <a:t>や住民等への</a:t>
            </a:r>
            <a:r>
              <a:rPr lang="ja-JP" altLang="en-US" sz="2000" b="1" dirty="0">
                <a:solidFill>
                  <a:schemeClr val="accent1">
                    <a:lumMod val="50000"/>
                  </a:schemeClr>
                </a:solidFill>
                <a:latin typeface="Meiryo UI" pitchFamily="50" charset="-128"/>
                <a:ea typeface="Meiryo UI" pitchFamily="50" charset="-128"/>
                <a:cs typeface="Meiryo UI" pitchFamily="50" charset="-128"/>
              </a:rPr>
              <a:t>啓発</a:t>
            </a:r>
          </a:p>
        </p:txBody>
      </p:sp>
      <p:sp>
        <p:nvSpPr>
          <p:cNvPr id="153611" name="Rectangle 4"/>
          <p:cNvSpPr>
            <a:spLocks noChangeArrowheads="1"/>
          </p:cNvSpPr>
          <p:nvPr/>
        </p:nvSpPr>
        <p:spPr bwMode="auto">
          <a:xfrm>
            <a:off x="3205163" y="3768538"/>
            <a:ext cx="26082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400" b="1" dirty="0">
                <a:solidFill>
                  <a:schemeClr val="accent1">
                    <a:lumMod val="50000"/>
                  </a:schemeClr>
                </a:solidFill>
                <a:latin typeface="Meiryo UI" pitchFamily="50" charset="-128"/>
                <a:ea typeface="Meiryo UI" pitchFamily="50" charset="-128"/>
                <a:cs typeface="Meiryo UI" pitchFamily="50" charset="-128"/>
              </a:rPr>
              <a:t>機能・役割</a:t>
            </a:r>
            <a:endParaRPr lang="en-US" altLang="ja-JP" sz="2400" b="1" dirty="0">
              <a:solidFill>
                <a:schemeClr val="accent1">
                  <a:lumMod val="50000"/>
                </a:schemeClr>
              </a:solidFill>
              <a:latin typeface="Meiryo UI" pitchFamily="50" charset="-128"/>
              <a:ea typeface="Meiryo UI" pitchFamily="50" charset="-128"/>
              <a:cs typeface="Meiryo UI" pitchFamily="50" charset="-128"/>
            </a:endParaRPr>
          </a:p>
        </p:txBody>
      </p:sp>
      <p:sp>
        <p:nvSpPr>
          <p:cNvPr id="153612" name="Oval 15"/>
          <p:cNvSpPr>
            <a:spLocks noChangeArrowheads="1"/>
          </p:cNvSpPr>
          <p:nvPr/>
        </p:nvSpPr>
        <p:spPr bwMode="auto">
          <a:xfrm>
            <a:off x="3429000" y="1543050"/>
            <a:ext cx="2190750" cy="2019300"/>
          </a:xfrm>
          <a:prstGeom prst="ellipse">
            <a:avLst/>
          </a:prstGeom>
          <a:noFill/>
          <a:ln w="50800">
            <a:solidFill>
              <a:schemeClr val="tx1"/>
            </a:solidFill>
            <a:prstDash val="sysDot"/>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solidFill>
                <a:srgbClr val="000000"/>
              </a:solidFill>
            </a:endParaRPr>
          </a:p>
        </p:txBody>
      </p:sp>
      <p:sp>
        <p:nvSpPr>
          <p:cNvPr id="153613" name="Rectangle 4"/>
          <p:cNvSpPr>
            <a:spLocks noChangeArrowheads="1"/>
          </p:cNvSpPr>
          <p:nvPr/>
        </p:nvSpPr>
        <p:spPr bwMode="auto">
          <a:xfrm>
            <a:off x="3219450" y="2128838"/>
            <a:ext cx="26082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ja-JP" altLang="en-US" sz="2400" b="1">
                <a:solidFill>
                  <a:srgbClr val="000000"/>
                </a:solidFill>
                <a:latin typeface="Meiryo UI" pitchFamily="50" charset="-128"/>
                <a:ea typeface="Meiryo UI" pitchFamily="50" charset="-128"/>
                <a:cs typeface="Meiryo UI" pitchFamily="50" charset="-128"/>
              </a:rPr>
              <a:t>認知症</a:t>
            </a:r>
          </a:p>
          <a:p>
            <a:pPr algn="ctr" eaLnBrk="1" hangingPunct="1"/>
            <a:r>
              <a:rPr lang="ja-JP" altLang="en-US" sz="2400" b="1">
                <a:solidFill>
                  <a:srgbClr val="000000"/>
                </a:solidFill>
                <a:latin typeface="Meiryo UI" pitchFamily="50" charset="-128"/>
                <a:ea typeface="Meiryo UI" pitchFamily="50" charset="-128"/>
                <a:cs typeface="Meiryo UI" pitchFamily="50" charset="-128"/>
              </a:rPr>
              <a:t>サポート医</a:t>
            </a:r>
          </a:p>
          <a:p>
            <a:pPr algn="ctr" eaLnBrk="1" hangingPunct="1"/>
            <a:endParaRPr lang="en-US" altLang="ja-JP" sz="2400" b="1">
              <a:solidFill>
                <a:srgbClr val="FFFFFF"/>
              </a:solidFill>
              <a:latin typeface="Meiryo UI" pitchFamily="50" charset="-128"/>
              <a:ea typeface="Meiryo UI" pitchFamily="50" charset="-128"/>
              <a:cs typeface="Meiryo UI" pitchFamily="50" charset="-128"/>
            </a:endParaRPr>
          </a:p>
        </p:txBody>
      </p:sp>
      <p:sp>
        <p:nvSpPr>
          <p:cNvPr id="18" name="Rectangle 3"/>
          <p:cNvSpPr>
            <a:spLocks noChangeArrowheads="1"/>
          </p:cNvSpPr>
          <p:nvPr/>
        </p:nvSpPr>
        <p:spPr bwMode="auto">
          <a:xfrm>
            <a:off x="155941" y="868254"/>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8</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751170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7"/>
          <p:cNvSpPr>
            <a:spLocks noChangeArrowheads="1"/>
          </p:cNvSpPr>
          <p:nvPr/>
        </p:nvSpPr>
        <p:spPr bwMode="auto">
          <a:xfrm>
            <a:off x="326966" y="3092358"/>
            <a:ext cx="8569325" cy="3390600"/>
          </a:xfrm>
          <a:prstGeom prst="roundRect">
            <a:avLst>
              <a:gd name="adj" fmla="val 50000"/>
            </a:avLst>
          </a:prstGeom>
          <a:noFill/>
          <a:ln w="57150" algn="ctr">
            <a:solidFill>
              <a:srgbClr val="B95957"/>
            </a:solidFill>
            <a:round/>
            <a:headEnd/>
            <a:tailEnd/>
          </a:ln>
          <a:extLst>
            <a:ext uri="{909E8E84-426E-40DD-AFC4-6F175D3DCCD1}">
              <a14:hiddenFill xmlns:a14="http://schemas.microsoft.com/office/drawing/2010/main">
                <a:solidFill>
                  <a:srgbClr val="CCC1D9">
                    <a:alpha val="70195"/>
                  </a:srgbClr>
                </a:solidFill>
              </a14:hiddenFill>
            </a:ext>
          </a:extLst>
        </p:spPr>
        <p:txBody>
          <a:bodyPr lIns="72000" tIns="72000" bIns="72000" anchor="ctr" anchorCtr="0"/>
          <a:lstStyle/>
          <a:p>
            <a:pPr algn="ctr">
              <a:spcAft>
                <a:spcPts val="600"/>
              </a:spcAft>
            </a:pPr>
            <a:r>
              <a:rPr lang="ja-JP" altLang="en-US" sz="2000" b="1" dirty="0">
                <a:solidFill>
                  <a:srgbClr val="B95957"/>
                </a:solidFill>
                <a:latin typeface="BIZ UDPゴシック" panose="020B0400000000000000" pitchFamily="50" charset="-128"/>
                <a:ea typeface="BIZ UDPゴシック" panose="020B0400000000000000" pitchFamily="50" charset="-128"/>
                <a:cs typeface="Meiryo UI" pitchFamily="50" charset="-128"/>
              </a:rPr>
              <a:t>認知症疾患医療センター（早期診断等を担う医療機関）</a:t>
            </a:r>
            <a:endParaRPr lang="en-US" altLang="ja-JP" sz="2000" b="1" dirty="0">
              <a:solidFill>
                <a:srgbClr val="B95957"/>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endParaRPr lang="en-US" altLang="ja-JP" sz="2000"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角丸四角形 1"/>
          <p:cNvSpPr/>
          <p:nvPr/>
        </p:nvSpPr>
        <p:spPr bwMode="auto">
          <a:xfrm>
            <a:off x="326966" y="1203572"/>
            <a:ext cx="8569325" cy="1427430"/>
          </a:xfrm>
          <a:prstGeom prst="roundRect">
            <a:avLst>
              <a:gd name="adj" fmla="val 50000"/>
            </a:avLst>
          </a:prstGeom>
          <a:solidFill>
            <a:srgbClr val="B959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lnSpc>
                <a:spcPct val="110000"/>
              </a:lnSpc>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地域における認知症医療体制</a:t>
            </a: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a:lnSpc>
                <a:spcPct val="110000"/>
              </a:lnSpc>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日常生活支援に関する相談支援</a:t>
            </a: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a:lnSpc>
                <a:spcPct val="110000"/>
              </a:lnSpc>
            </a:pP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a:lnSpc>
                <a:spcPct val="110000"/>
              </a:lnSpc>
            </a:pPr>
            <a:endParaRPr lang="ja-JP" altLang="en-US" sz="2000" dirty="0">
              <a:solidFill>
                <a:srgbClr val="000000"/>
              </a:solidFill>
              <a:effectLst>
                <a:outerShdw blurRad="38100" dist="38100" dir="2700000" algn="tl">
                  <a:srgbClr val="000000">
                    <a:alpha val="43137"/>
                  </a:srgbClr>
                </a:outerShdw>
              </a:effectLst>
              <a:latin typeface="Arial" charset="0"/>
            </a:endParaRPr>
          </a:p>
        </p:txBody>
      </p:sp>
      <p:sp>
        <p:nvSpPr>
          <p:cNvPr id="13" name="正方形/長方形 12"/>
          <p:cNvSpPr/>
          <p:nvPr/>
        </p:nvSpPr>
        <p:spPr>
          <a:xfrm>
            <a:off x="1326801" y="4173357"/>
            <a:ext cx="1360667" cy="518593"/>
          </a:xfrm>
          <a:prstGeom prst="rect">
            <a:avLst/>
          </a:prstGeom>
          <a:solidFill>
            <a:srgbClr val="75974B"/>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連携型</a:t>
            </a:r>
            <a:endParaRPr lang="en-US" altLang="ja-JP"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1326801" y="4838113"/>
            <a:ext cx="1360667" cy="514551"/>
          </a:xfrm>
          <a:prstGeom prst="rect">
            <a:avLst/>
          </a:prstGeom>
          <a:solidFill>
            <a:schemeClr val="accent1">
              <a:lumMod val="50000"/>
            </a:schemeClr>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地域型</a:t>
            </a:r>
            <a:r>
              <a:rPr lang="ja-JP" altLang="en-US" sz="12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2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1326802" y="5496455"/>
            <a:ext cx="1365368" cy="517146"/>
          </a:xfrm>
          <a:prstGeom prst="rect">
            <a:avLst/>
          </a:prstGeom>
          <a:solidFill>
            <a:srgbClr val="AD4B49"/>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8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基幹型</a:t>
            </a:r>
            <a:endParaRPr lang="en-US" altLang="ja-JP" sz="12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下カーブ矢印 6"/>
          <p:cNvSpPr/>
          <p:nvPr/>
        </p:nvSpPr>
        <p:spPr bwMode="auto">
          <a:xfrm>
            <a:off x="722973" y="4533652"/>
            <a:ext cx="575318" cy="41873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2" name="上カーブ矢印 21"/>
          <p:cNvSpPr/>
          <p:nvPr/>
        </p:nvSpPr>
        <p:spPr bwMode="auto">
          <a:xfrm rot="10800000" flipV="1">
            <a:off x="2758460" y="4576265"/>
            <a:ext cx="587398" cy="439244"/>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4" name="グループ化 3"/>
          <p:cNvGrpSpPr/>
          <p:nvPr/>
        </p:nvGrpSpPr>
        <p:grpSpPr>
          <a:xfrm>
            <a:off x="3743297" y="2389456"/>
            <a:ext cx="1736661" cy="950026"/>
            <a:chOff x="3152043" y="2770315"/>
            <a:chExt cx="2866391" cy="460375"/>
          </a:xfrm>
        </p:grpSpPr>
        <p:sp>
          <p:nvSpPr>
            <p:cNvPr id="76" name="AutoShape 29"/>
            <p:cNvSpPr>
              <a:spLocks noChangeArrowheads="1"/>
            </p:cNvSpPr>
            <p:nvPr/>
          </p:nvSpPr>
          <p:spPr bwMode="auto">
            <a:xfrm>
              <a:off x="3152043" y="2770315"/>
              <a:ext cx="2866391" cy="460375"/>
            </a:xfrm>
            <a:prstGeom prst="upDownArrow">
              <a:avLst>
                <a:gd name="adj1" fmla="val 45030"/>
                <a:gd name="adj2" fmla="val 33896"/>
              </a:avLst>
            </a:prstGeom>
            <a:solidFill>
              <a:srgbClr val="5F5F5F"/>
            </a:solidFill>
            <a:ln w="44450">
              <a:solidFill>
                <a:schemeClr val="bg1"/>
              </a:solidFill>
              <a:miter lim="800000"/>
              <a:headEnd/>
              <a:tailEnd/>
            </a:ln>
          </p:spPr>
          <p:txBody>
            <a:bodyPr wrap="none" anchor="ctr"/>
            <a:lstStyle/>
            <a:p>
              <a:pPr algn="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77" name="Text Box 4"/>
            <p:cNvSpPr txBox="1">
              <a:spLocks noChangeArrowheads="1"/>
            </p:cNvSpPr>
            <p:nvPr/>
          </p:nvSpPr>
          <p:spPr bwMode="auto">
            <a:xfrm>
              <a:off x="4048557" y="2917808"/>
              <a:ext cx="1059504" cy="15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ct val="50000"/>
                </a:spcBef>
              </a:pPr>
              <a:r>
                <a:rPr lang="ja-JP" altLang="en-US" sz="15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連 携</a:t>
              </a:r>
              <a:r>
                <a:rPr lang="ja-JP" altLang="en-US" sz="1500" b="1" dirty="0">
                  <a:solidFill>
                    <a:srgbClr val="808080"/>
                  </a:solidFill>
                  <a:latin typeface="BIZ UDPゴシック" panose="020B0400000000000000" pitchFamily="50" charset="-128"/>
                  <a:ea typeface="BIZ UDPゴシック" panose="020B0400000000000000" pitchFamily="50" charset="-128"/>
                  <a:cs typeface="Meiryo UI" pitchFamily="50" charset="-128"/>
                </a:rPr>
                <a:t>　</a:t>
              </a:r>
            </a:p>
          </p:txBody>
        </p:sp>
      </p:grpSp>
      <p:sp>
        <p:nvSpPr>
          <p:cNvPr id="3" name="円/楕円 2"/>
          <p:cNvSpPr/>
          <p:nvPr/>
        </p:nvSpPr>
        <p:spPr bwMode="auto">
          <a:xfrm>
            <a:off x="1337766" y="1974615"/>
            <a:ext cx="1202605" cy="587177"/>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itchFamily="50" charset="-128"/>
              </a:rPr>
              <a:t>認知症初期集中</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itchFamily="50" charset="-128"/>
              </a:rPr>
              <a:t>支援チーム</a:t>
            </a:r>
            <a:endParaRPr lang="ja-JP" altLang="en-US" sz="12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円/楕円 36"/>
          <p:cNvSpPr/>
          <p:nvPr/>
        </p:nvSpPr>
        <p:spPr bwMode="auto">
          <a:xfrm>
            <a:off x="2730002" y="1974615"/>
            <a:ext cx="1171166" cy="600608"/>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itchFamily="50" charset="-128"/>
              </a:rPr>
              <a:t>地域包括支援</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lgn="ct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itchFamily="50" charset="-128"/>
              </a:rPr>
              <a:t>センター</a:t>
            </a:r>
          </a:p>
        </p:txBody>
      </p:sp>
      <p:sp>
        <p:nvSpPr>
          <p:cNvPr id="38" name="円/楕円 37"/>
          <p:cNvSpPr/>
          <p:nvPr/>
        </p:nvSpPr>
        <p:spPr bwMode="auto">
          <a:xfrm>
            <a:off x="5245842" y="1986919"/>
            <a:ext cx="1104666" cy="600608"/>
          </a:xfrm>
          <a:prstGeom prst="ellipse">
            <a:avLst/>
          </a:prstGeom>
          <a:solidFill>
            <a:srgbClr val="D5E9B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spcAft>
                <a:spcPts val="0"/>
              </a:spcAft>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かかりつけ医</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a:spcAft>
                <a:spcPts val="600"/>
              </a:spcAft>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・歯科医</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9" name="円/楕円 38"/>
          <p:cNvSpPr/>
          <p:nvPr/>
        </p:nvSpPr>
        <p:spPr bwMode="auto">
          <a:xfrm>
            <a:off x="6642277" y="1976661"/>
            <a:ext cx="1163957" cy="600608"/>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lnSpc>
                <a:spcPts val="1440"/>
              </a:lnSpc>
              <a:spcAft>
                <a:spcPts val="0"/>
              </a:spcAft>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a:lnSpc>
                <a:spcPts val="1440"/>
              </a:lnSpc>
              <a:spcAft>
                <a:spcPts val="0"/>
              </a:spcAft>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サポート医</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0" name="Rectangle 2"/>
          <p:cNvSpPr txBox="1">
            <a:spLocks noChangeArrowheads="1"/>
          </p:cNvSpPr>
          <p:nvPr/>
        </p:nvSpPr>
        <p:spPr bwMode="auto">
          <a:xfrm>
            <a:off x="712520" y="183425"/>
            <a:ext cx="7891854" cy="54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認知症疾患医療センター</a:t>
            </a:r>
          </a:p>
        </p:txBody>
      </p:sp>
      <p:sp>
        <p:nvSpPr>
          <p:cNvPr id="28" name="下カーブ矢印 27"/>
          <p:cNvSpPr/>
          <p:nvPr/>
        </p:nvSpPr>
        <p:spPr bwMode="auto">
          <a:xfrm>
            <a:off x="730109" y="5254914"/>
            <a:ext cx="575318" cy="41873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9" name="上カーブ矢印 28"/>
          <p:cNvSpPr/>
          <p:nvPr/>
        </p:nvSpPr>
        <p:spPr bwMode="auto">
          <a:xfrm rot="10800000" flipV="1">
            <a:off x="2765596" y="5297527"/>
            <a:ext cx="587398" cy="439244"/>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91440" tIns="45720" rIns="91440" bIns="45720" numCol="1" rtlCol="0" anchor="ctr" anchorCtr="0" compatLnSpc="1">
            <a:prstTxWarp prst="textNoShape">
              <a:avLst/>
            </a:prstTxWarp>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xmlns="" id="{4A3A92AE-BDDB-47B4-B396-E137133035C2}"/>
              </a:ext>
            </a:extLst>
          </p:cNvPr>
          <p:cNvGrpSpPr/>
          <p:nvPr/>
        </p:nvGrpSpPr>
        <p:grpSpPr>
          <a:xfrm>
            <a:off x="3704863" y="4101222"/>
            <a:ext cx="1920473" cy="1572428"/>
            <a:chOff x="7180400" y="2873516"/>
            <a:chExt cx="1920473" cy="1428921"/>
          </a:xfrm>
        </p:grpSpPr>
        <p:sp>
          <p:nvSpPr>
            <p:cNvPr id="16" name="テキスト ボックス 15"/>
            <p:cNvSpPr txBox="1"/>
            <p:nvPr/>
          </p:nvSpPr>
          <p:spPr>
            <a:xfrm>
              <a:off x="7255492" y="3250921"/>
              <a:ext cx="1807793" cy="95410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・鑑別診断</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BPSD</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・身体合併症</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 への急性期対応</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・専門医療相談</a:t>
              </a:r>
            </a:p>
          </p:txBody>
        </p:sp>
        <p:sp>
          <p:nvSpPr>
            <p:cNvPr id="49" name="角丸四角形 48"/>
            <p:cNvSpPr/>
            <p:nvPr/>
          </p:nvSpPr>
          <p:spPr bwMode="auto">
            <a:xfrm>
              <a:off x="7180400" y="3083935"/>
              <a:ext cx="1920473" cy="1218502"/>
            </a:xfrm>
            <a:prstGeom prst="roundRect">
              <a:avLst>
                <a:gd name="adj" fmla="val 16142"/>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r"/>
              <a:endParaRPr lang="ja-JP" altLang="en-US"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7302183" y="2873516"/>
              <a:ext cx="1636502" cy="307777"/>
            </a:xfrm>
            <a:prstGeom prst="rect">
              <a:avLst/>
            </a:prstGeom>
            <a:solidFill>
              <a:schemeClr val="bg1"/>
            </a:solidFill>
          </p:spPr>
          <p:txBody>
            <a:bodyPr wrap="square" rtlCol="0">
              <a:spAutoFit/>
            </a:bodyPr>
            <a:lstStyle/>
            <a:p>
              <a:pPr algn="ct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⑴専門的医療機能</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6" name="グループ化 5">
            <a:extLst>
              <a:ext uri="{FF2B5EF4-FFF2-40B4-BE49-F238E27FC236}">
                <a16:creationId xmlns:a16="http://schemas.microsoft.com/office/drawing/2014/main" xmlns="" id="{726B3729-1001-4E34-B310-85921AE43581}"/>
              </a:ext>
            </a:extLst>
          </p:cNvPr>
          <p:cNvGrpSpPr/>
          <p:nvPr/>
        </p:nvGrpSpPr>
        <p:grpSpPr>
          <a:xfrm>
            <a:off x="6141978" y="3882453"/>
            <a:ext cx="1989300" cy="1099990"/>
            <a:chOff x="6343779" y="4392561"/>
            <a:chExt cx="1718554" cy="1099990"/>
          </a:xfrm>
        </p:grpSpPr>
        <p:sp>
          <p:nvSpPr>
            <p:cNvPr id="50" name="テキスト ボックス 49"/>
            <p:cNvSpPr txBox="1"/>
            <p:nvPr/>
          </p:nvSpPr>
          <p:spPr>
            <a:xfrm>
              <a:off x="6457684" y="4802571"/>
              <a:ext cx="1533856" cy="523220"/>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・連携協議会の設置</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・研修会の開催</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65" name="角丸四角形 64"/>
            <p:cNvSpPr/>
            <p:nvPr/>
          </p:nvSpPr>
          <p:spPr bwMode="auto">
            <a:xfrm>
              <a:off x="6343779" y="4570707"/>
              <a:ext cx="1718554" cy="921844"/>
            </a:xfrm>
            <a:prstGeom prst="roundRect">
              <a:avLst>
                <a:gd name="adj" fmla="val 19231"/>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9" name="テキスト ボックス 58"/>
            <p:cNvSpPr txBox="1"/>
            <p:nvPr/>
          </p:nvSpPr>
          <p:spPr>
            <a:xfrm>
              <a:off x="6420942" y="4392561"/>
              <a:ext cx="1604649" cy="307777"/>
            </a:xfrm>
            <a:prstGeom prst="rect">
              <a:avLst/>
            </a:prstGeom>
            <a:solidFill>
              <a:schemeClr val="bg1"/>
            </a:solidFill>
          </p:spPr>
          <p:txBody>
            <a:bodyPr wrap="square" rtlCol="0">
              <a:spAutoFit/>
            </a:bodyPr>
            <a:lstStyle/>
            <a:p>
              <a:pPr algn="ct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⑵地域連携拠点機能</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31" name="グループ化 30">
            <a:extLst>
              <a:ext uri="{FF2B5EF4-FFF2-40B4-BE49-F238E27FC236}">
                <a16:creationId xmlns:a16="http://schemas.microsoft.com/office/drawing/2014/main" xmlns="" id="{0F98B855-CCD8-406A-B3F7-177D67A585D4}"/>
              </a:ext>
            </a:extLst>
          </p:cNvPr>
          <p:cNvGrpSpPr/>
          <p:nvPr/>
        </p:nvGrpSpPr>
        <p:grpSpPr>
          <a:xfrm>
            <a:off x="5838647" y="5264795"/>
            <a:ext cx="1978551" cy="911970"/>
            <a:chOff x="6144654" y="4425551"/>
            <a:chExt cx="1920473" cy="906892"/>
          </a:xfrm>
        </p:grpSpPr>
        <p:sp>
          <p:nvSpPr>
            <p:cNvPr id="33" name="テキスト ボックス 32">
              <a:extLst>
                <a:ext uri="{FF2B5EF4-FFF2-40B4-BE49-F238E27FC236}">
                  <a16:creationId xmlns:a16="http://schemas.microsoft.com/office/drawing/2014/main" xmlns="" id="{9A7D96A5-EC1A-42D8-808D-BFCBA45BB39C}"/>
                </a:ext>
              </a:extLst>
            </p:cNvPr>
            <p:cNvSpPr txBox="1"/>
            <p:nvPr/>
          </p:nvSpPr>
          <p:spPr>
            <a:xfrm>
              <a:off x="6239806" y="4841001"/>
              <a:ext cx="1690091" cy="306063"/>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・診断後の相談支援</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34" name="角丸四角形 64">
              <a:extLst>
                <a:ext uri="{FF2B5EF4-FFF2-40B4-BE49-F238E27FC236}">
                  <a16:creationId xmlns:a16="http://schemas.microsoft.com/office/drawing/2014/main" xmlns="" id="{E83361B2-D1F8-42AA-BEBF-35F808FAA6AA}"/>
                </a:ext>
              </a:extLst>
            </p:cNvPr>
            <p:cNvSpPr/>
            <p:nvPr/>
          </p:nvSpPr>
          <p:spPr bwMode="auto">
            <a:xfrm>
              <a:off x="6144654" y="4577702"/>
              <a:ext cx="1920473" cy="754741"/>
            </a:xfrm>
            <a:prstGeom prst="roundRect">
              <a:avLst>
                <a:gd name="adj" fmla="val 23703"/>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xmlns="" id="{52A2EF56-A191-4559-88F1-89726C091956}"/>
                </a:ext>
              </a:extLst>
            </p:cNvPr>
            <p:cNvSpPr txBox="1"/>
            <p:nvPr/>
          </p:nvSpPr>
          <p:spPr>
            <a:xfrm>
              <a:off x="6219165" y="4425551"/>
              <a:ext cx="1754281" cy="306063"/>
            </a:xfrm>
            <a:prstGeom prst="rect">
              <a:avLst/>
            </a:prstGeom>
            <a:solidFill>
              <a:schemeClr val="bg1"/>
            </a:solidFill>
          </p:spPr>
          <p:txBody>
            <a:bodyPr wrap="square" rtlCol="0">
              <a:spAutoFit/>
            </a:bodyPr>
            <a:lstStyle/>
            <a:p>
              <a:pPr algn="ct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⑶日常生活支援機能</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sp>
        <p:nvSpPr>
          <p:cNvPr id="44"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36"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9</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40"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348646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55941" y="279292"/>
            <a:ext cx="8753475" cy="588962"/>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認知症の人の医療とケアの目標</a:t>
            </a:r>
          </a:p>
        </p:txBody>
      </p:sp>
      <p:sp>
        <p:nvSpPr>
          <p:cNvPr id="63492" name="テキスト ボックス 35"/>
          <p:cNvSpPr txBox="1">
            <a:spLocks noChangeArrowheads="1"/>
          </p:cNvSpPr>
          <p:nvPr/>
        </p:nvSpPr>
        <p:spPr bwMode="auto">
          <a:xfrm>
            <a:off x="1401288" y="2321503"/>
            <a:ext cx="648392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buFont typeface="Calibri" pitchFamily="34" charset="0"/>
              <a:buNone/>
            </a:pPr>
            <a:r>
              <a:rPr lang="en-US" altLang="ja-JP" sz="3200" b="1" dirty="0">
                <a:solidFill>
                  <a:srgbClr val="FF7575"/>
                </a:solidFill>
                <a:latin typeface="Meiryo UI" pitchFamily="50" charset="-128"/>
                <a:ea typeface="Meiryo UI" pitchFamily="50" charset="-128"/>
                <a:cs typeface="Meiryo UI" pitchFamily="50" charset="-128"/>
              </a:rPr>
              <a:t>1</a:t>
            </a:r>
            <a:r>
              <a:rPr lang="ja-JP" altLang="en-US" sz="3200" b="1" dirty="0">
                <a:solidFill>
                  <a:srgbClr val="FF7575"/>
                </a:solidFill>
                <a:latin typeface="Meiryo UI" pitchFamily="50" charset="-128"/>
                <a:ea typeface="Meiryo UI" pitchFamily="50" charset="-128"/>
                <a:cs typeface="Meiryo UI" pitchFamily="50" charset="-128"/>
              </a:rPr>
              <a:t>：生活機能の</a:t>
            </a:r>
            <a:r>
              <a:rPr lang="en-US" altLang="ja-JP" sz="3200" b="1" dirty="0">
                <a:solidFill>
                  <a:srgbClr val="FF7575"/>
                </a:solidFill>
                <a:latin typeface="Meiryo UI" pitchFamily="50" charset="-128"/>
                <a:ea typeface="Meiryo UI" pitchFamily="50" charset="-128"/>
                <a:cs typeface="Meiryo UI" pitchFamily="50" charset="-128"/>
              </a:rPr>
              <a:t>1</a:t>
            </a:r>
            <a:r>
              <a:rPr lang="ja-JP" altLang="en-US" sz="3200" b="1" dirty="0">
                <a:solidFill>
                  <a:srgbClr val="FF7575"/>
                </a:solidFill>
                <a:latin typeface="Meiryo UI" pitchFamily="50" charset="-128"/>
                <a:ea typeface="Meiryo UI" pitchFamily="50" charset="-128"/>
                <a:cs typeface="Meiryo UI" pitchFamily="50" charset="-128"/>
              </a:rPr>
              <a:t>日でも長い維持</a:t>
            </a:r>
          </a:p>
          <a:p>
            <a:pPr eaLnBrk="1" hangingPunct="1">
              <a:buFont typeface="Calibri" pitchFamily="34" charset="0"/>
              <a:buNone/>
            </a:pPr>
            <a:endParaRPr lang="en-US" altLang="ja-JP" sz="1600" b="1" dirty="0">
              <a:solidFill>
                <a:srgbClr val="FF5050"/>
              </a:solidFill>
              <a:latin typeface="Meiryo UI" pitchFamily="50" charset="-128"/>
              <a:ea typeface="Meiryo UI" pitchFamily="50" charset="-128"/>
              <a:cs typeface="Meiryo UI" pitchFamily="50" charset="-128"/>
            </a:endParaRPr>
          </a:p>
          <a:p>
            <a:pPr eaLnBrk="1" hangingPunct="1">
              <a:buFont typeface="Calibri" pitchFamily="34" charset="0"/>
              <a:buNone/>
            </a:pPr>
            <a:r>
              <a:rPr lang="en-US" altLang="ja-JP" sz="3200" b="1" dirty="0">
                <a:latin typeface="Meiryo UI" pitchFamily="50" charset="-128"/>
                <a:ea typeface="Meiryo UI" pitchFamily="50" charset="-128"/>
                <a:cs typeface="Meiryo UI" pitchFamily="50" charset="-128"/>
              </a:rPr>
              <a:t>2</a:t>
            </a:r>
            <a:r>
              <a:rPr lang="ja-JP" altLang="en-US" sz="3200" b="1" dirty="0">
                <a:latin typeface="Meiryo UI" pitchFamily="50" charset="-128"/>
                <a:ea typeface="Meiryo UI" pitchFamily="50" charset="-128"/>
                <a:cs typeface="Meiryo UI" pitchFamily="50" charset="-128"/>
              </a:rPr>
              <a:t>：行動・心理症状</a:t>
            </a:r>
            <a:r>
              <a:rPr lang="en-US" altLang="ja-JP" sz="3200" b="1" dirty="0">
                <a:latin typeface="Meiryo UI" pitchFamily="50" charset="-128"/>
                <a:ea typeface="Meiryo UI" pitchFamily="50" charset="-128"/>
                <a:cs typeface="Meiryo UI" pitchFamily="50" charset="-128"/>
              </a:rPr>
              <a:t>(</a:t>
            </a:r>
            <a:r>
              <a:rPr lang="en-US" altLang="ja-JP" sz="3200" b="1" dirty="0">
                <a:latin typeface="Trebuchet MS" panose="020B0603020202020204" pitchFamily="34" charset="0"/>
                <a:ea typeface="Meiryo UI" pitchFamily="50" charset="-128"/>
                <a:cs typeface="Meiryo UI" pitchFamily="50" charset="-128"/>
              </a:rPr>
              <a:t>BPSD</a:t>
            </a:r>
            <a:r>
              <a:rPr lang="en-US" altLang="ja-JP" sz="3200" b="1" dirty="0">
                <a:latin typeface="Meiryo UI" pitchFamily="50" charset="-128"/>
                <a:ea typeface="Meiryo UI" pitchFamily="50" charset="-128"/>
                <a:cs typeface="Meiryo UI" pitchFamily="50" charset="-128"/>
              </a:rPr>
              <a:t>)</a:t>
            </a:r>
            <a:r>
              <a:rPr lang="ja-JP" altLang="en-US" sz="3200" b="1" dirty="0">
                <a:latin typeface="Meiryo UI" pitchFamily="50" charset="-128"/>
                <a:ea typeface="Meiryo UI" pitchFamily="50" charset="-128"/>
                <a:cs typeface="Meiryo UI" pitchFamily="50" charset="-128"/>
              </a:rPr>
              <a:t>の緩和</a:t>
            </a:r>
            <a:endParaRPr lang="en-US" altLang="ja-JP" sz="3200" b="1" dirty="0">
              <a:latin typeface="Meiryo UI" pitchFamily="50" charset="-128"/>
              <a:ea typeface="Meiryo UI" pitchFamily="50" charset="-128"/>
              <a:cs typeface="Meiryo UI" pitchFamily="50" charset="-128"/>
            </a:endParaRPr>
          </a:p>
          <a:p>
            <a:pPr eaLnBrk="1" hangingPunct="1">
              <a:buFont typeface="Calibri" pitchFamily="34" charset="0"/>
              <a:buNone/>
            </a:pPr>
            <a:endParaRPr lang="ja-JP" altLang="en-US" sz="1600" b="1" dirty="0">
              <a:latin typeface="Meiryo UI" pitchFamily="50" charset="-128"/>
              <a:ea typeface="Meiryo UI" pitchFamily="50" charset="-128"/>
              <a:cs typeface="Meiryo UI" pitchFamily="50" charset="-128"/>
            </a:endParaRPr>
          </a:p>
          <a:p>
            <a:pPr eaLnBrk="1" hangingPunct="1">
              <a:buFont typeface="Calibri" pitchFamily="34" charset="0"/>
              <a:buNone/>
            </a:pPr>
            <a:r>
              <a:rPr lang="en-US" altLang="ja-JP" sz="3200" b="1" dirty="0">
                <a:latin typeface="Meiryo UI" pitchFamily="50" charset="-128"/>
                <a:ea typeface="Meiryo UI" pitchFamily="50" charset="-128"/>
                <a:cs typeface="Meiryo UI" pitchFamily="50" charset="-128"/>
              </a:rPr>
              <a:t>3</a:t>
            </a:r>
            <a:r>
              <a:rPr lang="ja-JP" altLang="en-US" sz="3200" b="1" dirty="0">
                <a:latin typeface="Meiryo UI" pitchFamily="50" charset="-128"/>
                <a:ea typeface="Meiryo UI" pitchFamily="50" charset="-128"/>
                <a:cs typeface="Meiryo UI" pitchFamily="50" charset="-128"/>
              </a:rPr>
              <a:t>：家族の介護負担の軽減</a:t>
            </a:r>
            <a:endParaRPr lang="en-US" sz="3200" b="1" dirty="0">
              <a:latin typeface="Meiryo UI" pitchFamily="50" charset="-128"/>
              <a:ea typeface="Meiryo UI" pitchFamily="50" charset="-128"/>
              <a:cs typeface="Meiryo UI" pitchFamily="50" charset="-128"/>
            </a:endParaRPr>
          </a:p>
        </p:txBody>
      </p:sp>
      <p:sp>
        <p:nvSpPr>
          <p:cNvPr id="63493" name="正方形/長方形 41"/>
          <p:cNvSpPr>
            <a:spLocks noChangeArrowheads="1"/>
          </p:cNvSpPr>
          <p:nvPr/>
        </p:nvSpPr>
        <p:spPr bwMode="auto">
          <a:xfrm>
            <a:off x="4035972" y="4960667"/>
            <a:ext cx="479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b="1" dirty="0">
                <a:latin typeface="Meiryo UI" pitchFamily="50" charset="-128"/>
                <a:ea typeface="Meiryo UI" pitchFamily="50" charset="-128"/>
                <a:cs typeface="Meiryo UI" pitchFamily="50" charset="-128"/>
              </a:rPr>
              <a:t>日本老年医学会ニュースレター　</a:t>
            </a:r>
            <a:endParaRPr lang="en-US" altLang="ja-JP" sz="1200" b="1" dirty="0">
              <a:latin typeface="Meiryo UI" pitchFamily="50" charset="-128"/>
              <a:ea typeface="Meiryo UI" pitchFamily="50" charset="-128"/>
              <a:cs typeface="Meiryo UI" pitchFamily="50" charset="-128"/>
            </a:endParaRPr>
          </a:p>
          <a:p>
            <a:r>
              <a:rPr lang="ja-JP" altLang="en-US" sz="1200" b="1" dirty="0">
                <a:latin typeface="Meiryo UI" pitchFamily="50" charset="-128"/>
                <a:ea typeface="Meiryo UI" pitchFamily="50" charset="-128"/>
                <a:cs typeface="Meiryo UI" pitchFamily="50" charset="-128"/>
              </a:rPr>
              <a:t>第</a:t>
            </a:r>
            <a:r>
              <a:rPr lang="en-US" altLang="ja-JP" sz="1200" b="1" dirty="0">
                <a:latin typeface="Meiryo UI" pitchFamily="50" charset="-128"/>
                <a:ea typeface="Meiryo UI" pitchFamily="50" charset="-128"/>
                <a:cs typeface="Meiryo UI" pitchFamily="50" charset="-128"/>
              </a:rPr>
              <a:t>1</a:t>
            </a:r>
            <a:r>
              <a:rPr lang="ja-JP" altLang="en-US" sz="1200" b="1" dirty="0">
                <a:latin typeface="Meiryo UI" pitchFamily="50" charset="-128"/>
                <a:ea typeface="Meiryo UI" pitchFamily="50" charset="-128"/>
                <a:cs typeface="Meiryo UI" pitchFamily="50" charset="-128"/>
              </a:rPr>
              <a:t>回　認知症の医療と介護　総合的機能評価の観点から　より抜粋</a:t>
            </a:r>
          </a:p>
        </p:txBody>
      </p:sp>
      <p:sp>
        <p:nvSpPr>
          <p:cNvPr id="10" name="Rectangle 3"/>
          <p:cNvSpPr>
            <a:spLocks noChangeArrowheads="1"/>
          </p:cNvSpPr>
          <p:nvPr/>
        </p:nvSpPr>
        <p:spPr bwMode="auto">
          <a:xfrm>
            <a:off x="224718" y="951009"/>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1"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連携</a:t>
            </a:r>
            <a:r>
              <a:rPr lang="en-US" altLang="ja-JP" sz="1800" b="1" dirty="0">
                <a:latin typeface="Trebuchet MS" panose="020B0603020202020204" pitchFamily="34" charset="0"/>
                <a:ea typeface="Meiryo UI" pitchFamily="50" charset="-128"/>
                <a:cs typeface="Meiryo UI" pitchFamily="50" charset="-128"/>
              </a:rPr>
              <a:t>10</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958601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AutoShape 2"/>
          <p:cNvSpPr>
            <a:spLocks noChangeArrowheads="1"/>
          </p:cNvSpPr>
          <p:nvPr/>
        </p:nvSpPr>
        <p:spPr bwMode="auto">
          <a:xfrm>
            <a:off x="4972050" y="2445374"/>
            <a:ext cx="3789363" cy="3168650"/>
          </a:xfrm>
          <a:prstGeom prst="roundRect">
            <a:avLst>
              <a:gd name="adj" fmla="val 12903"/>
            </a:avLst>
          </a:prstGeom>
          <a:solidFill>
            <a:srgbClr val="FF7575"/>
          </a:solidFill>
          <a:ln>
            <a:noFill/>
          </a:ln>
        </p:spPr>
        <p:txBody>
          <a:bodyPr wrap="none" anchor="ctr"/>
          <a:lstStyle/>
          <a:p>
            <a:pPr eaLnBrk="1" hangingPunct="1"/>
            <a:endParaRPr lang="ja-JP" altLang="en-US" sz="1800"/>
          </a:p>
        </p:txBody>
      </p:sp>
      <p:sp>
        <p:nvSpPr>
          <p:cNvPr id="155651" name="AutoShape 3"/>
          <p:cNvSpPr>
            <a:spLocks noChangeArrowheads="1"/>
          </p:cNvSpPr>
          <p:nvPr/>
        </p:nvSpPr>
        <p:spPr bwMode="auto">
          <a:xfrm>
            <a:off x="395288" y="2412037"/>
            <a:ext cx="3384550" cy="3168650"/>
          </a:xfrm>
          <a:prstGeom prst="roundRect">
            <a:avLst>
              <a:gd name="adj" fmla="val 12590"/>
            </a:avLst>
          </a:prstGeom>
          <a:solidFill>
            <a:srgbClr val="69892F"/>
          </a:solidFill>
          <a:ln>
            <a:noFill/>
          </a:ln>
        </p:spPr>
        <p:txBody>
          <a:bodyPr wrap="none" anchor="ctr"/>
          <a:lstStyle/>
          <a:p>
            <a:pPr eaLnBrk="1" hangingPunct="1"/>
            <a:endParaRPr lang="ja-JP" altLang="en-US" sz="1800">
              <a:solidFill>
                <a:srgbClr val="85AE3C"/>
              </a:solidFill>
            </a:endParaRPr>
          </a:p>
        </p:txBody>
      </p:sp>
      <p:sp>
        <p:nvSpPr>
          <p:cNvPr id="155652" name="Rectangle 4"/>
          <p:cNvSpPr>
            <a:spLocks noGrp="1" noChangeArrowheads="1"/>
          </p:cNvSpPr>
          <p:nvPr>
            <p:ph type="title" idx="4294967295"/>
          </p:nvPr>
        </p:nvSpPr>
        <p:spPr>
          <a:xfrm>
            <a:off x="2230438" y="133575"/>
            <a:ext cx="4779168" cy="984924"/>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認知症高齢者ケアの基本</a:t>
            </a:r>
            <a:r>
              <a:rPr lang="ja-JP" altLang="en-US" sz="3000" b="1" dirty="0">
                <a:solidFill>
                  <a:srgbClr val="FEFFF3"/>
                </a:solidFill>
                <a:latin typeface="Meiryo UI" pitchFamily="50" charset="-128"/>
                <a:ea typeface="Meiryo UI" pitchFamily="50" charset="-128"/>
                <a:cs typeface="Meiryo UI" pitchFamily="50" charset="-128"/>
              </a:rPr>
              <a:t/>
            </a:r>
            <a:br>
              <a:rPr lang="ja-JP" altLang="en-US" sz="3000" b="1" dirty="0">
                <a:solidFill>
                  <a:srgbClr val="FEFFF3"/>
                </a:solidFill>
                <a:latin typeface="Meiryo UI" pitchFamily="50" charset="-128"/>
                <a:ea typeface="Meiryo UI" pitchFamily="50" charset="-128"/>
                <a:cs typeface="Meiryo UI" pitchFamily="50" charset="-128"/>
              </a:rPr>
            </a:br>
            <a:r>
              <a:rPr lang="ja-JP" altLang="en-US" sz="2400" b="1" dirty="0">
                <a:solidFill>
                  <a:schemeClr val="tx1"/>
                </a:solidFill>
                <a:latin typeface="Meiryo UI" pitchFamily="50" charset="-128"/>
                <a:ea typeface="Meiryo UI" pitchFamily="50" charset="-128"/>
                <a:cs typeface="Meiryo UI" pitchFamily="50" charset="-128"/>
              </a:rPr>
              <a:t>～ 尊厳を支えるケアの確立 ～</a:t>
            </a:r>
          </a:p>
        </p:txBody>
      </p:sp>
      <p:sp>
        <p:nvSpPr>
          <p:cNvPr id="155653" name="Rectangle 5"/>
          <p:cNvSpPr>
            <a:spLocks noGrp="1" noChangeArrowheads="1"/>
          </p:cNvSpPr>
          <p:nvPr>
            <p:ph type="body" sz="half" idx="4294967295"/>
          </p:nvPr>
        </p:nvSpPr>
        <p:spPr>
          <a:xfrm>
            <a:off x="546652" y="2756524"/>
            <a:ext cx="3326848" cy="2570163"/>
          </a:xfrm>
        </p:spPr>
        <p:txBody>
          <a:bodyPr/>
          <a:lstStyle/>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・記憶障害の進行と感情</a:t>
            </a: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   等の残存</a:t>
            </a:r>
          </a:p>
          <a:p>
            <a:pPr eaLnBrk="1" hangingPunct="1">
              <a:lnSpc>
                <a:spcPct val="90000"/>
              </a:lnSpc>
              <a:buFontTx/>
              <a:buNone/>
            </a:pPr>
            <a:endParaRPr lang="ja-JP" altLang="en-US" sz="8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・不安･焦燥感</a:t>
            </a: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 　⇒行動障害の引き金</a:t>
            </a:r>
          </a:p>
          <a:p>
            <a:pPr eaLnBrk="1" hangingPunct="1">
              <a:lnSpc>
                <a:spcPct val="90000"/>
              </a:lnSpc>
              <a:buFontTx/>
              <a:buNone/>
            </a:pPr>
            <a:endParaRPr lang="ja-JP" altLang="en-US" sz="8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・環境適応能力の低下　</a:t>
            </a:r>
          </a:p>
          <a:p>
            <a:pPr eaLnBrk="1" hangingPunct="1">
              <a:lnSpc>
                <a:spcPct val="90000"/>
              </a:lnSpc>
              <a:buFontTx/>
              <a:buNone/>
            </a:pPr>
            <a:r>
              <a:rPr lang="ja-JP" altLang="en-US" sz="2200" b="1" dirty="0">
                <a:solidFill>
                  <a:schemeClr val="bg1"/>
                </a:solidFill>
                <a:latin typeface="Meiryo UI" pitchFamily="50" charset="-128"/>
                <a:ea typeface="Meiryo UI" pitchFamily="50" charset="-128"/>
                <a:cs typeface="Meiryo UI" pitchFamily="50" charset="-128"/>
              </a:rPr>
              <a:t>　（環境変化に脆弱）</a:t>
            </a:r>
          </a:p>
        </p:txBody>
      </p:sp>
      <p:sp>
        <p:nvSpPr>
          <p:cNvPr id="155654" name="Rectangle 6"/>
          <p:cNvSpPr>
            <a:spLocks noGrp="1" noChangeArrowheads="1"/>
          </p:cNvSpPr>
          <p:nvPr>
            <p:ph type="body" sz="half" idx="4294967295"/>
          </p:nvPr>
        </p:nvSpPr>
        <p:spPr>
          <a:xfrm>
            <a:off x="5098774" y="2750174"/>
            <a:ext cx="3581676" cy="2779713"/>
          </a:xfrm>
        </p:spPr>
        <p:txBody>
          <a:bodyPr/>
          <a:lstStyle/>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a:t>
            </a:r>
            <a:r>
              <a:rPr lang="ja-JP" altLang="en-US" sz="2100" b="1" u="sng" dirty="0">
                <a:solidFill>
                  <a:schemeClr val="bg1"/>
                </a:solidFill>
                <a:latin typeface="Meiryo UI" pitchFamily="50" charset="-128"/>
                <a:ea typeface="Meiryo UI" pitchFamily="50" charset="-128"/>
                <a:cs typeface="Meiryo UI" pitchFamily="50" charset="-128"/>
              </a:rPr>
              <a:t>環境の変化を避け、生活の</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a:t>
            </a:r>
            <a:r>
              <a:rPr lang="ja-JP" altLang="en-US" sz="2100" b="1" u="sng" dirty="0">
                <a:solidFill>
                  <a:schemeClr val="bg1"/>
                </a:solidFill>
                <a:latin typeface="Meiryo UI" pitchFamily="50" charset="-128"/>
                <a:ea typeface="Meiryo UI" pitchFamily="50" charset="-128"/>
                <a:cs typeface="Meiryo UI" pitchFamily="50" charset="-128"/>
              </a:rPr>
              <a:t>継続性を尊重</a:t>
            </a:r>
          </a:p>
          <a:p>
            <a:pPr eaLnBrk="1" hangingPunct="1">
              <a:lnSpc>
                <a:spcPct val="90000"/>
              </a:lnSpc>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a:t>
            </a:r>
            <a:r>
              <a:rPr lang="ja-JP" altLang="en-US" sz="2100" b="1" u="sng" dirty="0">
                <a:solidFill>
                  <a:schemeClr val="bg1"/>
                </a:solidFill>
                <a:latin typeface="Meiryo UI" pitchFamily="50" charset="-128"/>
                <a:ea typeface="Meiryo UI" pitchFamily="50" charset="-128"/>
                <a:cs typeface="Meiryo UI" pitchFamily="50" charset="-128"/>
              </a:rPr>
              <a:t>高齢者のペースでゆっくり</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a:t>
            </a:r>
            <a:r>
              <a:rPr lang="ja-JP" altLang="en-US" sz="2100" b="1" u="sng" dirty="0">
                <a:solidFill>
                  <a:schemeClr val="bg1"/>
                </a:solidFill>
                <a:latin typeface="Meiryo UI" pitchFamily="50" charset="-128"/>
                <a:ea typeface="Meiryo UI" pitchFamily="50" charset="-128"/>
                <a:cs typeface="Meiryo UI" pitchFamily="50" charset="-128"/>
              </a:rPr>
              <a:t>と</a:t>
            </a:r>
            <a:r>
              <a:rPr lang="ja-JP" altLang="en-US" sz="2100" b="1" dirty="0">
                <a:solidFill>
                  <a:schemeClr val="bg1"/>
                </a:solidFill>
                <a:latin typeface="Meiryo UI" pitchFamily="50" charset="-128"/>
                <a:ea typeface="Meiryo UI" pitchFamily="50" charset="-128"/>
                <a:cs typeface="Meiryo UI" pitchFamily="50" charset="-128"/>
              </a:rPr>
              <a:t>安心感を大切に</a:t>
            </a:r>
          </a:p>
          <a:p>
            <a:pPr eaLnBrk="1" hangingPunct="1">
              <a:lnSpc>
                <a:spcPct val="90000"/>
              </a:lnSpc>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a:t>
            </a:r>
            <a:r>
              <a:rPr lang="ja-JP" altLang="en-US" sz="2100" b="1" u="sng" dirty="0">
                <a:solidFill>
                  <a:schemeClr val="bg1"/>
                </a:solidFill>
                <a:latin typeface="Meiryo UI" pitchFamily="50" charset="-128"/>
                <a:ea typeface="Meiryo UI" pitchFamily="50" charset="-128"/>
                <a:cs typeface="Meiryo UI" pitchFamily="50" charset="-128"/>
              </a:rPr>
              <a:t>心身の力を最大限に引き出</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a:t>
            </a:r>
            <a:r>
              <a:rPr lang="ja-JP" altLang="en-US" sz="2100" b="1" u="sng" dirty="0">
                <a:solidFill>
                  <a:schemeClr val="bg1"/>
                </a:solidFill>
                <a:latin typeface="Meiryo UI" pitchFamily="50" charset="-128"/>
                <a:ea typeface="Meiryo UI" pitchFamily="50" charset="-128"/>
                <a:cs typeface="Meiryo UI" pitchFamily="50" charset="-128"/>
              </a:rPr>
              <a:t>して</a:t>
            </a:r>
            <a:r>
              <a:rPr lang="ja-JP" altLang="en-US" sz="2100" b="1" dirty="0">
                <a:solidFill>
                  <a:schemeClr val="bg1"/>
                </a:solidFill>
                <a:latin typeface="Meiryo UI" pitchFamily="50" charset="-128"/>
                <a:ea typeface="Meiryo UI" pitchFamily="50" charset="-128"/>
                <a:cs typeface="Meiryo UI" pitchFamily="50" charset="-128"/>
              </a:rPr>
              <a:t>充実感のある暮らしを</a:t>
            </a:r>
          </a:p>
          <a:p>
            <a:pPr eaLnBrk="1" hangingPunct="1">
              <a:lnSpc>
                <a:spcPct val="90000"/>
              </a:lnSpc>
              <a:buFontTx/>
              <a:buNone/>
            </a:pPr>
            <a:r>
              <a:rPr lang="ja-JP" altLang="en-US" sz="2100" b="1" dirty="0">
                <a:solidFill>
                  <a:schemeClr val="bg1"/>
                </a:solidFill>
                <a:latin typeface="Meiryo UI" pitchFamily="50" charset="-128"/>
                <a:ea typeface="Meiryo UI" pitchFamily="50" charset="-128"/>
                <a:cs typeface="Meiryo UI" pitchFamily="50" charset="-128"/>
              </a:rPr>
              <a:t>   構築</a:t>
            </a:r>
          </a:p>
        </p:txBody>
      </p:sp>
      <p:sp>
        <p:nvSpPr>
          <p:cNvPr id="155655" name="Rectangle 7"/>
          <p:cNvSpPr>
            <a:spLocks noChangeArrowheads="1"/>
          </p:cNvSpPr>
          <p:nvPr/>
        </p:nvSpPr>
        <p:spPr bwMode="auto">
          <a:xfrm>
            <a:off x="468313" y="1603999"/>
            <a:ext cx="35242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200" bIns="72000">
            <a:spAutoFit/>
          </a:bodyPr>
          <a:lstStyle/>
          <a:p>
            <a:pPr eaLnBrk="1" hangingPunct="1">
              <a:spcBef>
                <a:spcPct val="20000"/>
              </a:spcBef>
              <a:buClr>
                <a:schemeClr val="tx2"/>
              </a:buClr>
              <a:buSzPct val="75000"/>
              <a:buFont typeface="Wingdings" pitchFamily="2" charset="2"/>
              <a:buNone/>
            </a:pPr>
            <a:r>
              <a:rPr lang="ja-JP" altLang="en-US" sz="2800" b="1" dirty="0">
                <a:solidFill>
                  <a:srgbClr val="69892F"/>
                </a:solidFill>
                <a:latin typeface="Meiryo UI" pitchFamily="50" charset="-128"/>
                <a:ea typeface="Meiryo UI" pitchFamily="50" charset="-128"/>
                <a:cs typeface="Meiryo UI" pitchFamily="50" charset="-128"/>
              </a:rPr>
              <a:t>認知症高齢者の特性</a:t>
            </a:r>
          </a:p>
        </p:txBody>
      </p:sp>
      <p:sp>
        <p:nvSpPr>
          <p:cNvPr id="155656" name="Rectangle 8"/>
          <p:cNvSpPr>
            <a:spLocks noChangeArrowheads="1"/>
          </p:cNvSpPr>
          <p:nvPr/>
        </p:nvSpPr>
        <p:spPr bwMode="auto">
          <a:xfrm>
            <a:off x="4972050" y="1488113"/>
            <a:ext cx="3587750" cy="914400"/>
          </a:xfrm>
          <a:prstGeom prst="rect">
            <a:avLst/>
          </a:prstGeom>
          <a:noFill/>
          <a:ln>
            <a:noFill/>
          </a:ln>
          <a:extLst>
            <a:ext uri="{909E8E84-426E-40DD-AFC4-6F175D3DCCD1}">
              <a14:hiddenFill xmlns:a14="http://schemas.microsoft.com/office/drawing/2010/main">
                <a:solidFill>
                  <a:srgbClr val="FF7F7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spcBef>
                <a:spcPct val="20000"/>
              </a:spcBef>
            </a:pPr>
            <a:r>
              <a:rPr lang="ja-JP" altLang="en-US" sz="2600" b="1" dirty="0">
                <a:solidFill>
                  <a:srgbClr val="FF7575"/>
                </a:solidFill>
                <a:latin typeface="Meiryo UI" pitchFamily="50" charset="-128"/>
                <a:ea typeface="Meiryo UI" pitchFamily="50" charset="-128"/>
                <a:cs typeface="Meiryo UI" pitchFamily="50" charset="-128"/>
              </a:rPr>
              <a:t>生活そのものを</a:t>
            </a:r>
          </a:p>
          <a:p>
            <a:pPr marL="342900" indent="-342900" algn="ctr" eaLnBrk="1" hangingPunct="1"/>
            <a:r>
              <a:rPr lang="ja-JP" altLang="en-US" sz="2600" b="1" dirty="0">
                <a:solidFill>
                  <a:srgbClr val="FF7575"/>
                </a:solidFill>
                <a:latin typeface="Meiryo UI" pitchFamily="50" charset="-128"/>
                <a:ea typeface="Meiryo UI" pitchFamily="50" charset="-128"/>
                <a:cs typeface="Meiryo UI" pitchFamily="50" charset="-128"/>
              </a:rPr>
              <a:t>ケアとして組み立てる</a:t>
            </a:r>
          </a:p>
        </p:txBody>
      </p:sp>
      <p:sp>
        <p:nvSpPr>
          <p:cNvPr id="155657" name="Rectangle 9"/>
          <p:cNvSpPr>
            <a:spLocks noChangeArrowheads="1"/>
          </p:cNvSpPr>
          <p:nvPr/>
        </p:nvSpPr>
        <p:spPr bwMode="auto">
          <a:xfrm>
            <a:off x="228600" y="2362200"/>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7200" bIns="72000" anchor="ctr">
            <a:spAutoFit/>
          </a:bodyPr>
          <a:lstStyle/>
          <a:p>
            <a:pPr eaLnBrk="1" hangingPunct="1"/>
            <a:endParaRPr lang="ja-JP" altLang="en-US" sz="1800"/>
          </a:p>
        </p:txBody>
      </p:sp>
      <p:sp>
        <p:nvSpPr>
          <p:cNvPr id="155658" name="Rectangle 10"/>
          <p:cNvSpPr>
            <a:spLocks noChangeArrowheads="1"/>
          </p:cNvSpPr>
          <p:nvPr/>
        </p:nvSpPr>
        <p:spPr bwMode="auto">
          <a:xfrm>
            <a:off x="1371600" y="2819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7200" bIns="72000" anchor="ctr">
            <a:spAutoFit/>
          </a:bodyPr>
          <a:lstStyle/>
          <a:p>
            <a:pPr eaLnBrk="1" hangingPunct="1"/>
            <a:endParaRPr lang="ja-JP" altLang="en-US" sz="1800"/>
          </a:p>
        </p:txBody>
      </p:sp>
      <p:sp>
        <p:nvSpPr>
          <p:cNvPr id="155659" name="Rectangle 12"/>
          <p:cNvSpPr>
            <a:spLocks noChangeArrowheads="1"/>
          </p:cNvSpPr>
          <p:nvPr/>
        </p:nvSpPr>
        <p:spPr bwMode="auto">
          <a:xfrm>
            <a:off x="4164496" y="6284913"/>
            <a:ext cx="4820754"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1200" b="1" dirty="0">
                <a:latin typeface="Meiryo UI" pitchFamily="50" charset="-128"/>
                <a:ea typeface="Meiryo UI" pitchFamily="50" charset="-128"/>
                <a:cs typeface="Meiryo UI" pitchFamily="50" charset="-128"/>
              </a:rPr>
              <a:t>高齢者介護研究会報告書　「</a:t>
            </a:r>
            <a:r>
              <a:rPr lang="en-US" altLang="ja-JP" sz="1200" b="1" dirty="0">
                <a:latin typeface="Trebuchet MS" panose="020B0603020202020204" pitchFamily="34" charset="0"/>
                <a:ea typeface="Meiryo UI" pitchFamily="50" charset="-128"/>
                <a:cs typeface="Meiryo UI" pitchFamily="50" charset="-128"/>
              </a:rPr>
              <a:t>2015</a:t>
            </a:r>
            <a:r>
              <a:rPr lang="ja-JP" altLang="en-US" sz="1200" b="1" dirty="0">
                <a:latin typeface="Meiryo UI" pitchFamily="50" charset="-128"/>
                <a:ea typeface="Meiryo UI" pitchFamily="50" charset="-128"/>
                <a:cs typeface="Meiryo UI" pitchFamily="50" charset="-128"/>
              </a:rPr>
              <a:t>年の高齢者介護」</a:t>
            </a:r>
            <a:r>
              <a:rPr lang="en-US" altLang="ja-JP" sz="1200" b="1" dirty="0">
                <a:latin typeface="Trebuchet MS" panose="020B0603020202020204" pitchFamily="34" charset="0"/>
                <a:ea typeface="Meiryo UI" pitchFamily="50" charset="-128"/>
                <a:cs typeface="Meiryo UI" pitchFamily="50" charset="-128"/>
              </a:rPr>
              <a:t>2003</a:t>
            </a:r>
            <a:r>
              <a:rPr lang="ja-JP" altLang="en-US" sz="1200" b="1" dirty="0">
                <a:latin typeface="Meiryo UI" pitchFamily="50" charset="-128"/>
                <a:ea typeface="Meiryo UI" pitchFamily="50" charset="-128"/>
                <a:cs typeface="Meiryo UI" pitchFamily="50" charset="-128"/>
              </a:rPr>
              <a:t>より</a:t>
            </a:r>
          </a:p>
        </p:txBody>
      </p:sp>
      <p:sp>
        <p:nvSpPr>
          <p:cNvPr id="155660" name="AutoShape 14"/>
          <p:cNvSpPr>
            <a:spLocks noChangeArrowheads="1"/>
          </p:cNvSpPr>
          <p:nvPr/>
        </p:nvSpPr>
        <p:spPr bwMode="auto">
          <a:xfrm rot="5400000">
            <a:off x="3528702" y="3744743"/>
            <a:ext cx="1865313" cy="593725"/>
          </a:xfrm>
          <a:prstGeom prst="triangle">
            <a:avLst>
              <a:gd name="adj" fmla="val 50000"/>
            </a:avLst>
          </a:prstGeom>
          <a:gradFill rotWithShape="0">
            <a:gsLst>
              <a:gs pos="0">
                <a:srgbClr val="69892F"/>
              </a:gs>
              <a:gs pos="100000">
                <a:srgbClr val="FF5757"/>
              </a:gs>
            </a:gsLst>
            <a:lin ang="0" scaled="1"/>
          </a:gradFill>
          <a:ln>
            <a:noFill/>
          </a:ln>
          <a:effectLst/>
        </p:spPr>
        <p:txBody>
          <a:bodyPr wrap="none" anchor="ctr"/>
          <a:lstStyle/>
          <a:p>
            <a:pPr eaLnBrk="1" hangingPunct="1"/>
            <a:endParaRPr lang="ja-JP" altLang="en-US"/>
          </a:p>
        </p:txBody>
      </p:sp>
      <p:sp>
        <p:nvSpPr>
          <p:cNvPr id="17" name="Rectangle 3"/>
          <p:cNvSpPr>
            <a:spLocks noChangeArrowheads="1"/>
          </p:cNvSpPr>
          <p:nvPr/>
        </p:nvSpPr>
        <p:spPr bwMode="auto">
          <a:xfrm>
            <a:off x="155941" y="1118499"/>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8"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11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82128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260475" y="305868"/>
            <a:ext cx="6921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000" b="1" dirty="0">
                <a:latin typeface="Meiryo UI" pitchFamily="50" charset="-128"/>
                <a:ea typeface="Meiryo UI" pitchFamily="50" charset="-128"/>
                <a:cs typeface="Meiryo UI" pitchFamily="50" charset="-128"/>
              </a:rPr>
              <a:t>認知症の診断基準（</a:t>
            </a:r>
            <a:r>
              <a:rPr lang="en-US" altLang="ja-JP" sz="3000" b="1" dirty="0">
                <a:latin typeface="Trebuchet MS" panose="020B0603020202020204" pitchFamily="34" charset="0"/>
                <a:ea typeface="Meiryo UI" pitchFamily="50" charset="-128"/>
                <a:cs typeface="Meiryo UI" pitchFamily="50" charset="-128"/>
              </a:rPr>
              <a:t>DSM-5</a:t>
            </a:r>
            <a:r>
              <a:rPr lang="ja-JP" altLang="en-US" sz="3000" b="1" dirty="0">
                <a:latin typeface="Meiryo UI" pitchFamily="50" charset="-128"/>
                <a:ea typeface="Meiryo UI" pitchFamily="50" charset="-128"/>
                <a:cs typeface="Meiryo UI" pitchFamily="50" charset="-128"/>
              </a:rPr>
              <a:t>）</a:t>
            </a:r>
            <a:endParaRPr lang="en-US" altLang="ja-JP" sz="3000" b="1" dirty="0">
              <a:latin typeface="Meiryo UI" pitchFamily="50" charset="-128"/>
              <a:ea typeface="Meiryo UI" pitchFamily="50" charset="-128"/>
              <a:cs typeface="Meiryo UI" pitchFamily="50" charset="-128"/>
            </a:endParaRPr>
          </a:p>
        </p:txBody>
      </p:sp>
      <p:sp>
        <p:nvSpPr>
          <p:cNvPr id="1011715" name="Text Box 3"/>
          <p:cNvSpPr txBox="1">
            <a:spLocks noChangeArrowheads="1"/>
          </p:cNvSpPr>
          <p:nvPr/>
        </p:nvSpPr>
        <p:spPr bwMode="auto">
          <a:xfrm>
            <a:off x="1219200" y="3810000"/>
            <a:ext cx="2590800" cy="765175"/>
          </a:xfrm>
          <a:prstGeom prst="rect">
            <a:avLst/>
          </a:prstGeom>
          <a:noFill/>
          <a:ln w="9525">
            <a:noFill/>
            <a:miter lim="800000"/>
            <a:headEnd/>
            <a:tailEnd/>
          </a:ln>
          <a:effectLst/>
        </p:spPr>
        <p:txBody>
          <a:bodyPr lIns="90792" tIns="45395" rIns="90792" bIns="45395">
            <a:spAutoFit/>
          </a:bodyPr>
          <a:lstStyle/>
          <a:p>
            <a:pPr defTabSz="909638" eaLnBrk="1" hangingPunct="1">
              <a:spcBef>
                <a:spcPct val="50000"/>
              </a:spcBef>
              <a:defRPr/>
            </a:pPr>
            <a:endParaRPr lang="ja-JP" altLang="ja-JP" sz="4500">
              <a:solidFill>
                <a:schemeClr val="tx2"/>
              </a:solidFill>
              <a:effectLst>
                <a:outerShdw blurRad="38100" dist="38100" dir="2700000" algn="tl">
                  <a:srgbClr val="000000"/>
                </a:outerShdw>
              </a:effectLst>
              <a:latin typeface="Arial" charset="0"/>
              <a:ea typeface="HG丸ｺﾞｼｯｸM-PRO" pitchFamily="49" charset="-128"/>
            </a:endParaRPr>
          </a:p>
        </p:txBody>
      </p:sp>
      <p:sp>
        <p:nvSpPr>
          <p:cNvPr id="36870" name="Text Box 6"/>
          <p:cNvSpPr txBox="1">
            <a:spLocks noChangeArrowheads="1"/>
          </p:cNvSpPr>
          <p:nvPr/>
        </p:nvSpPr>
        <p:spPr bwMode="auto">
          <a:xfrm>
            <a:off x="2979738" y="1494597"/>
            <a:ext cx="2824162"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800" b="1">
                <a:solidFill>
                  <a:schemeClr val="bg1"/>
                </a:solidFill>
                <a:latin typeface="Meiryo UI" pitchFamily="50" charset="-128"/>
                <a:ea typeface="Meiryo UI" pitchFamily="50" charset="-128"/>
                <a:cs typeface="Meiryo UI" pitchFamily="50" charset="-128"/>
              </a:rPr>
              <a:t>判断力の障害・　　</a:t>
            </a:r>
          </a:p>
          <a:p>
            <a:pPr eaLnBrk="1" hangingPunct="1">
              <a:spcBef>
                <a:spcPct val="10000"/>
              </a:spcBef>
            </a:pPr>
            <a:r>
              <a:rPr lang="ja-JP" altLang="en-US" sz="2800" b="1">
                <a:solidFill>
                  <a:schemeClr val="bg1"/>
                </a:solidFill>
                <a:latin typeface="Meiryo UI" pitchFamily="50" charset="-128"/>
                <a:ea typeface="Meiryo UI" pitchFamily="50" charset="-128"/>
                <a:cs typeface="Meiryo UI" pitchFamily="50" charset="-128"/>
              </a:rPr>
              <a:t>計画や段取りを</a:t>
            </a:r>
          </a:p>
          <a:p>
            <a:pPr eaLnBrk="1" hangingPunct="1">
              <a:spcBef>
                <a:spcPct val="10000"/>
              </a:spcBef>
            </a:pPr>
            <a:r>
              <a:rPr lang="ja-JP" altLang="en-US" sz="2800" b="1">
                <a:solidFill>
                  <a:schemeClr val="bg1"/>
                </a:solidFill>
                <a:latin typeface="Meiryo UI" pitchFamily="50" charset="-128"/>
                <a:ea typeface="Meiryo UI" pitchFamily="50" charset="-128"/>
                <a:cs typeface="Meiryo UI" pitchFamily="50" charset="-128"/>
              </a:rPr>
              <a:t>立てられない</a:t>
            </a:r>
          </a:p>
        </p:txBody>
      </p:sp>
      <p:sp>
        <p:nvSpPr>
          <p:cNvPr id="36872" name="Text Box 8"/>
          <p:cNvSpPr txBox="1">
            <a:spLocks noChangeArrowheads="1"/>
          </p:cNvSpPr>
          <p:nvPr/>
        </p:nvSpPr>
        <p:spPr bwMode="auto">
          <a:xfrm>
            <a:off x="6594475" y="1812097"/>
            <a:ext cx="1657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600" b="1" dirty="0">
                <a:solidFill>
                  <a:schemeClr val="bg1"/>
                </a:solidFill>
                <a:latin typeface="Meiryo UI" pitchFamily="50" charset="-128"/>
                <a:ea typeface="Meiryo UI" pitchFamily="50" charset="-128"/>
                <a:cs typeface="Meiryo UI" pitchFamily="50" charset="-128"/>
              </a:rPr>
              <a:t>意識障害な し</a:t>
            </a:r>
          </a:p>
        </p:txBody>
      </p:sp>
      <p:sp>
        <p:nvSpPr>
          <p:cNvPr id="25" name="Text Box 3"/>
          <p:cNvSpPr txBox="1">
            <a:spLocks noChangeArrowheads="1"/>
          </p:cNvSpPr>
          <p:nvPr/>
        </p:nvSpPr>
        <p:spPr bwMode="auto">
          <a:xfrm>
            <a:off x="1005284" y="1719901"/>
            <a:ext cx="7177881" cy="418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ct val="400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a:t>
            </a:r>
            <a:r>
              <a:rPr lang="ja-JP" altLang="en-US" sz="2400" b="1" dirty="0">
                <a:solidFill>
                  <a:srgbClr val="609000"/>
                </a:solidFill>
                <a:latin typeface="Meiryo UI" pitchFamily="50" charset="-128"/>
                <a:ea typeface="Meiryo UI" pitchFamily="50" charset="-128"/>
                <a:cs typeface="Meiryo UI" pitchFamily="50" charset="-128"/>
              </a:rPr>
              <a:t>  </a:t>
            </a:r>
            <a:r>
              <a:rPr lang="en-US" altLang="ja-JP" sz="2400" b="1" dirty="0">
                <a:solidFill>
                  <a:schemeClr val="accent1">
                    <a:lumMod val="50000"/>
                  </a:schemeClr>
                </a:solidFill>
                <a:latin typeface="Meiryo UI" pitchFamily="50" charset="-128"/>
                <a:ea typeface="Meiryo UI" pitchFamily="50" charset="-128"/>
                <a:cs typeface="Meiryo UI" pitchFamily="50" charset="-128"/>
              </a:rPr>
              <a:t>1</a:t>
            </a:r>
            <a:r>
              <a:rPr lang="ja-JP" altLang="en-US" sz="2400" b="1" dirty="0">
                <a:solidFill>
                  <a:schemeClr val="accent1">
                    <a:lumMod val="50000"/>
                  </a:schemeClr>
                </a:solidFill>
                <a:latin typeface="Meiryo UI" pitchFamily="50" charset="-128"/>
                <a:ea typeface="Meiryo UI" pitchFamily="50" charset="-128"/>
                <a:cs typeface="Meiryo UI" pitchFamily="50" charset="-128"/>
              </a:rPr>
              <a:t>つ以上の認知領域</a:t>
            </a:r>
            <a:r>
              <a:rPr lang="ja-JP" altLang="en-US" sz="2400" b="1" dirty="0">
                <a:latin typeface="Meiryo UI" pitchFamily="50" charset="-128"/>
                <a:ea typeface="Meiryo UI" pitchFamily="50" charset="-128"/>
                <a:cs typeface="Meiryo UI" pitchFamily="50" charset="-128"/>
              </a:rPr>
              <a:t>（複雑性注意、実行機能、</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学習および記憶、言語、知覚</a:t>
            </a:r>
            <a:r>
              <a:rPr lang="en-US" altLang="ja-JP" sz="2400" b="1" dirty="0">
                <a:latin typeface="Meiryo UI" pitchFamily="50" charset="-128"/>
                <a:ea typeface="Meiryo UI" pitchFamily="50" charset="-128"/>
                <a:cs typeface="Meiryo UI" pitchFamily="50" charset="-128"/>
              </a:rPr>
              <a:t>-</a:t>
            </a:r>
            <a:r>
              <a:rPr lang="ja-JP" altLang="en-US" sz="2400" b="1" dirty="0">
                <a:latin typeface="Meiryo UI" pitchFamily="50" charset="-128"/>
                <a:ea typeface="Meiryo UI" pitchFamily="50" charset="-128"/>
                <a:cs typeface="Meiryo UI" pitchFamily="50" charset="-128"/>
              </a:rPr>
              <a:t>運動、社会的認知）</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が以前の機能レベルから低下している。</a:t>
            </a:r>
          </a:p>
          <a:p>
            <a:pPr eaLnBrk="1" hangingPunct="1">
              <a:spcBef>
                <a:spcPts val="18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B</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 認知機能の低下が日常生活に支障を与える。</a:t>
            </a:r>
          </a:p>
          <a:p>
            <a:pPr eaLnBrk="1" hangingPunct="1">
              <a:spcBef>
                <a:spcPts val="18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C</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 認知機能の低下はせん妄のときのみに現れるもの</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ではない。</a:t>
            </a:r>
          </a:p>
          <a:p>
            <a:pPr eaLnBrk="1" hangingPunct="1">
              <a:spcBef>
                <a:spcPts val="1800"/>
              </a:spcBef>
              <a:buClr>
                <a:schemeClr val="hlink"/>
              </a:buClr>
              <a:buSzPct val="85000"/>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D</a:t>
            </a:r>
            <a:r>
              <a:rPr lang="ja-JP" altLang="en-US" sz="2400" b="1" dirty="0">
                <a:solidFill>
                  <a:srgbClr val="609000"/>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 他の精神疾患（うつ病や統合失調症等）が否定</a:t>
            </a:r>
            <a:endParaRPr lang="en-US" altLang="ja-JP" sz="2400" b="1" dirty="0">
              <a:latin typeface="Meiryo UI" pitchFamily="50" charset="-128"/>
              <a:ea typeface="Meiryo UI" pitchFamily="50" charset="-128"/>
              <a:cs typeface="Meiryo UI" pitchFamily="50" charset="-128"/>
            </a:endParaRPr>
          </a:p>
          <a:p>
            <a:pPr eaLnBrk="1" hangingPunct="1">
              <a:spcBef>
                <a:spcPts val="600"/>
              </a:spcBef>
              <a:buClr>
                <a:schemeClr val="hlink"/>
              </a:buClr>
              <a:buSzPct val="85000"/>
              <a:buFont typeface="Wingdings" pitchFamily="2" charset="2"/>
              <a:buNone/>
            </a:pPr>
            <a:r>
              <a:rPr lang="ja-JP" altLang="en-US" sz="2400" b="1" dirty="0">
                <a:latin typeface="Meiryo UI" pitchFamily="50" charset="-128"/>
                <a:ea typeface="Meiryo UI" pitchFamily="50" charset="-128"/>
                <a:cs typeface="Meiryo UI" pitchFamily="50" charset="-128"/>
              </a:rPr>
              <a:t>    できる。</a:t>
            </a:r>
          </a:p>
        </p:txBody>
      </p:sp>
      <p:sp>
        <p:nvSpPr>
          <p:cNvPr id="10" name="Rectangle 3"/>
          <p:cNvSpPr>
            <a:spLocks noChangeArrowheads="1"/>
          </p:cNvSpPr>
          <p:nvPr/>
        </p:nvSpPr>
        <p:spPr bwMode="auto">
          <a:xfrm>
            <a:off x="155940" y="905728"/>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1"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基本</a:t>
            </a:r>
            <a:r>
              <a:rPr lang="en-US" altLang="ja-JP" sz="1800" b="1" dirty="0">
                <a:latin typeface="Trebuchet MS" panose="020B0603020202020204" pitchFamily="34" charset="0"/>
                <a:ea typeface="Meiryo UI" pitchFamily="50" charset="-128"/>
                <a:cs typeface="Meiryo UI" pitchFamily="50" charset="-128"/>
              </a:rPr>
              <a:t>6</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91197467"/>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AutoShape 2"/>
          <p:cNvSpPr>
            <a:spLocks noChangeArrowheads="1"/>
          </p:cNvSpPr>
          <p:nvPr/>
        </p:nvSpPr>
        <p:spPr bwMode="auto">
          <a:xfrm>
            <a:off x="4979505" y="2133600"/>
            <a:ext cx="3415196" cy="2854035"/>
          </a:xfrm>
          <a:prstGeom prst="roundRect">
            <a:avLst>
              <a:gd name="adj" fmla="val 10343"/>
            </a:avLst>
          </a:prstGeom>
          <a:solidFill>
            <a:schemeClr val="accent1">
              <a:lumMod val="50000"/>
            </a:schemeClr>
          </a:solidFill>
          <a:ln>
            <a:noFill/>
          </a:ln>
        </p:spPr>
        <p:txBody>
          <a:bodyPr wrap="none" anchor="ctr"/>
          <a:lstStyle/>
          <a:p>
            <a:pPr eaLnBrk="1" hangingPunct="1"/>
            <a:endParaRPr lang="ja-JP" altLang="en-US" sz="1800"/>
          </a:p>
        </p:txBody>
      </p:sp>
      <p:sp>
        <p:nvSpPr>
          <p:cNvPr id="156675" name="AutoShape 3"/>
          <p:cNvSpPr>
            <a:spLocks noChangeArrowheads="1"/>
          </p:cNvSpPr>
          <p:nvPr/>
        </p:nvSpPr>
        <p:spPr bwMode="auto">
          <a:xfrm>
            <a:off x="565011" y="2146300"/>
            <a:ext cx="3231736" cy="2841335"/>
          </a:xfrm>
          <a:prstGeom prst="roundRect">
            <a:avLst>
              <a:gd name="adj" fmla="val 11602"/>
            </a:avLst>
          </a:prstGeom>
          <a:solidFill>
            <a:srgbClr val="AD7339"/>
          </a:solidFill>
          <a:ln>
            <a:noFill/>
          </a:ln>
        </p:spPr>
        <p:txBody>
          <a:bodyPr wrap="none" anchor="ctr"/>
          <a:lstStyle/>
          <a:p>
            <a:pPr eaLnBrk="1" hangingPunct="1"/>
            <a:endParaRPr lang="ja-JP" altLang="en-US" sz="1800"/>
          </a:p>
        </p:txBody>
      </p:sp>
      <p:sp>
        <p:nvSpPr>
          <p:cNvPr id="156676" name="Rectangle 4"/>
          <p:cNvSpPr>
            <a:spLocks noGrp="1" noChangeArrowheads="1"/>
          </p:cNvSpPr>
          <p:nvPr>
            <p:ph type="body" sz="half" idx="4294967295"/>
          </p:nvPr>
        </p:nvSpPr>
        <p:spPr>
          <a:xfrm>
            <a:off x="5019261" y="2292779"/>
            <a:ext cx="3338927" cy="2584450"/>
          </a:xfrm>
        </p:spPr>
        <p:txBody>
          <a:bodyPr/>
          <a:lstStyle/>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・グループホーム</a:t>
            </a:r>
          </a:p>
          <a:p>
            <a:pPr eaLnBrk="1" hangingPunct="1">
              <a:spcBef>
                <a:spcPct val="10000"/>
              </a:spcBef>
              <a:buFontTx/>
              <a:buNone/>
            </a:pPr>
            <a:endParaRPr lang="ja-JP" altLang="en-US" sz="500" b="1" dirty="0">
              <a:solidFill>
                <a:schemeClr val="bg1"/>
              </a:solidFill>
              <a:latin typeface="Meiryo UI" pitchFamily="50" charset="-128"/>
              <a:ea typeface="Meiryo UI" pitchFamily="50" charset="-128"/>
              <a:cs typeface="Meiryo UI" pitchFamily="50" charset="-128"/>
            </a:endParaRPr>
          </a:p>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・小規模･多機能ケア</a:t>
            </a:r>
          </a:p>
          <a:p>
            <a:pPr eaLnBrk="1" hangingPunct="1">
              <a:spcBef>
                <a:spcPct val="1000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・施設機能の地域展開</a:t>
            </a:r>
          </a:p>
          <a:p>
            <a:pPr eaLnBrk="1" hangingPunct="1">
              <a:spcBef>
                <a:spcPct val="1000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ct val="10000"/>
              </a:spcBef>
              <a:buFontTx/>
              <a:buNone/>
            </a:pPr>
            <a:r>
              <a:rPr lang="ja-JP" altLang="en-US" sz="2200" b="1" dirty="0">
                <a:solidFill>
                  <a:schemeClr val="bg1"/>
                </a:solidFill>
                <a:latin typeface="Meiryo UI" pitchFamily="50" charset="-128"/>
                <a:ea typeface="Meiryo UI" pitchFamily="50" charset="-128"/>
                <a:cs typeface="Meiryo UI" pitchFamily="50" charset="-128"/>
              </a:rPr>
              <a:t>　・ユニットケアの普及</a:t>
            </a:r>
          </a:p>
          <a:p>
            <a:pPr eaLnBrk="1" hangingPunct="1">
              <a:spcBef>
                <a:spcPct val="35000"/>
              </a:spcBef>
              <a:buFontTx/>
              <a:buNone/>
            </a:pPr>
            <a:r>
              <a:rPr lang="ja-JP" altLang="en-US" sz="2200" b="1" dirty="0">
                <a:solidFill>
                  <a:schemeClr val="bg1"/>
                </a:solidFill>
                <a:latin typeface="Meiryo UI" pitchFamily="50" charset="-128"/>
                <a:ea typeface="Meiryo UI" pitchFamily="50" charset="-128"/>
                <a:cs typeface="Meiryo UI" pitchFamily="50" charset="-128"/>
              </a:rPr>
              <a:t>　</a:t>
            </a:r>
            <a:r>
              <a:rPr lang="ja-JP" altLang="en-US" sz="1800" b="1" dirty="0">
                <a:solidFill>
                  <a:schemeClr val="bg1"/>
                </a:solidFill>
                <a:latin typeface="Meiryo UI" pitchFamily="50" charset="-128"/>
                <a:ea typeface="Meiryo UI" pitchFamily="50" charset="-128"/>
                <a:cs typeface="Meiryo UI" pitchFamily="50" charset="-128"/>
              </a:rPr>
              <a:t>☆事業者・従事者の専門性・</a:t>
            </a:r>
          </a:p>
          <a:p>
            <a:pPr eaLnBrk="1" hangingPunct="1">
              <a:spcBef>
                <a:spcPct val="10000"/>
              </a:spcBef>
              <a:buFontTx/>
              <a:buNone/>
            </a:pPr>
            <a:r>
              <a:rPr lang="ja-JP" altLang="en-US" sz="1800" b="1" dirty="0">
                <a:solidFill>
                  <a:schemeClr val="bg1"/>
                </a:solidFill>
                <a:latin typeface="Meiryo UI" pitchFamily="50" charset="-128"/>
                <a:ea typeface="Meiryo UI" pitchFamily="50" charset="-128"/>
                <a:cs typeface="Meiryo UI" pitchFamily="50" charset="-128"/>
              </a:rPr>
              <a:t>　　 資質の確保向上</a:t>
            </a:r>
          </a:p>
        </p:txBody>
      </p:sp>
      <p:sp>
        <p:nvSpPr>
          <p:cNvPr id="156677" name="Rectangle 6"/>
          <p:cNvSpPr>
            <a:spLocks noGrp="1" noChangeArrowheads="1"/>
          </p:cNvSpPr>
          <p:nvPr>
            <p:ph type="body" sz="half" idx="4294967295"/>
          </p:nvPr>
        </p:nvSpPr>
        <p:spPr>
          <a:xfrm>
            <a:off x="775249" y="2352550"/>
            <a:ext cx="3172723" cy="2589213"/>
          </a:xfrm>
          <a:extLst>
            <a:ext uri="{909E8E84-426E-40DD-AFC4-6F175D3DCCD1}">
              <a14:hiddenFill xmlns:a14="http://schemas.microsoft.com/office/drawing/2010/main">
                <a:solidFill>
                  <a:srgbClr val="9966FF"/>
                </a:solidFill>
              </a14:hiddenFill>
            </a:ext>
          </a:extLst>
        </p:spPr>
        <p:txBody>
          <a:bodyPr/>
          <a:lstStyle/>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・小規模な居住空間</a:t>
            </a:r>
          </a:p>
          <a:p>
            <a:pPr eaLnBrk="1" hangingPunct="1">
              <a:spcBef>
                <a:spcPts val="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・家庭的な雰囲気</a:t>
            </a:r>
          </a:p>
          <a:p>
            <a:pPr eaLnBrk="1" hangingPunct="1">
              <a:spcBef>
                <a:spcPts val="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・なじみのある安定的</a:t>
            </a: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  な人間関係</a:t>
            </a:r>
          </a:p>
          <a:p>
            <a:pPr eaLnBrk="1" hangingPunct="1">
              <a:spcBef>
                <a:spcPts val="0"/>
              </a:spcBef>
              <a:buFontTx/>
              <a:buNone/>
            </a:pPr>
            <a:endParaRPr lang="ja-JP" altLang="en-US" sz="400" b="1" dirty="0">
              <a:solidFill>
                <a:schemeClr val="bg1"/>
              </a:solidFill>
              <a:latin typeface="Meiryo UI" pitchFamily="50" charset="-128"/>
              <a:ea typeface="Meiryo UI" pitchFamily="50" charset="-128"/>
              <a:cs typeface="Meiryo UI" pitchFamily="50" charset="-128"/>
            </a:endParaRP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・住み慣れた地域での</a:t>
            </a:r>
          </a:p>
          <a:p>
            <a:pPr eaLnBrk="1" hangingPunct="1">
              <a:spcBef>
                <a:spcPts val="0"/>
              </a:spcBef>
              <a:buFontTx/>
              <a:buNone/>
            </a:pPr>
            <a:r>
              <a:rPr lang="ja-JP" altLang="en-US" sz="2200" b="1" dirty="0">
                <a:solidFill>
                  <a:schemeClr val="bg1"/>
                </a:solidFill>
                <a:latin typeface="Meiryo UI" pitchFamily="50" charset="-128"/>
                <a:ea typeface="Meiryo UI" pitchFamily="50" charset="-128"/>
                <a:cs typeface="Meiryo UI" pitchFamily="50" charset="-128"/>
              </a:rPr>
              <a:t>　生活の継続</a:t>
            </a:r>
          </a:p>
        </p:txBody>
      </p:sp>
      <p:sp>
        <p:nvSpPr>
          <p:cNvPr id="156678" name="Rectangle 8"/>
          <p:cNvSpPr>
            <a:spLocks noChangeArrowheads="1"/>
          </p:cNvSpPr>
          <p:nvPr/>
        </p:nvSpPr>
        <p:spPr bwMode="auto">
          <a:xfrm>
            <a:off x="328473" y="1509838"/>
            <a:ext cx="37449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2600" b="1" dirty="0">
                <a:solidFill>
                  <a:srgbClr val="AD7339"/>
                </a:solidFill>
                <a:latin typeface="Meiryo UI" pitchFamily="50" charset="-128"/>
                <a:ea typeface="Meiryo UI" pitchFamily="50" charset="-128"/>
                <a:cs typeface="Meiryo UI" pitchFamily="50" charset="-128"/>
              </a:rPr>
              <a:t>望ましい条件</a:t>
            </a:r>
          </a:p>
        </p:txBody>
      </p:sp>
      <p:sp>
        <p:nvSpPr>
          <p:cNvPr id="156679" name="Rectangle 9"/>
          <p:cNvSpPr>
            <a:spLocks noChangeArrowheads="1"/>
          </p:cNvSpPr>
          <p:nvPr/>
        </p:nvSpPr>
        <p:spPr bwMode="auto">
          <a:xfrm>
            <a:off x="4787900" y="1545463"/>
            <a:ext cx="3606800" cy="503237"/>
          </a:xfrm>
          <a:prstGeom prst="rect">
            <a:avLst/>
          </a:prstGeom>
          <a:noFill/>
          <a:ln>
            <a:noFill/>
          </a:ln>
          <a:extLst>
            <a:ext uri="{909E8E84-426E-40DD-AFC4-6F175D3DCCD1}">
              <a14:hiddenFill xmlns:a14="http://schemas.microsoft.com/office/drawing/2010/main">
                <a:solidFill>
                  <a:srgbClr val="339933"/>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2600" b="1" dirty="0">
                <a:solidFill>
                  <a:schemeClr val="accent1">
                    <a:lumMod val="50000"/>
                  </a:schemeClr>
                </a:solidFill>
                <a:latin typeface="Meiryo UI" pitchFamily="50" charset="-128"/>
                <a:ea typeface="Meiryo UI" pitchFamily="50" charset="-128"/>
                <a:cs typeface="Meiryo UI" pitchFamily="50" charset="-128"/>
              </a:rPr>
              <a:t>普遍化に向けた展開</a:t>
            </a:r>
          </a:p>
        </p:txBody>
      </p:sp>
      <p:sp>
        <p:nvSpPr>
          <p:cNvPr id="156680" name="Rectangle 10"/>
          <p:cNvSpPr>
            <a:spLocks noChangeArrowheads="1"/>
          </p:cNvSpPr>
          <p:nvPr/>
        </p:nvSpPr>
        <p:spPr bwMode="auto">
          <a:xfrm>
            <a:off x="4148674" y="6449736"/>
            <a:ext cx="4905858" cy="25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ja-JP" altLang="en-US" sz="1200" b="1" dirty="0">
                <a:latin typeface="Meiryo UI" pitchFamily="50" charset="-128"/>
                <a:ea typeface="Meiryo UI" pitchFamily="50" charset="-128"/>
                <a:cs typeface="Meiryo UI" pitchFamily="50" charset="-128"/>
              </a:rPr>
              <a:t>高齢者介護研究会報告書 「</a:t>
            </a:r>
            <a:r>
              <a:rPr lang="en-US" altLang="ja-JP" sz="1200" b="1" dirty="0">
                <a:latin typeface="Trebuchet MS" panose="020B0603020202020204" pitchFamily="34" charset="0"/>
                <a:ea typeface="Meiryo UI" pitchFamily="50" charset="-128"/>
                <a:cs typeface="Meiryo UI" pitchFamily="50" charset="-128"/>
              </a:rPr>
              <a:t>2015</a:t>
            </a:r>
            <a:r>
              <a:rPr lang="ja-JP" altLang="en-US" sz="1200" b="1" dirty="0">
                <a:latin typeface="Meiryo UI" pitchFamily="50" charset="-128"/>
                <a:ea typeface="Meiryo UI" pitchFamily="50" charset="-128"/>
                <a:cs typeface="Meiryo UI" pitchFamily="50" charset="-128"/>
              </a:rPr>
              <a:t>年の高齢者介護」</a:t>
            </a:r>
            <a:r>
              <a:rPr lang="en-US" altLang="ja-JP" sz="1200" b="1" dirty="0">
                <a:latin typeface="Trebuchet MS" panose="020B0603020202020204" pitchFamily="34" charset="0"/>
                <a:ea typeface="Meiryo UI" pitchFamily="50" charset="-128"/>
                <a:cs typeface="Meiryo UI" pitchFamily="50" charset="-128"/>
              </a:rPr>
              <a:t>2003</a:t>
            </a:r>
            <a:r>
              <a:rPr lang="ja-JP" altLang="en-US" sz="1200" b="1" dirty="0">
                <a:latin typeface="Meiryo UI" pitchFamily="50" charset="-128"/>
                <a:ea typeface="Meiryo UI" pitchFamily="50" charset="-128"/>
                <a:cs typeface="Meiryo UI" pitchFamily="50" charset="-128"/>
              </a:rPr>
              <a:t>より一部改変</a:t>
            </a:r>
          </a:p>
        </p:txBody>
      </p:sp>
      <p:sp>
        <p:nvSpPr>
          <p:cNvPr id="156681" name="AutoShape 12"/>
          <p:cNvSpPr>
            <a:spLocks noChangeArrowheads="1"/>
          </p:cNvSpPr>
          <p:nvPr/>
        </p:nvSpPr>
        <p:spPr bwMode="auto">
          <a:xfrm>
            <a:off x="4815370" y="5338903"/>
            <a:ext cx="3579331" cy="892175"/>
          </a:xfrm>
          <a:prstGeom prst="roundRect">
            <a:avLst>
              <a:gd name="adj" fmla="val 16667"/>
            </a:avLst>
          </a:prstGeom>
          <a:noFill/>
          <a:ln>
            <a:noFill/>
          </a:ln>
        </p:spPr>
        <p:txBody>
          <a:bodyPr wrap="none" anchor="ctr"/>
          <a:lstStyle/>
          <a:p>
            <a:pPr algn="ctr" eaLnBrk="1" hangingPunct="1"/>
            <a:endParaRPr kumimoji="0" lang="ja-JP" altLang="ja-JP" sz="2000" b="1">
              <a:solidFill>
                <a:srgbClr val="001F34"/>
              </a:solidFill>
              <a:latin typeface="ＭＳ ゴシック" pitchFamily="49" charset="-128"/>
              <a:ea typeface="ＭＳ ゴシック" pitchFamily="49" charset="-128"/>
            </a:endParaRPr>
          </a:p>
        </p:txBody>
      </p:sp>
      <p:sp>
        <p:nvSpPr>
          <p:cNvPr id="156682" name="Rectangle 13"/>
          <p:cNvSpPr>
            <a:spLocks noChangeArrowheads="1"/>
          </p:cNvSpPr>
          <p:nvPr/>
        </p:nvSpPr>
        <p:spPr bwMode="auto">
          <a:xfrm>
            <a:off x="4768022" y="5506103"/>
            <a:ext cx="38147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ts val="0"/>
              </a:spcBef>
            </a:pPr>
            <a:r>
              <a:rPr lang="ja-JP" altLang="en-US" sz="2100" b="1" dirty="0">
                <a:solidFill>
                  <a:schemeClr val="tx1">
                    <a:lumMod val="50000"/>
                    <a:lumOff val="50000"/>
                  </a:schemeClr>
                </a:solidFill>
                <a:latin typeface="Meiryo UI" pitchFamily="50" charset="-128"/>
                <a:ea typeface="Meiryo UI" pitchFamily="50" charset="-128"/>
                <a:cs typeface="Meiryo UI" pitchFamily="50" charset="-128"/>
              </a:rPr>
              <a:t>　終末期を視野に入れた　</a:t>
            </a:r>
          </a:p>
          <a:p>
            <a:pPr marL="342900" indent="-342900" eaLnBrk="1" hangingPunct="1">
              <a:spcBef>
                <a:spcPts val="0"/>
              </a:spcBef>
            </a:pPr>
            <a:r>
              <a:rPr lang="ja-JP" altLang="en-US" sz="2100" b="1" dirty="0">
                <a:solidFill>
                  <a:schemeClr val="tx1">
                    <a:lumMod val="50000"/>
                    <a:lumOff val="50000"/>
                  </a:schemeClr>
                </a:solidFill>
                <a:latin typeface="Meiryo UI" pitchFamily="50" charset="-128"/>
                <a:ea typeface="Meiryo UI" pitchFamily="50" charset="-128"/>
                <a:cs typeface="Meiryo UI" pitchFamily="50" charset="-128"/>
              </a:rPr>
              <a:t>　生活に配慮した医療サービス</a:t>
            </a:r>
          </a:p>
        </p:txBody>
      </p:sp>
      <p:sp>
        <p:nvSpPr>
          <p:cNvPr id="156683" name="AutoShape 14"/>
          <p:cNvSpPr>
            <a:spLocks noChangeArrowheads="1"/>
          </p:cNvSpPr>
          <p:nvPr/>
        </p:nvSpPr>
        <p:spPr bwMode="auto">
          <a:xfrm rot="5400000">
            <a:off x="3577534" y="3236362"/>
            <a:ext cx="1781175" cy="593725"/>
          </a:xfrm>
          <a:prstGeom prst="triangle">
            <a:avLst>
              <a:gd name="adj" fmla="val 50000"/>
            </a:avLst>
          </a:prstGeom>
          <a:gradFill rotWithShape="0">
            <a:gsLst>
              <a:gs pos="0">
                <a:srgbClr val="B3773B"/>
              </a:gs>
              <a:gs pos="100000">
                <a:schemeClr val="bg2"/>
              </a:gs>
            </a:gsLst>
            <a:lin ang="0" scaled="1"/>
          </a:gradFill>
          <a:ln>
            <a:noFill/>
          </a:ln>
          <a:effectLst/>
        </p:spPr>
        <p:txBody>
          <a:bodyPr wrap="none" anchor="ctr"/>
          <a:lstStyle/>
          <a:p>
            <a:pPr eaLnBrk="1" hangingPunct="1"/>
            <a:endParaRPr lang="ja-JP" altLang="en-US"/>
          </a:p>
        </p:txBody>
      </p:sp>
      <p:sp>
        <p:nvSpPr>
          <p:cNvPr id="156684" name="AutoShape 15"/>
          <p:cNvSpPr>
            <a:spLocks noChangeArrowheads="1"/>
          </p:cNvSpPr>
          <p:nvPr/>
        </p:nvSpPr>
        <p:spPr bwMode="auto">
          <a:xfrm>
            <a:off x="5938044" y="5136994"/>
            <a:ext cx="1306512" cy="308783"/>
          </a:xfrm>
          <a:prstGeom prst="triangle">
            <a:avLst>
              <a:gd name="adj" fmla="val 50000"/>
            </a:avLst>
          </a:prstGeom>
          <a:gradFill flip="none" rotWithShape="1">
            <a:gsLst>
              <a:gs pos="0">
                <a:schemeClr val="bg1"/>
              </a:gs>
              <a:gs pos="86000">
                <a:srgbClr val="388288"/>
              </a:gs>
            </a:gsLst>
            <a:lin ang="16200000" scaled="1"/>
            <a:tileRect/>
          </a:gradFill>
          <a:ln>
            <a:noFill/>
          </a:ln>
          <a:effectLst/>
        </p:spPr>
        <p:txBody>
          <a:bodyPr wrap="none" anchor="ctr"/>
          <a:lstStyle/>
          <a:p>
            <a:pPr eaLnBrk="1" hangingPunct="1"/>
            <a:endParaRPr lang="ja-JP" altLang="en-US"/>
          </a:p>
        </p:txBody>
      </p:sp>
      <p:sp>
        <p:nvSpPr>
          <p:cNvPr id="156686" name="Rectangle 4"/>
          <p:cNvSpPr>
            <a:spLocks noChangeArrowheads="1"/>
          </p:cNvSpPr>
          <p:nvPr/>
        </p:nvSpPr>
        <p:spPr bwMode="auto">
          <a:xfrm>
            <a:off x="2227006" y="144588"/>
            <a:ext cx="4694934" cy="94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ja-JP" altLang="en-US" sz="3000" b="1" dirty="0">
                <a:latin typeface="Meiryo UI" pitchFamily="50" charset="-128"/>
                <a:ea typeface="Meiryo UI" pitchFamily="50" charset="-128"/>
                <a:cs typeface="Meiryo UI" pitchFamily="50" charset="-128"/>
              </a:rPr>
              <a:t>認知症高齢者ケアの基本</a:t>
            </a:r>
            <a:r>
              <a:rPr lang="ja-JP" altLang="en-US" sz="3000" b="1" dirty="0">
                <a:solidFill>
                  <a:srgbClr val="FEFFF3"/>
                </a:solidFill>
                <a:latin typeface="Meiryo UI" pitchFamily="50" charset="-128"/>
                <a:ea typeface="Meiryo UI" pitchFamily="50" charset="-128"/>
                <a:cs typeface="Meiryo UI" pitchFamily="50" charset="-128"/>
              </a:rPr>
              <a:t/>
            </a:r>
            <a:br>
              <a:rPr lang="ja-JP" altLang="en-US" sz="3000" b="1" dirty="0">
                <a:solidFill>
                  <a:srgbClr val="FEFFF3"/>
                </a:solidFill>
                <a:latin typeface="Meiryo UI" pitchFamily="50" charset="-128"/>
                <a:ea typeface="Meiryo UI" pitchFamily="50" charset="-128"/>
                <a:cs typeface="Meiryo UI" pitchFamily="50" charset="-128"/>
              </a:rPr>
            </a:br>
            <a:r>
              <a:rPr lang="ja-JP" altLang="en-US" sz="2400" b="1" dirty="0">
                <a:latin typeface="Meiryo UI" pitchFamily="50" charset="-128"/>
                <a:ea typeface="Meiryo UI" pitchFamily="50" charset="-128"/>
                <a:cs typeface="Meiryo UI" pitchFamily="50" charset="-128"/>
              </a:rPr>
              <a:t>～ サービスのあり方 ～</a:t>
            </a:r>
          </a:p>
        </p:txBody>
      </p:sp>
      <p:sp>
        <p:nvSpPr>
          <p:cNvPr id="18" name="Rectangle 3"/>
          <p:cNvSpPr>
            <a:spLocks noChangeArrowheads="1"/>
          </p:cNvSpPr>
          <p:nvPr/>
        </p:nvSpPr>
        <p:spPr bwMode="auto">
          <a:xfrm>
            <a:off x="155940" y="1092530"/>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1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12</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15170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角丸四角形 25"/>
          <p:cNvSpPr>
            <a:spLocks noChangeArrowheads="1"/>
          </p:cNvSpPr>
          <p:nvPr/>
        </p:nvSpPr>
        <p:spPr bwMode="auto">
          <a:xfrm>
            <a:off x="1104419" y="1324077"/>
            <a:ext cx="7146373" cy="360363"/>
          </a:xfrm>
          <a:prstGeom prst="roundRect">
            <a:avLst>
              <a:gd name="adj" fmla="val 16667"/>
            </a:avLst>
          </a:prstGeom>
          <a:solidFill>
            <a:schemeClr val="bg1"/>
          </a:solidFill>
          <a:ln>
            <a:noFill/>
          </a:ln>
          <a:extLst>
            <a:ext uri="{91240B29-F687-4F45-9708-019B960494DF}">
              <a14:hiddenLine xmlns:a14="http://schemas.microsoft.com/office/drawing/2010/main" w="25400" algn="ctr">
                <a:solidFill>
                  <a:srgbClr val="2D2D8A"/>
                </a:solidFill>
                <a:round/>
                <a:headEnd/>
                <a:tailEnd/>
              </a14:hiddenLine>
            </a:ext>
          </a:extLst>
        </p:spPr>
        <p:txBody>
          <a:bodyPr anchor="ctr"/>
          <a:lstStyle/>
          <a:p>
            <a:pPr eaLnBrk="1" hangingPunct="1"/>
            <a:r>
              <a:rPr lang="ja-JP" altLang="en-US" sz="1800" b="1" dirty="0">
                <a:solidFill>
                  <a:srgbClr val="000000"/>
                </a:solidFill>
                <a:latin typeface="Meiryo UI" pitchFamily="50" charset="-128"/>
                <a:ea typeface="Meiryo UI" pitchFamily="50" charset="-128"/>
                <a:cs typeface="Meiryo UI" pitchFamily="50" charset="-128"/>
              </a:rPr>
              <a:t>　認知症の人やその家族の暮らしを支えるサービスは多方面にわたり展開</a:t>
            </a:r>
          </a:p>
        </p:txBody>
      </p:sp>
      <p:sp>
        <p:nvSpPr>
          <p:cNvPr id="157699" name="角丸四角形 5"/>
          <p:cNvSpPr>
            <a:spLocks noChangeArrowheads="1"/>
          </p:cNvSpPr>
          <p:nvPr/>
        </p:nvSpPr>
        <p:spPr bwMode="auto">
          <a:xfrm>
            <a:off x="6042992" y="2970835"/>
            <a:ext cx="2809945" cy="2919413"/>
          </a:xfrm>
          <a:prstGeom prst="roundRect">
            <a:avLst>
              <a:gd name="adj" fmla="val 6528"/>
            </a:avLst>
          </a:prstGeom>
          <a:noFill/>
          <a:ln w="57150" algn="ctr">
            <a:solidFill>
              <a:srgbClr val="FF8103"/>
            </a:solidFill>
            <a:round/>
            <a:headEnd/>
            <a:tailEnd/>
          </a:ln>
          <a:extLst>
            <a:ext uri="{909E8E84-426E-40DD-AFC4-6F175D3DCCD1}">
              <a14:hiddenFill xmlns:a14="http://schemas.microsoft.com/office/drawing/2010/main">
                <a:solidFill>
                  <a:srgbClr val="CCFFB3">
                    <a:alpha val="70195"/>
                  </a:srgbClr>
                </a:solidFill>
              </a14:hiddenFill>
            </a:ext>
          </a:extLst>
        </p:spPr>
        <p:txBody>
          <a:bodyPr lIns="72000" tIns="72000" bIns="72000"/>
          <a:lstStyle/>
          <a:p>
            <a:pPr eaLnBrk="1" hangingPunct="1">
              <a:spcBef>
                <a:spcPts val="1800"/>
              </a:spcBef>
            </a:pPr>
            <a:r>
              <a:rPr lang="ja-JP" altLang="en-US" sz="1500" b="1" dirty="0">
                <a:latin typeface="Meiryo UI" pitchFamily="50" charset="-128"/>
                <a:ea typeface="Meiryo UI" pitchFamily="50" charset="-128"/>
                <a:cs typeface="Meiryo UI" pitchFamily="50" charset="-128"/>
              </a:rPr>
              <a:t> （本人の権利擁護や見守り</a:t>
            </a:r>
            <a:r>
              <a:rPr lang="en-US" altLang="ja-JP" sz="1500" b="1" dirty="0">
                <a:latin typeface="Meiryo UI" pitchFamily="50" charset="-128"/>
                <a:ea typeface="Meiryo UI" pitchFamily="50" charset="-128"/>
                <a:cs typeface="Meiryo UI" pitchFamily="50" charset="-128"/>
              </a:rPr>
              <a:t>､</a:t>
            </a:r>
          </a:p>
          <a:p>
            <a:pPr eaLnBrk="1" hangingPunct="1">
              <a:lnSpc>
                <a:spcPct val="105000"/>
              </a:lnSpc>
              <a:spcAft>
                <a:spcPts val="600"/>
              </a:spcAft>
            </a:pPr>
            <a:r>
              <a:rPr lang="ja-JP" altLang="en-US" sz="900" b="1" dirty="0">
                <a:latin typeface="Meiryo UI" pitchFamily="50" charset="-128"/>
                <a:ea typeface="Meiryo UI" pitchFamily="50" charset="-128"/>
                <a:cs typeface="Meiryo UI" pitchFamily="50" charset="-128"/>
              </a:rPr>
              <a:t>　    </a:t>
            </a:r>
            <a:r>
              <a:rPr lang="ja-JP" altLang="en-US" sz="1500" b="1" dirty="0">
                <a:latin typeface="Meiryo UI" pitchFamily="50" charset="-128"/>
                <a:ea typeface="Meiryo UI" pitchFamily="50" charset="-128"/>
                <a:cs typeface="Meiryo UI" pitchFamily="50" charset="-128"/>
              </a:rPr>
              <a:t>家族支援）</a:t>
            </a:r>
            <a:endParaRPr lang="en-US" altLang="ja-JP" sz="1500" b="1" dirty="0">
              <a:latin typeface="Meiryo UI" pitchFamily="50" charset="-128"/>
              <a:ea typeface="Meiryo UI" pitchFamily="50" charset="-128"/>
              <a:cs typeface="Meiryo UI" pitchFamily="50" charset="-128"/>
            </a:endParaRPr>
          </a:p>
          <a:p>
            <a:pPr eaLnBrk="1" hangingPunct="1">
              <a:spcAft>
                <a:spcPct val="5000"/>
              </a:spcAft>
            </a:pPr>
            <a:r>
              <a:rPr lang="en-US" altLang="ja-JP" sz="1500" b="1" dirty="0">
                <a:solidFill>
                  <a:srgbClr val="FF8103"/>
                </a:solidFill>
                <a:latin typeface="Meiryo UI" pitchFamily="50" charset="-128"/>
                <a:ea typeface="Meiryo UI" pitchFamily="50" charset="-128"/>
                <a:cs typeface="Meiryo UI" pitchFamily="50" charset="-128"/>
              </a:rPr>
              <a:t>○</a:t>
            </a:r>
            <a:r>
              <a:rPr lang="en-US" altLang="ja-JP" sz="800" b="1" dirty="0">
                <a:solidFill>
                  <a:srgbClr val="FF8103"/>
                </a:solidFill>
                <a:latin typeface="Meiryo UI" pitchFamily="50" charset="-128"/>
                <a:ea typeface="Meiryo UI" pitchFamily="50" charset="-128"/>
                <a:cs typeface="Meiryo UI" pitchFamily="50" charset="-128"/>
              </a:rPr>
              <a:t> </a:t>
            </a:r>
            <a:r>
              <a:rPr lang="ja-JP" altLang="en-US" sz="1500" b="1" dirty="0">
                <a:solidFill>
                  <a:srgbClr val="FF8103"/>
                </a:solidFill>
                <a:latin typeface="Meiryo UI" pitchFamily="50" charset="-128"/>
                <a:ea typeface="Meiryo UI" pitchFamily="50" charset="-128"/>
                <a:cs typeface="Meiryo UI" pitchFamily="50" charset="-128"/>
              </a:rPr>
              <a:t>認知症サポーター等による</a:t>
            </a:r>
          </a:p>
          <a:p>
            <a:pPr eaLnBrk="1" hangingPunct="1">
              <a:spcAft>
                <a:spcPct val="5000"/>
              </a:spcAft>
            </a:pPr>
            <a:r>
              <a:rPr lang="ja-JP" altLang="en-US" sz="1500" b="1" dirty="0">
                <a:solidFill>
                  <a:srgbClr val="FF8103"/>
                </a:solidFill>
                <a:latin typeface="Meiryo UI" pitchFamily="50" charset="-128"/>
                <a:ea typeface="Meiryo UI" pitchFamily="50" charset="-128"/>
                <a:cs typeface="Meiryo UI" pitchFamily="50" charset="-128"/>
              </a:rPr>
              <a:t>    見守り</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a:t>
            </a:r>
            <a:r>
              <a:rPr lang="ja-JP" altLang="en-US" sz="800" b="1" dirty="0">
                <a:solidFill>
                  <a:srgbClr val="FF8103"/>
                </a:solidFill>
                <a:latin typeface="Meiryo UI" pitchFamily="50" charset="-128"/>
                <a:ea typeface="Meiryo UI" pitchFamily="50" charset="-128"/>
                <a:cs typeface="Meiryo UI" pitchFamily="50" charset="-128"/>
              </a:rPr>
              <a:t> </a:t>
            </a:r>
            <a:r>
              <a:rPr lang="ja-JP" altLang="en-US" sz="1500" b="1" dirty="0">
                <a:solidFill>
                  <a:srgbClr val="FF8103"/>
                </a:solidFill>
                <a:latin typeface="Meiryo UI" pitchFamily="50" charset="-128"/>
                <a:ea typeface="Meiryo UI" pitchFamily="50" charset="-128"/>
                <a:cs typeface="Meiryo UI" pitchFamily="50" charset="-128"/>
              </a:rPr>
              <a:t>見守り、配食などの生活支援</a:t>
            </a:r>
          </a:p>
          <a:p>
            <a:pPr eaLnBrk="1" hangingPunct="1"/>
            <a:r>
              <a:rPr lang="ja-JP" altLang="en-US" sz="1500" b="1" dirty="0">
                <a:solidFill>
                  <a:srgbClr val="FF8103"/>
                </a:solidFill>
                <a:latin typeface="Meiryo UI" pitchFamily="50" charset="-128"/>
                <a:ea typeface="Meiryo UI" pitchFamily="50" charset="-128"/>
                <a:cs typeface="Meiryo UI" pitchFamily="50" charset="-128"/>
              </a:rPr>
              <a:t>    サービスや権利擁護などの</a:t>
            </a:r>
          </a:p>
          <a:p>
            <a:pPr eaLnBrk="1" hangingPunct="1"/>
            <a:r>
              <a:rPr lang="ja-JP" altLang="en-US" sz="1500" b="1" dirty="0">
                <a:solidFill>
                  <a:srgbClr val="FF8103"/>
                </a:solidFill>
                <a:latin typeface="Meiryo UI" pitchFamily="50" charset="-128"/>
                <a:ea typeface="Meiryo UI" pitchFamily="50" charset="-128"/>
                <a:cs typeface="Meiryo UI" pitchFamily="50" charset="-128"/>
              </a:rPr>
              <a:t>    地域支援事業の活用</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a:t>
            </a:r>
            <a:r>
              <a:rPr lang="ja-JP" altLang="en-US" sz="800" b="1" dirty="0">
                <a:solidFill>
                  <a:srgbClr val="FF8103"/>
                </a:solidFill>
                <a:latin typeface="Meiryo UI" pitchFamily="50" charset="-128"/>
                <a:ea typeface="Meiryo UI" pitchFamily="50" charset="-128"/>
                <a:cs typeface="Meiryo UI" pitchFamily="50" charset="-128"/>
              </a:rPr>
              <a:t> </a:t>
            </a:r>
            <a:r>
              <a:rPr lang="ja-JP" altLang="en-US" sz="1500" b="1" dirty="0">
                <a:solidFill>
                  <a:srgbClr val="FF8103"/>
                </a:solidFill>
                <a:latin typeface="Meiryo UI" pitchFamily="50" charset="-128"/>
                <a:ea typeface="Meiryo UI" pitchFamily="50" charset="-128"/>
                <a:cs typeface="Meiryo UI" pitchFamily="50" charset="-128"/>
              </a:rPr>
              <a:t>市民後見人の育成及び活用</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 認知症の方やその家族に</a:t>
            </a:r>
          </a:p>
          <a:p>
            <a:pPr eaLnBrk="1" hangingPunct="1"/>
            <a:r>
              <a:rPr lang="ja-JP" altLang="en-US" sz="1500" b="1" dirty="0">
                <a:solidFill>
                  <a:srgbClr val="FF8103"/>
                </a:solidFill>
                <a:latin typeface="Meiryo UI" pitchFamily="50" charset="-128"/>
                <a:ea typeface="Meiryo UI" pitchFamily="50" charset="-128"/>
                <a:cs typeface="Meiryo UI" pitchFamily="50" charset="-128"/>
              </a:rPr>
              <a:t>　  対する支援団体による電話</a:t>
            </a:r>
            <a:endParaRPr lang="en-US" altLang="ja-JP" sz="1500" b="1" dirty="0">
              <a:solidFill>
                <a:srgbClr val="FF8103"/>
              </a:solidFill>
              <a:latin typeface="Meiryo UI" pitchFamily="50" charset="-128"/>
              <a:ea typeface="Meiryo UI" pitchFamily="50" charset="-128"/>
              <a:cs typeface="Meiryo UI" pitchFamily="50" charset="-128"/>
            </a:endParaRPr>
          </a:p>
          <a:p>
            <a:pPr eaLnBrk="1" hangingPunct="1"/>
            <a:r>
              <a:rPr lang="ja-JP" altLang="en-US" sz="1500" b="1" dirty="0">
                <a:solidFill>
                  <a:srgbClr val="FF8103"/>
                </a:solidFill>
                <a:latin typeface="Meiryo UI" pitchFamily="50" charset="-128"/>
                <a:ea typeface="Meiryo UI" pitchFamily="50" charset="-128"/>
                <a:cs typeface="Meiryo UI" pitchFamily="50" charset="-128"/>
              </a:rPr>
              <a:t>    相談や交流会の実施　　等　</a:t>
            </a:r>
            <a:r>
              <a:rPr lang="ja-JP" altLang="en-US" sz="1500" b="1" dirty="0">
                <a:solidFill>
                  <a:srgbClr val="009900"/>
                </a:solidFill>
                <a:latin typeface="Meiryo UI" pitchFamily="50" charset="-128"/>
                <a:ea typeface="Meiryo UI" pitchFamily="50" charset="-128"/>
                <a:cs typeface="Meiryo UI" pitchFamily="50" charset="-128"/>
              </a:rPr>
              <a:t>　　　　　　　　　</a:t>
            </a:r>
            <a:r>
              <a:rPr lang="ja-JP" altLang="en-US" sz="1400" b="1" dirty="0">
                <a:solidFill>
                  <a:srgbClr val="009900"/>
                </a:solidFill>
                <a:latin typeface="Meiryo UI" pitchFamily="50" charset="-128"/>
                <a:ea typeface="Meiryo UI" pitchFamily="50" charset="-128"/>
                <a:cs typeface="Meiryo UI" pitchFamily="50" charset="-128"/>
              </a:rPr>
              <a:t>　 </a:t>
            </a:r>
            <a:endParaRPr lang="en-US" altLang="ja-JP" sz="1400" b="1" dirty="0">
              <a:solidFill>
                <a:srgbClr val="009900"/>
              </a:solidFill>
              <a:latin typeface="Meiryo UI" pitchFamily="50" charset="-128"/>
              <a:ea typeface="Meiryo UI" pitchFamily="50" charset="-128"/>
              <a:cs typeface="Meiryo UI" pitchFamily="50" charset="-128"/>
            </a:endParaRPr>
          </a:p>
          <a:p>
            <a:pPr eaLnBrk="1" hangingPunct="1"/>
            <a:endParaRPr lang="ja-JP" altLang="en-US" sz="1400" b="1" dirty="0">
              <a:solidFill>
                <a:srgbClr val="009900"/>
              </a:solidFill>
              <a:latin typeface="Meiryo UI" pitchFamily="50" charset="-128"/>
              <a:ea typeface="Meiryo UI" pitchFamily="50" charset="-128"/>
              <a:cs typeface="Meiryo UI" pitchFamily="50" charset="-128"/>
            </a:endParaRPr>
          </a:p>
        </p:txBody>
      </p:sp>
      <p:sp>
        <p:nvSpPr>
          <p:cNvPr id="157700" name="正方形/長方形 6"/>
          <p:cNvSpPr>
            <a:spLocks noChangeArrowheads="1"/>
          </p:cNvSpPr>
          <p:nvPr/>
        </p:nvSpPr>
        <p:spPr bwMode="auto">
          <a:xfrm>
            <a:off x="6801059" y="2747757"/>
            <a:ext cx="1330325" cy="301625"/>
          </a:xfrm>
          <a:prstGeom prst="rect">
            <a:avLst/>
          </a:prstGeom>
          <a:solidFill>
            <a:schemeClr val="bg1"/>
          </a:solidFill>
          <a:ln>
            <a:noFill/>
          </a:ln>
          <a:extLst>
            <a:ext uri="{91240B29-F687-4F45-9708-019B960494DF}">
              <a14:hiddenLine xmlns:a14="http://schemas.microsoft.com/office/drawing/2010/main" w="19050" algn="ctr">
                <a:solidFill>
                  <a:srgbClr val="00CC00"/>
                </a:solidFill>
                <a:miter lim="800000"/>
                <a:headEnd/>
                <a:tailEnd/>
              </a14:hiddenLine>
            </a:ext>
          </a:extLst>
        </p:spPr>
        <p:txBody>
          <a:bodyPr lIns="72000" tIns="72000" bIns="72000" anchor="ctr"/>
          <a:lstStyle/>
          <a:p>
            <a:pPr algn="ctr" eaLnBrk="1" hangingPunct="1"/>
            <a:r>
              <a:rPr lang="ja-JP" altLang="en-US" sz="2000" b="1" dirty="0">
                <a:latin typeface="Meiryo UI" pitchFamily="50" charset="-128"/>
                <a:ea typeface="Meiryo UI" pitchFamily="50" charset="-128"/>
                <a:cs typeface="Meiryo UI" pitchFamily="50" charset="-128"/>
              </a:rPr>
              <a:t>地  域</a:t>
            </a:r>
          </a:p>
        </p:txBody>
      </p:sp>
      <p:sp>
        <p:nvSpPr>
          <p:cNvPr id="157701" name="角丸四角形 7"/>
          <p:cNvSpPr>
            <a:spLocks noChangeArrowheads="1"/>
          </p:cNvSpPr>
          <p:nvPr/>
        </p:nvSpPr>
        <p:spPr bwMode="auto">
          <a:xfrm>
            <a:off x="327989" y="3074405"/>
            <a:ext cx="2575339" cy="2814637"/>
          </a:xfrm>
          <a:prstGeom prst="roundRect">
            <a:avLst>
              <a:gd name="adj" fmla="val 10236"/>
            </a:avLst>
          </a:prstGeom>
          <a:noFill/>
          <a:ln w="57150" algn="ctr">
            <a:solidFill>
              <a:srgbClr val="388288"/>
            </a:solidFill>
            <a:round/>
            <a:headEnd/>
            <a:tailEnd/>
          </a:ln>
          <a:extLst>
            <a:ext uri="{909E8E84-426E-40DD-AFC4-6F175D3DCCD1}">
              <a14:hiddenFill xmlns:a14="http://schemas.microsoft.com/office/drawing/2010/main">
                <a:solidFill>
                  <a:srgbClr val="CCC1D9">
                    <a:alpha val="70195"/>
                  </a:srgbClr>
                </a:solidFill>
              </a14:hiddenFill>
            </a:ext>
          </a:extLst>
        </p:spPr>
        <p:txBody>
          <a:bodyPr lIns="72000" tIns="72000" bIns="72000"/>
          <a:lstStyle/>
          <a:p>
            <a:pPr eaLnBrk="1" hangingPunct="1">
              <a:lnSpc>
                <a:spcPct val="150000"/>
              </a:lnSpc>
              <a:spcAft>
                <a:spcPts val="600"/>
              </a:spcAft>
            </a:pPr>
            <a:r>
              <a:rPr lang="ja-JP" altLang="en-US" sz="1500" b="1" dirty="0">
                <a:latin typeface="Meiryo UI" pitchFamily="50" charset="-128"/>
                <a:ea typeface="Meiryo UI" pitchFamily="50" charset="-128"/>
                <a:cs typeface="Meiryo UI" pitchFamily="50" charset="-128"/>
              </a:rPr>
              <a:t>　（適切な医療の提供）</a:t>
            </a:r>
            <a:endParaRPr lang="en-US" altLang="ja-JP" sz="1500" b="1" dirty="0">
              <a:latin typeface="Meiryo UI" pitchFamily="50" charset="-128"/>
              <a:ea typeface="Meiryo UI" pitchFamily="50" charset="-128"/>
              <a:cs typeface="Meiryo UI" pitchFamily="50" charset="-128"/>
            </a:endParaRPr>
          </a:p>
          <a:p>
            <a:pPr eaLnBrk="1" hangingPunct="1">
              <a:spcBef>
                <a:spcPct val="10000"/>
              </a:spcBef>
              <a:spcAft>
                <a:spcPts val="600"/>
              </a:spcAft>
            </a:pPr>
            <a:r>
              <a:rPr lang="ja-JP" altLang="en-US" sz="1500" b="1" dirty="0">
                <a:solidFill>
                  <a:srgbClr val="388288"/>
                </a:solidFill>
                <a:latin typeface="Meiryo UI" pitchFamily="50" charset="-128"/>
                <a:ea typeface="Meiryo UI" pitchFamily="50" charset="-128"/>
                <a:cs typeface="Meiryo UI" pitchFamily="50" charset="-128"/>
              </a:rPr>
              <a:t>○もの忘れ相談の実施</a:t>
            </a:r>
            <a:endParaRPr lang="en-US" altLang="ja-JP" sz="1500" b="1" dirty="0">
              <a:solidFill>
                <a:srgbClr val="388288"/>
              </a:solidFill>
              <a:latin typeface="Meiryo UI" pitchFamily="50" charset="-128"/>
              <a:ea typeface="Meiryo UI" pitchFamily="50" charset="-128"/>
              <a:cs typeface="Meiryo UI" pitchFamily="50" charset="-128"/>
            </a:endParaRPr>
          </a:p>
          <a:p>
            <a:pPr eaLnBrk="1" hangingPunct="1">
              <a:spcBef>
                <a:spcPct val="10000"/>
              </a:spcBef>
            </a:pPr>
            <a:r>
              <a:rPr lang="ja-JP" altLang="en-US" sz="1500" b="1" dirty="0">
                <a:solidFill>
                  <a:srgbClr val="388288"/>
                </a:solidFill>
                <a:latin typeface="Meiryo UI" pitchFamily="50" charset="-128"/>
                <a:ea typeface="Meiryo UI" pitchFamily="50" charset="-128"/>
                <a:cs typeface="Meiryo UI" pitchFamily="50" charset="-128"/>
              </a:rPr>
              <a:t>○かか</a:t>
            </a:r>
            <a:r>
              <a:rPr lang="ja-JP" altLang="en-US" sz="1500" b="1" dirty="0">
                <a:solidFill>
                  <a:schemeClr val="accent1">
                    <a:lumMod val="50000"/>
                  </a:schemeClr>
                </a:solidFill>
                <a:latin typeface="Meiryo UI" pitchFamily="50" charset="-128"/>
                <a:ea typeface="Meiryo UI" pitchFamily="50" charset="-128"/>
                <a:cs typeface="Meiryo UI" pitchFamily="50" charset="-128"/>
              </a:rPr>
              <a:t>りつ</a:t>
            </a:r>
            <a:r>
              <a:rPr lang="ja-JP" altLang="en-US" sz="1500" b="1" dirty="0">
                <a:solidFill>
                  <a:srgbClr val="388288"/>
                </a:solidFill>
                <a:latin typeface="Meiryo UI" pitchFamily="50" charset="-128"/>
                <a:ea typeface="Meiryo UI" pitchFamily="50" charset="-128"/>
                <a:cs typeface="Meiryo UI" pitchFamily="50" charset="-128"/>
              </a:rPr>
              <a:t>け</a:t>
            </a:r>
            <a:r>
              <a:rPr lang="ja-JP" altLang="en-US" sz="1500" b="1" dirty="0">
                <a:solidFill>
                  <a:schemeClr val="accent1">
                    <a:lumMod val="50000"/>
                  </a:schemeClr>
                </a:solidFill>
                <a:latin typeface="Meiryo UI" pitchFamily="50" charset="-128"/>
                <a:ea typeface="Meiryo UI" pitchFamily="50" charset="-128"/>
                <a:cs typeface="Meiryo UI" pitchFamily="50" charset="-128"/>
              </a:rPr>
              <a:t>医・歯科医、サ</a:t>
            </a:r>
            <a:r>
              <a:rPr lang="ja-JP" altLang="en-US" sz="1500" b="1" dirty="0">
                <a:solidFill>
                  <a:srgbClr val="388288"/>
                </a:solidFill>
                <a:latin typeface="Meiryo UI" pitchFamily="50" charset="-128"/>
                <a:ea typeface="Meiryo UI" pitchFamily="50" charset="-128"/>
                <a:cs typeface="Meiryo UI" pitchFamily="50" charset="-128"/>
              </a:rPr>
              <a:t>　　</a:t>
            </a:r>
            <a:endParaRPr lang="en-US" altLang="ja-JP" sz="1500" b="1" dirty="0">
              <a:solidFill>
                <a:srgbClr val="388288"/>
              </a:solidFill>
              <a:latin typeface="Meiryo UI" pitchFamily="50" charset="-128"/>
              <a:ea typeface="Meiryo UI" pitchFamily="50" charset="-128"/>
              <a:cs typeface="Meiryo UI" pitchFamily="50" charset="-128"/>
            </a:endParaRPr>
          </a:p>
          <a:p>
            <a:pPr eaLnBrk="1" hangingPunct="1">
              <a:spcBef>
                <a:spcPct val="10000"/>
              </a:spcBef>
            </a:pPr>
            <a:r>
              <a:rPr lang="ja-JP" altLang="en-US" sz="1500" b="1">
                <a:solidFill>
                  <a:srgbClr val="388288"/>
                </a:solidFill>
                <a:latin typeface="Meiryo UI" pitchFamily="50" charset="-128"/>
                <a:ea typeface="Meiryo UI" pitchFamily="50" charset="-128"/>
                <a:cs typeface="Meiryo UI" pitchFamily="50" charset="-128"/>
              </a:rPr>
              <a:t>　ポート医</a:t>
            </a:r>
            <a:r>
              <a:rPr lang="ja-JP" altLang="en-US" sz="1500" b="1" dirty="0">
                <a:solidFill>
                  <a:srgbClr val="388288"/>
                </a:solidFill>
                <a:latin typeface="Meiryo UI" pitchFamily="50" charset="-128"/>
                <a:ea typeface="Meiryo UI" pitchFamily="50" charset="-128"/>
                <a:cs typeface="Meiryo UI" pitchFamily="50" charset="-128"/>
              </a:rPr>
              <a:t>による適切な医療</a:t>
            </a:r>
            <a:endParaRPr lang="en-US" altLang="ja-JP" sz="1500" b="1" dirty="0">
              <a:solidFill>
                <a:srgbClr val="388288"/>
              </a:solidFill>
              <a:latin typeface="Meiryo UI" pitchFamily="50" charset="-128"/>
              <a:ea typeface="Meiryo UI" pitchFamily="50" charset="-128"/>
              <a:cs typeface="Meiryo UI" pitchFamily="50" charset="-128"/>
            </a:endParaRPr>
          </a:p>
          <a:p>
            <a:pPr eaLnBrk="1" hangingPunct="1">
              <a:spcBef>
                <a:spcPct val="10000"/>
              </a:spcBef>
            </a:pPr>
            <a:r>
              <a:rPr lang="ja-JP" altLang="en-US" sz="1500" b="1" dirty="0">
                <a:solidFill>
                  <a:srgbClr val="388288"/>
                </a:solidFill>
                <a:latin typeface="Meiryo UI" pitchFamily="50" charset="-128"/>
                <a:ea typeface="Meiryo UI" pitchFamily="50" charset="-128"/>
                <a:cs typeface="Meiryo UI" pitchFamily="50" charset="-128"/>
              </a:rPr>
              <a:t>　や介護サービスへのつなぎ</a:t>
            </a:r>
            <a:endParaRPr lang="en-US" altLang="ja-JP" sz="1500" b="1" dirty="0">
              <a:solidFill>
                <a:srgbClr val="388288"/>
              </a:solidFill>
              <a:latin typeface="Meiryo UI" pitchFamily="50" charset="-128"/>
              <a:ea typeface="Meiryo UI" pitchFamily="50" charset="-128"/>
              <a:cs typeface="Meiryo UI" pitchFamily="50" charset="-128"/>
            </a:endParaRPr>
          </a:p>
          <a:p>
            <a:pPr eaLnBrk="1" hangingPunct="1">
              <a:spcBef>
                <a:spcPct val="40000"/>
              </a:spcBef>
            </a:pPr>
            <a:r>
              <a:rPr lang="ja-JP" altLang="en-US" sz="1500" b="1" dirty="0">
                <a:solidFill>
                  <a:srgbClr val="388288"/>
                </a:solidFill>
                <a:latin typeface="Meiryo UI" pitchFamily="50" charset="-128"/>
                <a:ea typeface="Meiryo UI" pitchFamily="50" charset="-128"/>
                <a:cs typeface="Meiryo UI" pitchFamily="50" charset="-128"/>
              </a:rPr>
              <a:t>○認知症疾患医療センター</a:t>
            </a:r>
          </a:p>
          <a:p>
            <a:pPr eaLnBrk="1" hangingPunct="1">
              <a:spcBef>
                <a:spcPct val="10000"/>
              </a:spcBef>
            </a:pPr>
            <a:r>
              <a:rPr lang="ja-JP" altLang="en-US" sz="1500" b="1" dirty="0">
                <a:solidFill>
                  <a:srgbClr val="388288"/>
                </a:solidFill>
                <a:latin typeface="Meiryo UI" pitchFamily="50" charset="-128"/>
                <a:ea typeface="Meiryo UI" pitchFamily="50" charset="-128"/>
                <a:cs typeface="Meiryo UI" pitchFamily="50" charset="-128"/>
              </a:rPr>
              <a:t>　等の専門医療機関による</a:t>
            </a:r>
          </a:p>
          <a:p>
            <a:pPr eaLnBrk="1" hangingPunct="1">
              <a:spcBef>
                <a:spcPct val="10000"/>
              </a:spcBef>
            </a:pPr>
            <a:r>
              <a:rPr lang="ja-JP" altLang="en-US" sz="1500" b="1" dirty="0">
                <a:solidFill>
                  <a:srgbClr val="388288"/>
                </a:solidFill>
                <a:latin typeface="Meiryo UI" pitchFamily="50" charset="-128"/>
                <a:ea typeface="Meiryo UI" pitchFamily="50" charset="-128"/>
                <a:cs typeface="Meiryo UI" pitchFamily="50" charset="-128"/>
              </a:rPr>
              <a:t>　確定診断　　　　　等</a:t>
            </a:r>
          </a:p>
        </p:txBody>
      </p:sp>
      <p:sp>
        <p:nvSpPr>
          <p:cNvPr id="157702" name="正方形/長方形 8"/>
          <p:cNvSpPr>
            <a:spLocks noChangeArrowheads="1"/>
          </p:cNvSpPr>
          <p:nvPr/>
        </p:nvSpPr>
        <p:spPr bwMode="auto">
          <a:xfrm>
            <a:off x="1019035" y="2908923"/>
            <a:ext cx="1147693" cy="303212"/>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72000" tIns="72000" bIns="72000" anchor="ctr"/>
          <a:lstStyle/>
          <a:p>
            <a:pPr algn="ctr" eaLnBrk="1" hangingPunct="1"/>
            <a:r>
              <a:rPr lang="ja-JP" altLang="en-US" sz="2000" b="1" dirty="0">
                <a:latin typeface="Meiryo UI" pitchFamily="50" charset="-128"/>
                <a:ea typeface="Meiryo UI" pitchFamily="50" charset="-128"/>
                <a:cs typeface="Meiryo UI" pitchFamily="50" charset="-128"/>
              </a:rPr>
              <a:t>医  療</a:t>
            </a:r>
          </a:p>
        </p:txBody>
      </p:sp>
      <p:sp>
        <p:nvSpPr>
          <p:cNvPr id="157703" name="角丸四角形 9"/>
          <p:cNvSpPr>
            <a:spLocks noChangeArrowheads="1"/>
          </p:cNvSpPr>
          <p:nvPr/>
        </p:nvSpPr>
        <p:spPr bwMode="auto">
          <a:xfrm>
            <a:off x="3154018" y="3283573"/>
            <a:ext cx="2620616" cy="2601912"/>
          </a:xfrm>
          <a:prstGeom prst="roundRect">
            <a:avLst>
              <a:gd name="adj" fmla="val 7389"/>
            </a:avLst>
          </a:prstGeom>
          <a:solidFill>
            <a:schemeClr val="bg1">
              <a:alpha val="70195"/>
            </a:schemeClr>
          </a:solidFill>
          <a:ln w="57150" algn="ctr">
            <a:solidFill>
              <a:srgbClr val="FF7C80"/>
            </a:solidFill>
            <a:round/>
            <a:headEnd/>
            <a:tailEnd/>
          </a:ln>
        </p:spPr>
        <p:txBody>
          <a:bodyPr lIns="72000" tIns="72000" bIns="0"/>
          <a:lstStyle/>
          <a:p>
            <a:pPr eaLnBrk="1" hangingPunct="1"/>
            <a:r>
              <a:rPr lang="ja-JP" altLang="en-US" sz="1500" b="1" dirty="0">
                <a:latin typeface="Meiryo UI" pitchFamily="50" charset="-128"/>
                <a:ea typeface="Meiryo UI" pitchFamily="50" charset="-128"/>
                <a:cs typeface="Meiryo UI" pitchFamily="50" charset="-128"/>
              </a:rPr>
              <a:t>（専門的なケアやサービスの</a:t>
            </a:r>
          </a:p>
          <a:p>
            <a:pPr eaLnBrk="1" hangingPunct="1">
              <a:spcAft>
                <a:spcPts val="200"/>
              </a:spcAft>
            </a:pPr>
            <a:r>
              <a:rPr lang="ja-JP" altLang="en-US" sz="1500" b="1" dirty="0">
                <a:latin typeface="Meiryo UI" pitchFamily="50" charset="-128"/>
                <a:ea typeface="Meiryo UI" pitchFamily="50" charset="-128"/>
                <a:cs typeface="Meiryo UI" pitchFamily="50" charset="-128"/>
              </a:rPr>
              <a:t>   相談と提供）</a:t>
            </a:r>
            <a:endParaRPr lang="en-US" altLang="ja-JP" sz="1500" b="1" dirty="0">
              <a:latin typeface="Meiryo UI" pitchFamily="50" charset="-128"/>
              <a:ea typeface="Meiryo UI" pitchFamily="50" charset="-128"/>
              <a:cs typeface="Meiryo UI" pitchFamily="50" charset="-128"/>
            </a:endParaRPr>
          </a:p>
          <a:p>
            <a:pPr eaLnBrk="1" hangingPunct="1">
              <a:lnSpc>
                <a:spcPct val="120000"/>
              </a:lnSpc>
              <a:spcAft>
                <a:spcPts val="200"/>
              </a:spcAft>
            </a:pPr>
            <a:r>
              <a:rPr lang="ja-JP" altLang="en-US" sz="1500" b="1" dirty="0">
                <a:solidFill>
                  <a:srgbClr val="FF7C80"/>
                </a:solidFill>
                <a:latin typeface="Meiryo UI" pitchFamily="50" charset="-128"/>
                <a:ea typeface="Meiryo UI" pitchFamily="50" charset="-128"/>
                <a:cs typeface="Meiryo UI" pitchFamily="50" charset="-128"/>
              </a:rPr>
              <a:t>○認知症予防のための地域</a:t>
            </a: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支援事業</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○本人の状態に合わせた介護</a:t>
            </a: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サービス</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・認知症対応型通所介護</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・小規模多機能型居宅介護</a:t>
            </a:r>
            <a:endParaRPr lang="en-US" altLang="ja-JP" sz="1500" b="1" dirty="0">
              <a:solidFill>
                <a:srgbClr val="FF7C80"/>
              </a:solidFill>
              <a:latin typeface="Meiryo UI" pitchFamily="50" charset="-128"/>
              <a:ea typeface="Meiryo UI" pitchFamily="50" charset="-128"/>
              <a:cs typeface="Meiryo UI" pitchFamily="50" charset="-128"/>
            </a:endParaRPr>
          </a:p>
          <a:p>
            <a:pPr eaLnBrk="1" hangingPunct="1">
              <a:spcAft>
                <a:spcPts val="200"/>
              </a:spcAft>
            </a:pPr>
            <a:r>
              <a:rPr lang="ja-JP" altLang="en-US" sz="1500" b="1" dirty="0">
                <a:solidFill>
                  <a:srgbClr val="FF7C80"/>
                </a:solidFill>
                <a:latin typeface="Meiryo UI" pitchFamily="50" charset="-128"/>
                <a:ea typeface="Meiryo UI" pitchFamily="50" charset="-128"/>
                <a:cs typeface="Meiryo UI" pitchFamily="50" charset="-128"/>
              </a:rPr>
              <a:t>　・グループホーム　等</a:t>
            </a:r>
            <a:r>
              <a:rPr lang="ja-JP" altLang="en-US" sz="1500" b="1" dirty="0">
                <a:solidFill>
                  <a:schemeClr val="hlink"/>
                </a:solidFill>
                <a:latin typeface="Meiryo UI" pitchFamily="50" charset="-128"/>
                <a:ea typeface="Meiryo UI" pitchFamily="50" charset="-128"/>
                <a:cs typeface="Meiryo UI" pitchFamily="50" charset="-128"/>
              </a:rPr>
              <a:t>　</a:t>
            </a:r>
            <a:endParaRPr lang="en-US" altLang="ja-JP" sz="1500" b="1" dirty="0">
              <a:solidFill>
                <a:schemeClr val="hlink"/>
              </a:solidFill>
              <a:latin typeface="Meiryo UI" pitchFamily="50" charset="-128"/>
              <a:ea typeface="Meiryo UI" pitchFamily="50" charset="-128"/>
              <a:cs typeface="Meiryo UI" pitchFamily="50" charset="-128"/>
            </a:endParaRPr>
          </a:p>
        </p:txBody>
      </p:sp>
      <p:sp>
        <p:nvSpPr>
          <p:cNvPr id="157704" name="正方形/長方形 10"/>
          <p:cNvSpPr>
            <a:spLocks noChangeArrowheads="1"/>
          </p:cNvSpPr>
          <p:nvPr/>
        </p:nvSpPr>
        <p:spPr bwMode="auto">
          <a:xfrm>
            <a:off x="3944938" y="3085067"/>
            <a:ext cx="1076325" cy="306387"/>
          </a:xfrm>
          <a:prstGeom prst="rect">
            <a:avLst/>
          </a:prstGeom>
          <a:solidFill>
            <a:schemeClr val="bg1"/>
          </a:solidFill>
          <a:ln>
            <a:noFill/>
          </a:ln>
          <a:extLst>
            <a:ext uri="{91240B29-F687-4F45-9708-019B960494DF}">
              <a14:hiddenLine xmlns:a14="http://schemas.microsoft.com/office/drawing/2010/main" w="19050" algn="ctr">
                <a:solidFill>
                  <a:srgbClr val="222268"/>
                </a:solidFill>
                <a:miter lim="800000"/>
                <a:headEnd/>
                <a:tailEnd/>
              </a14:hiddenLine>
            </a:ext>
          </a:extLst>
        </p:spPr>
        <p:txBody>
          <a:bodyPr lIns="72000" tIns="72000" bIns="72000" anchor="ctr"/>
          <a:lstStyle/>
          <a:p>
            <a:pPr algn="ctr" eaLnBrk="1" hangingPunct="1"/>
            <a:r>
              <a:rPr lang="ja-JP" altLang="en-US" sz="2000" b="1" dirty="0">
                <a:latin typeface="Meiryo UI" pitchFamily="50" charset="-128"/>
                <a:ea typeface="Meiryo UI" pitchFamily="50" charset="-128"/>
                <a:cs typeface="Meiryo UI" pitchFamily="50" charset="-128"/>
              </a:rPr>
              <a:t>介  護</a:t>
            </a:r>
          </a:p>
        </p:txBody>
      </p:sp>
      <p:sp>
        <p:nvSpPr>
          <p:cNvPr id="157705" name="円/楕円 32"/>
          <p:cNvSpPr>
            <a:spLocks noChangeArrowheads="1"/>
          </p:cNvSpPr>
          <p:nvPr/>
        </p:nvSpPr>
        <p:spPr bwMode="auto">
          <a:xfrm>
            <a:off x="3154018" y="1750876"/>
            <a:ext cx="2620616" cy="685800"/>
          </a:xfrm>
          <a:prstGeom prst="ellipse">
            <a:avLst/>
          </a:prstGeom>
          <a:noFill/>
          <a:ln w="34925" algn="ctr">
            <a:solidFill>
              <a:schemeClr val="tx1">
                <a:lumMod val="50000"/>
                <a:lumOff val="50000"/>
              </a:schemeClr>
            </a:solidFill>
            <a:round/>
            <a:headEnd/>
            <a:tailEnd/>
          </a:ln>
        </p:spPr>
        <p:txBody>
          <a:bodyPr anchor="ctr"/>
          <a:lstStyle/>
          <a:p>
            <a:pPr algn="ctr" eaLnBrk="1" hangingPunct="1">
              <a:lnSpc>
                <a:spcPct val="120000"/>
              </a:lnSpc>
            </a:pPr>
            <a:r>
              <a:rPr lang="ja-JP" altLang="en-US" sz="2400" b="1" dirty="0">
                <a:solidFill>
                  <a:schemeClr val="bg2"/>
                </a:solidFill>
                <a:latin typeface="Meiryo UI" pitchFamily="50" charset="-128"/>
                <a:ea typeface="Meiryo UI" pitchFamily="50" charset="-128"/>
                <a:cs typeface="Meiryo UI" pitchFamily="50" charset="-128"/>
              </a:rPr>
              <a:t>本人・家族</a:t>
            </a:r>
          </a:p>
        </p:txBody>
      </p:sp>
      <p:sp>
        <p:nvSpPr>
          <p:cNvPr id="157706" name="正方形/長方形 15"/>
          <p:cNvSpPr>
            <a:spLocks noChangeArrowheads="1"/>
          </p:cNvSpPr>
          <p:nvPr/>
        </p:nvSpPr>
        <p:spPr bwMode="auto">
          <a:xfrm>
            <a:off x="347870" y="6083786"/>
            <a:ext cx="8505067" cy="431800"/>
          </a:xfrm>
          <a:prstGeom prst="rect">
            <a:avLst/>
          </a:prstGeom>
          <a:solidFill>
            <a:srgbClr val="F8FBFC"/>
          </a:solidFill>
          <a:ln w="41275" algn="ctr">
            <a:solidFill>
              <a:schemeClr val="bg1">
                <a:lumMod val="65000"/>
              </a:schemeClr>
            </a:solidFill>
            <a:miter lim="800000"/>
            <a:headEnd/>
            <a:tailEnd/>
          </a:ln>
        </p:spPr>
        <p:txBody>
          <a:bodyPr anchor="ctr"/>
          <a:lstStyle/>
          <a:p>
            <a:pPr algn="ctr" eaLnBrk="1" hangingPunct="1">
              <a:lnSpc>
                <a:spcPct val="125000"/>
              </a:lnSpc>
            </a:pPr>
            <a:r>
              <a:rPr lang="ja-JP" altLang="en-US" sz="1600" b="1" dirty="0">
                <a:solidFill>
                  <a:srgbClr val="000000"/>
                </a:solidFill>
                <a:latin typeface="Meiryo UI" pitchFamily="50" charset="-128"/>
                <a:ea typeface="Meiryo UI" pitchFamily="50" charset="-128"/>
                <a:cs typeface="Meiryo UI" pitchFamily="50" charset="-128"/>
              </a:rPr>
              <a:t>市町村は必要な介護サービスを確保するとともに、それぞれの分野の活動支援、推進を図る。</a:t>
            </a:r>
          </a:p>
        </p:txBody>
      </p:sp>
      <p:sp>
        <p:nvSpPr>
          <p:cNvPr id="157707" name="フッター プレースホルダ 29"/>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endParaRPr lang="ja-JP" altLang="en-US" sz="1400"/>
          </a:p>
        </p:txBody>
      </p:sp>
      <p:sp>
        <p:nvSpPr>
          <p:cNvPr id="157708" name="Rectangle 59"/>
          <p:cNvSpPr>
            <a:spLocks noChangeArrowheads="1"/>
          </p:cNvSpPr>
          <p:nvPr/>
        </p:nvSpPr>
        <p:spPr bwMode="auto">
          <a:xfrm>
            <a:off x="1781175" y="195665"/>
            <a:ext cx="5356225" cy="9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41" tIns="44421" rIns="88841" bIns="44421">
            <a:spAutoFit/>
          </a:bodyPr>
          <a:lstStyle/>
          <a:p>
            <a:pPr algn="ctr" defTabSz="828675" eaLnBrk="1" hangingPunct="1"/>
            <a:r>
              <a:rPr lang="ja-JP" altLang="en-US" sz="3000" b="1" dirty="0">
                <a:latin typeface="Meiryo UI" pitchFamily="50" charset="-128"/>
                <a:ea typeface="Meiryo UI" pitchFamily="50" charset="-128"/>
                <a:cs typeface="Meiryo UI" pitchFamily="50" charset="-128"/>
              </a:rPr>
              <a:t>　認知症の人への支援体制</a:t>
            </a:r>
          </a:p>
          <a:p>
            <a:pPr algn="ctr" defTabSz="828675" eaLnBrk="1" hangingPunct="1">
              <a:lnSpc>
                <a:spcPct val="75000"/>
              </a:lnSpc>
              <a:spcBef>
                <a:spcPts val="600"/>
              </a:spcBef>
            </a:pPr>
            <a:r>
              <a:rPr lang="ja-JP" altLang="en-US" sz="2400" b="1" dirty="0">
                <a:latin typeface="Meiryo UI" pitchFamily="50" charset="-128"/>
                <a:ea typeface="Meiryo UI" pitchFamily="50" charset="-128"/>
                <a:cs typeface="Meiryo UI" pitchFamily="50" charset="-128"/>
              </a:rPr>
              <a:t>   ～医療・介護・地域の連携～</a:t>
            </a:r>
            <a:r>
              <a:rPr lang="ja-JP" altLang="en-US" sz="3000" b="1" dirty="0">
                <a:latin typeface="Meiryo UI" pitchFamily="50" charset="-128"/>
                <a:ea typeface="Meiryo UI" pitchFamily="50" charset="-128"/>
                <a:cs typeface="Meiryo UI" pitchFamily="50" charset="-128"/>
              </a:rPr>
              <a:t> </a:t>
            </a:r>
          </a:p>
        </p:txBody>
      </p:sp>
      <p:sp>
        <p:nvSpPr>
          <p:cNvPr id="157709" name="AutoShape 14"/>
          <p:cNvSpPr>
            <a:spLocks noChangeArrowheads="1"/>
          </p:cNvSpPr>
          <p:nvPr/>
        </p:nvSpPr>
        <p:spPr bwMode="auto">
          <a:xfrm>
            <a:off x="1142032" y="5801970"/>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endParaRPr lang="ja-JP" altLang="en-US"/>
          </a:p>
        </p:txBody>
      </p:sp>
      <p:sp>
        <p:nvSpPr>
          <p:cNvPr id="157710" name="AutoShape 15"/>
          <p:cNvSpPr>
            <a:spLocks noChangeArrowheads="1"/>
          </p:cNvSpPr>
          <p:nvPr/>
        </p:nvSpPr>
        <p:spPr bwMode="auto">
          <a:xfrm>
            <a:off x="4054475" y="5805145"/>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endParaRPr lang="ja-JP" altLang="en-US"/>
          </a:p>
        </p:txBody>
      </p:sp>
      <p:sp>
        <p:nvSpPr>
          <p:cNvPr id="157711" name="AutoShape 16"/>
          <p:cNvSpPr>
            <a:spLocks noChangeArrowheads="1"/>
          </p:cNvSpPr>
          <p:nvPr/>
        </p:nvSpPr>
        <p:spPr bwMode="auto">
          <a:xfrm>
            <a:off x="7073900" y="5806733"/>
            <a:ext cx="831850" cy="261937"/>
          </a:xfrm>
          <a:prstGeom prst="triangle">
            <a:avLst>
              <a:gd name="adj" fmla="val 50000"/>
            </a:avLst>
          </a:prstGeom>
          <a:solidFill>
            <a:schemeClr val="bg1">
              <a:lumMod val="65000"/>
            </a:schemeClr>
          </a:solidFill>
          <a:ln>
            <a:noFill/>
          </a:ln>
          <a:effectLst/>
        </p:spPr>
        <p:txBody>
          <a:bodyPr wrap="none" anchor="ctr"/>
          <a:lstStyle/>
          <a:p>
            <a:pPr eaLnBrk="1" hangingPunct="1"/>
            <a:endParaRPr lang="ja-JP" altLang="en-US"/>
          </a:p>
        </p:txBody>
      </p:sp>
      <p:sp>
        <p:nvSpPr>
          <p:cNvPr id="157712" name="AutoShape 17"/>
          <p:cNvSpPr>
            <a:spLocks noChangeArrowheads="1"/>
          </p:cNvSpPr>
          <p:nvPr/>
        </p:nvSpPr>
        <p:spPr bwMode="auto">
          <a:xfrm rot="2614643">
            <a:off x="2851150" y="2335490"/>
            <a:ext cx="495300" cy="514350"/>
          </a:xfrm>
          <a:prstGeom prst="triangle">
            <a:avLst>
              <a:gd name="adj" fmla="val 50000"/>
            </a:avLst>
          </a:prstGeom>
          <a:solidFill>
            <a:srgbClr val="388288"/>
          </a:solidFill>
          <a:ln>
            <a:noFill/>
          </a:ln>
          <a:effectLst/>
        </p:spPr>
        <p:txBody>
          <a:bodyPr wrap="none" anchor="ctr"/>
          <a:lstStyle/>
          <a:p>
            <a:pPr eaLnBrk="1" hangingPunct="1"/>
            <a:endParaRPr lang="ja-JP" altLang="en-US">
              <a:solidFill>
                <a:srgbClr val="388288"/>
              </a:solidFill>
            </a:endParaRPr>
          </a:p>
        </p:txBody>
      </p:sp>
      <p:sp>
        <p:nvSpPr>
          <p:cNvPr id="157713" name="AutoShape 18"/>
          <p:cNvSpPr>
            <a:spLocks noChangeArrowheads="1"/>
          </p:cNvSpPr>
          <p:nvPr/>
        </p:nvSpPr>
        <p:spPr bwMode="auto">
          <a:xfrm rot="-2678280">
            <a:off x="5675313" y="2338665"/>
            <a:ext cx="495300" cy="514350"/>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157714" name="AutoShape 19"/>
          <p:cNvSpPr>
            <a:spLocks noChangeArrowheads="1"/>
          </p:cNvSpPr>
          <p:nvPr/>
        </p:nvSpPr>
        <p:spPr bwMode="auto">
          <a:xfrm>
            <a:off x="4244975" y="2495827"/>
            <a:ext cx="495300" cy="514350"/>
          </a:xfrm>
          <a:prstGeom prst="triangle">
            <a:avLst>
              <a:gd name="adj" fmla="val 50000"/>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p>
        </p:txBody>
      </p:sp>
      <p:sp>
        <p:nvSpPr>
          <p:cNvPr id="23" name="Rectangle 3"/>
          <p:cNvSpPr>
            <a:spLocks noChangeArrowheads="1"/>
          </p:cNvSpPr>
          <p:nvPr/>
        </p:nvSpPr>
        <p:spPr bwMode="auto">
          <a:xfrm>
            <a:off x="153467" y="1170232"/>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24"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13</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676681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2847914" y="231442"/>
            <a:ext cx="3248025" cy="695325"/>
          </a:xfrm>
        </p:spPr>
        <p:txBody>
          <a:bodyPr/>
          <a:lstStyle/>
          <a:p>
            <a:pPr eaLnBrk="1" hangingPunct="1"/>
            <a:r>
              <a:rPr lang="ja-JP" altLang="en-US" sz="3000" b="1" dirty="0">
                <a:solidFill>
                  <a:schemeClr val="tx1"/>
                </a:solidFill>
                <a:latin typeface="Meiryo UI" pitchFamily="50" charset="-128"/>
                <a:ea typeface="Meiryo UI" pitchFamily="50" charset="-128"/>
                <a:cs typeface="Meiryo UI" pitchFamily="50" charset="-128"/>
              </a:rPr>
              <a:t>地域の相談窓口</a:t>
            </a:r>
          </a:p>
        </p:txBody>
      </p:sp>
      <p:sp>
        <p:nvSpPr>
          <p:cNvPr id="158723" name="Rectangle 3"/>
          <p:cNvSpPr>
            <a:spLocks noGrp="1" noChangeArrowheads="1"/>
          </p:cNvSpPr>
          <p:nvPr>
            <p:ph type="body" idx="4294967295"/>
          </p:nvPr>
        </p:nvSpPr>
        <p:spPr>
          <a:xfrm>
            <a:off x="1978025" y="1471922"/>
            <a:ext cx="5835650" cy="4694238"/>
          </a:xfrm>
        </p:spPr>
        <p:txBody>
          <a:bodyPr/>
          <a:lstStyle/>
          <a:p>
            <a:pPr eaLnBrk="1" hangingPunct="1">
              <a:lnSpc>
                <a:spcPct val="110000"/>
              </a:lnSpc>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accent1">
                    <a:lumMod val="50000"/>
                  </a:schemeClr>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地域包括支援センター</a:t>
            </a:r>
          </a:p>
          <a:p>
            <a:pPr eaLnBrk="1" hangingPunct="1">
              <a:lnSpc>
                <a:spcPct val="120000"/>
              </a:lnSpc>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accent1">
                    <a:lumMod val="50000"/>
                  </a:schemeClr>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もの忘れ外来（相談可能な）</a:t>
            </a:r>
          </a:p>
          <a:p>
            <a:pPr eaLnBrk="1" hangingPunct="1">
              <a:lnSpc>
                <a:spcPct val="120000"/>
              </a:lnSpc>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accent1">
                    <a:lumMod val="50000"/>
                  </a:schemeClr>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保健所・保健センター</a:t>
            </a:r>
          </a:p>
          <a:p>
            <a:pPr eaLnBrk="1" hangingPunct="1">
              <a:lnSpc>
                <a:spcPct val="120000"/>
              </a:lnSpc>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accent1">
                    <a:lumMod val="50000"/>
                  </a:schemeClr>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精神保健福祉センター</a:t>
            </a:r>
          </a:p>
          <a:p>
            <a:pPr eaLnBrk="1" hangingPunct="1">
              <a:lnSpc>
                <a:spcPct val="120000"/>
              </a:lnSpc>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accent1">
                    <a:lumMod val="50000"/>
                  </a:schemeClr>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認知症疾患医療センター</a:t>
            </a:r>
          </a:p>
          <a:p>
            <a:pPr eaLnBrk="1" hangingPunct="1">
              <a:lnSpc>
                <a:spcPct val="120000"/>
              </a:lnSpc>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accent1">
                    <a:lumMod val="50000"/>
                  </a:schemeClr>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市町村、福祉事務所、社会福祉協議会</a:t>
            </a:r>
            <a:endParaRPr lang="en-US" altLang="ja-JP" sz="2400" b="1" dirty="0">
              <a:latin typeface="Meiryo UI" pitchFamily="50" charset="-128"/>
              <a:ea typeface="Meiryo UI" pitchFamily="50" charset="-128"/>
              <a:cs typeface="Meiryo UI" pitchFamily="50" charset="-128"/>
            </a:endParaRPr>
          </a:p>
          <a:p>
            <a:pPr eaLnBrk="1" hangingPunct="1">
              <a:lnSpc>
                <a:spcPct val="120000"/>
              </a:lnSpc>
              <a:buFontTx/>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accent1">
                    <a:lumMod val="50000"/>
                  </a:schemeClr>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若年性認知症コールセンター・相談窓口</a:t>
            </a:r>
          </a:p>
          <a:p>
            <a:pPr eaLnBrk="1" hangingPunct="1">
              <a:lnSpc>
                <a:spcPct val="120000"/>
              </a:lnSpc>
              <a:buFont typeface="Wingdings" pitchFamily="2" charset="2"/>
              <a:buNone/>
            </a:pPr>
            <a:r>
              <a:rPr lang="en-US" altLang="ja-JP" sz="2400" b="1" dirty="0">
                <a:solidFill>
                  <a:schemeClr val="accent1">
                    <a:lumMod val="50000"/>
                  </a:schemeClr>
                </a:solidFill>
                <a:latin typeface="Meiryo UI" pitchFamily="50" charset="-128"/>
                <a:ea typeface="Meiryo UI" pitchFamily="50" charset="-128"/>
                <a:cs typeface="Meiryo UI" pitchFamily="50" charset="-128"/>
              </a:rPr>
              <a:t>●</a:t>
            </a:r>
            <a:r>
              <a:rPr lang="ja-JP" altLang="en-US" sz="2400" b="1" dirty="0">
                <a:solidFill>
                  <a:schemeClr val="accent1">
                    <a:lumMod val="50000"/>
                  </a:schemeClr>
                </a:solidFill>
                <a:latin typeface="Meiryo UI" pitchFamily="50" charset="-128"/>
                <a:ea typeface="Meiryo UI" pitchFamily="50" charset="-128"/>
                <a:cs typeface="Meiryo UI" pitchFamily="50" charset="-128"/>
              </a:rPr>
              <a:t> </a:t>
            </a:r>
            <a:r>
              <a:rPr lang="ja-JP" altLang="en-US" sz="2400" b="1" dirty="0">
                <a:latin typeface="Meiryo UI" pitchFamily="50" charset="-128"/>
                <a:ea typeface="Meiryo UI" pitchFamily="50" charset="-128"/>
                <a:cs typeface="Meiryo UI" pitchFamily="50" charset="-128"/>
              </a:rPr>
              <a:t>認知症の人と家族の会　</a:t>
            </a:r>
          </a:p>
          <a:p>
            <a:pPr eaLnBrk="1" hangingPunct="1">
              <a:lnSpc>
                <a:spcPct val="120000"/>
              </a:lnSpc>
              <a:buFont typeface="Wingdings" pitchFamily="2" charset="2"/>
              <a:buNone/>
            </a:pPr>
            <a:r>
              <a:rPr lang="en-US" altLang="ja-JP" sz="2400" b="1" dirty="0">
                <a:solidFill>
                  <a:schemeClr val="bg2"/>
                </a:solidFill>
                <a:latin typeface="Meiryo UI" pitchFamily="50" charset="-128"/>
                <a:ea typeface="Meiryo UI" pitchFamily="50" charset="-128"/>
                <a:cs typeface="Meiryo UI" pitchFamily="50" charset="-128"/>
              </a:rPr>
              <a:t>●</a:t>
            </a:r>
            <a:r>
              <a:rPr lang="ja-JP" altLang="en-US" sz="2400" b="1" dirty="0">
                <a:solidFill>
                  <a:schemeClr val="bg2"/>
                </a:solidFill>
                <a:latin typeface="Meiryo UI" pitchFamily="50" charset="-128"/>
                <a:ea typeface="Meiryo UI" pitchFamily="50" charset="-128"/>
                <a:cs typeface="Meiryo UI" pitchFamily="50" charset="-128"/>
              </a:rPr>
              <a:t> その他</a:t>
            </a:r>
          </a:p>
        </p:txBody>
      </p:sp>
      <p:sp>
        <p:nvSpPr>
          <p:cNvPr id="8" name="Rectangle 3"/>
          <p:cNvSpPr>
            <a:spLocks noChangeArrowheads="1"/>
          </p:cNvSpPr>
          <p:nvPr/>
        </p:nvSpPr>
        <p:spPr bwMode="auto">
          <a:xfrm>
            <a:off x="155941" y="951009"/>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14</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458213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45"/>
          <p:cNvSpPr>
            <a:spLocks noChangeShapeType="1"/>
          </p:cNvSpPr>
          <p:nvPr/>
        </p:nvSpPr>
        <p:spPr bwMode="auto">
          <a:xfrm>
            <a:off x="1625149" y="2456760"/>
            <a:ext cx="0" cy="57321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4" name="Line 45"/>
          <p:cNvSpPr>
            <a:spLocks noChangeShapeType="1"/>
          </p:cNvSpPr>
          <p:nvPr/>
        </p:nvSpPr>
        <p:spPr bwMode="auto">
          <a:xfrm flipH="1">
            <a:off x="1612633" y="4725715"/>
            <a:ext cx="641" cy="1532583"/>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5" name="Line 45"/>
          <p:cNvSpPr>
            <a:spLocks noChangeShapeType="1"/>
          </p:cNvSpPr>
          <p:nvPr/>
        </p:nvSpPr>
        <p:spPr bwMode="auto">
          <a:xfrm flipV="1">
            <a:off x="1612633" y="2450529"/>
            <a:ext cx="432014"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34" name="Line 45"/>
          <p:cNvSpPr>
            <a:spLocks noChangeShapeType="1"/>
          </p:cNvSpPr>
          <p:nvPr/>
        </p:nvSpPr>
        <p:spPr bwMode="auto">
          <a:xfrm flipV="1">
            <a:off x="1099564" y="3836347"/>
            <a:ext cx="359757"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29" name="Line 40"/>
          <p:cNvSpPr>
            <a:spLocks noChangeShapeType="1"/>
          </p:cNvSpPr>
          <p:nvPr/>
        </p:nvSpPr>
        <p:spPr bwMode="auto">
          <a:xfrm>
            <a:off x="503134" y="3835461"/>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4" name="AutoShape 33"/>
          <p:cNvSpPr>
            <a:spLocks noChangeArrowheads="1"/>
          </p:cNvSpPr>
          <p:nvPr/>
        </p:nvSpPr>
        <p:spPr bwMode="auto">
          <a:xfrm>
            <a:off x="1459321" y="3002232"/>
            <a:ext cx="331657" cy="1723484"/>
          </a:xfrm>
          <a:prstGeom prst="roundRect">
            <a:avLst>
              <a:gd name="adj" fmla="val 20764"/>
            </a:avLst>
          </a:prstGeom>
          <a:solidFill>
            <a:schemeClr val="bg1"/>
          </a:solidFill>
          <a:ln w="28575">
            <a:solidFill>
              <a:srgbClr val="5F5F5F"/>
            </a:solidFill>
            <a:round/>
            <a:headEnd/>
            <a:tailEnd/>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42" name="AutoShape 33"/>
          <p:cNvSpPr>
            <a:spLocks noChangeArrowheads="1"/>
          </p:cNvSpPr>
          <p:nvPr/>
        </p:nvSpPr>
        <p:spPr bwMode="auto">
          <a:xfrm>
            <a:off x="786556" y="2753479"/>
            <a:ext cx="372384" cy="2270507"/>
          </a:xfrm>
          <a:prstGeom prst="roundRect">
            <a:avLst>
              <a:gd name="adj" fmla="val 26121"/>
            </a:avLst>
          </a:prstGeom>
          <a:solidFill>
            <a:schemeClr val="bg1"/>
          </a:solidFill>
          <a:ln w="28575">
            <a:solidFill>
              <a:srgbClr val="5F5F5F"/>
            </a:solidFill>
            <a:round/>
            <a:headEnd/>
            <a:tailEnd/>
          </a:ln>
          <a:effectLst/>
        </p:spPr>
        <p:txBody>
          <a:bodyPr wrap="none" anchor="ctr"/>
          <a:lstStyle/>
          <a:p>
            <a:endParaRPr lang="ja-JP" altLang="en-US" sz="1800">
              <a:latin typeface="BIZ UDPゴシック" panose="020B0400000000000000" pitchFamily="50" charset="-128"/>
              <a:ea typeface="BIZ UDPゴシック" panose="020B0400000000000000" pitchFamily="50" charset="-128"/>
            </a:endParaRPr>
          </a:p>
        </p:txBody>
      </p:sp>
      <p:sp>
        <p:nvSpPr>
          <p:cNvPr id="25623" name="AutoShape 31"/>
          <p:cNvSpPr>
            <a:spLocks noChangeArrowheads="1"/>
          </p:cNvSpPr>
          <p:nvPr/>
        </p:nvSpPr>
        <p:spPr bwMode="auto">
          <a:xfrm>
            <a:off x="242231" y="3273425"/>
            <a:ext cx="327785" cy="1057275"/>
          </a:xfrm>
          <a:prstGeom prst="roundRect">
            <a:avLst>
              <a:gd name="adj" fmla="val 26200"/>
            </a:avLst>
          </a:prstGeom>
          <a:solidFill>
            <a:schemeClr val="bg1"/>
          </a:solidFill>
          <a:ln w="28575">
            <a:solidFill>
              <a:srgbClr val="5F5F5F"/>
            </a:solidFill>
            <a:round/>
            <a:headEnd/>
            <a:tailEnd/>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2" name="AutoShape 24"/>
          <p:cNvSpPr>
            <a:spLocks noChangeArrowheads="1"/>
          </p:cNvSpPr>
          <p:nvPr/>
        </p:nvSpPr>
        <p:spPr bwMode="auto">
          <a:xfrm>
            <a:off x="5478121" y="4988362"/>
            <a:ext cx="3081536" cy="1670604"/>
          </a:xfrm>
          <a:prstGeom prst="roundRect">
            <a:avLst>
              <a:gd name="adj" fmla="val 10738"/>
            </a:avLst>
          </a:prstGeom>
          <a:solidFill>
            <a:srgbClr val="F8D8AE"/>
          </a:solidFill>
          <a:ln>
            <a:noFill/>
          </a:ln>
          <a:effec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3" name="AutoShape 23"/>
          <p:cNvSpPr>
            <a:spLocks noChangeArrowheads="1"/>
          </p:cNvSpPr>
          <p:nvPr/>
        </p:nvSpPr>
        <p:spPr bwMode="auto">
          <a:xfrm>
            <a:off x="5478121" y="3494830"/>
            <a:ext cx="3081536" cy="1393422"/>
          </a:xfrm>
          <a:prstGeom prst="roundRect">
            <a:avLst>
              <a:gd name="adj" fmla="val 13381"/>
            </a:avLst>
          </a:prstGeom>
          <a:solidFill>
            <a:srgbClr val="B7DB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4" name="AutoShape 22"/>
          <p:cNvSpPr>
            <a:spLocks noChangeArrowheads="1"/>
          </p:cNvSpPr>
          <p:nvPr/>
        </p:nvSpPr>
        <p:spPr bwMode="auto">
          <a:xfrm>
            <a:off x="5498273" y="1162301"/>
            <a:ext cx="3061384" cy="2212414"/>
          </a:xfrm>
          <a:prstGeom prst="roundRect">
            <a:avLst>
              <a:gd name="adj" fmla="val 7866"/>
            </a:avLst>
          </a:prstGeom>
          <a:solidFill>
            <a:srgbClr val="D2E7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08" name="Text Box 6"/>
          <p:cNvSpPr txBox="1">
            <a:spLocks noChangeArrowheads="1"/>
          </p:cNvSpPr>
          <p:nvPr/>
        </p:nvSpPr>
        <p:spPr bwMode="auto">
          <a:xfrm>
            <a:off x="190679" y="3469714"/>
            <a:ext cx="430887" cy="88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利用者</a:t>
            </a:r>
          </a:p>
        </p:txBody>
      </p:sp>
      <p:sp>
        <p:nvSpPr>
          <p:cNvPr id="25613" name="Text Box 12"/>
          <p:cNvSpPr txBox="1">
            <a:spLocks noChangeArrowheads="1"/>
          </p:cNvSpPr>
          <p:nvPr/>
        </p:nvSpPr>
        <p:spPr bwMode="auto">
          <a:xfrm>
            <a:off x="4261775" y="1956781"/>
            <a:ext cx="8408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要介護</a:t>
            </a:r>
          </a:p>
          <a:p>
            <a:pPr algn="ctr">
              <a:spcBef>
                <a:spcPts val="0"/>
              </a:spcBef>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１～５</a:t>
            </a:r>
            <a:endParaRPr lang="en-US" altLang="ja-JP" sz="1400" b="1" dirty="0">
              <a:solidFill>
                <a:srgbClr val="6699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4" name="Text Box 15"/>
          <p:cNvSpPr txBox="1">
            <a:spLocks noChangeArrowheads="1"/>
          </p:cNvSpPr>
          <p:nvPr/>
        </p:nvSpPr>
        <p:spPr bwMode="auto">
          <a:xfrm>
            <a:off x="3231380" y="4482089"/>
            <a:ext cx="175819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r">
              <a:spcBef>
                <a:spcPts val="0"/>
              </a:spcBef>
              <a:spcAft>
                <a:spcPts val="300"/>
              </a:spcAft>
            </a:pPr>
            <a:r>
              <a:rPr lang="ja-JP" altLang="en-US" sz="1400" b="1" dirty="0">
                <a:solidFill>
                  <a:srgbClr val="E5851B"/>
                </a:solidFill>
                <a:latin typeface="BIZ UDPゴシック" panose="020B0400000000000000" pitchFamily="50" charset="-128"/>
                <a:ea typeface="BIZ UDPゴシック" panose="020B0400000000000000" pitchFamily="50" charset="-128"/>
                <a:cs typeface="Meiryo UI" pitchFamily="50" charset="-128"/>
              </a:rPr>
              <a:t>非該当</a:t>
            </a:r>
            <a:endParaRPr lang="en-US" altLang="ja-JP" sz="14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a:p>
            <a:pPr algn="r">
              <a:spcBef>
                <a:spcPts val="0"/>
              </a:spcBef>
            </a:pP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サービス事業対象者</a:t>
            </a: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endPar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5" name="Text Box 16"/>
          <p:cNvSpPr txBox="1">
            <a:spLocks noChangeArrowheads="1"/>
          </p:cNvSpPr>
          <p:nvPr/>
        </p:nvSpPr>
        <p:spPr bwMode="auto">
          <a:xfrm>
            <a:off x="4156045" y="3554205"/>
            <a:ext cx="981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要支援</a:t>
            </a:r>
          </a:p>
          <a:p>
            <a:pPr algn="ctr">
              <a:spcBef>
                <a:spcPts val="0"/>
              </a:spcBef>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１</a:t>
            </a:r>
            <a:r>
              <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２</a:t>
            </a:r>
            <a:endPar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7" name="Text Box 19"/>
          <p:cNvSpPr txBox="1">
            <a:spLocks noChangeArrowheads="1"/>
          </p:cNvSpPr>
          <p:nvPr/>
        </p:nvSpPr>
        <p:spPr bwMode="auto">
          <a:xfrm>
            <a:off x="5598717" y="1256923"/>
            <a:ext cx="2766381" cy="206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施設サービス</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特養</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老健</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介護医療院 等</a:t>
            </a:r>
            <a:endParaRPr lang="ja-JP" altLang="en-US" sz="9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16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居宅サービス</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訪問介護</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訪問看護</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通所介護</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短期入所 等</a:t>
            </a:r>
            <a:r>
              <a:rPr lang="ja-JP" altLang="en-US" sz="9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a:t>
            </a:r>
          </a:p>
          <a:p>
            <a:pPr>
              <a:spcBef>
                <a:spcPts val="12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地域密着型サービス</a:t>
            </a:r>
          </a:p>
          <a:p>
            <a:pPr>
              <a:spcBef>
                <a:spcPct val="5000"/>
              </a:spcBef>
            </a:pPr>
            <a:r>
              <a:rPr lang="ja-JP" altLang="en-US" sz="1200" b="1" dirty="0">
                <a:solidFill>
                  <a:schemeClr val="bg2"/>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小規模多機能型居宅介護</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認知症対応型共同生活介護  等</a:t>
            </a:r>
          </a:p>
        </p:txBody>
      </p:sp>
      <p:sp>
        <p:nvSpPr>
          <p:cNvPr id="25618" name="Text Box 20"/>
          <p:cNvSpPr txBox="1">
            <a:spLocks noChangeArrowheads="1"/>
          </p:cNvSpPr>
          <p:nvPr/>
        </p:nvSpPr>
        <p:spPr bwMode="auto">
          <a:xfrm>
            <a:off x="5498273" y="3536343"/>
            <a:ext cx="3061383" cy="13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介護予防サービス</a:t>
            </a:r>
          </a:p>
          <a:p>
            <a:pPr>
              <a:spcBef>
                <a:spcPct val="5000"/>
              </a:spcBef>
            </a:pPr>
            <a:r>
              <a:rPr lang="ja-JP" altLang="en-US" sz="1400" b="1" dirty="0">
                <a:solidFill>
                  <a:schemeClr val="bg2"/>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介護予防訪問看護  等</a:t>
            </a:r>
          </a:p>
          <a:p>
            <a:pPr>
              <a:spcBef>
                <a:spcPct val="5000"/>
              </a:spcBef>
            </a:pPr>
            <a:endParaRPr lang="ja-JP" altLang="en-US" sz="900" b="1" dirty="0">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地域密着型介護予防サービス</a:t>
            </a:r>
          </a:p>
          <a:p>
            <a:pPr>
              <a:spcBef>
                <a:spcPts val="2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介護予防小規模多機能型居宅介護</a:t>
            </a:r>
            <a:endPar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介護予防認知症</a:t>
            </a:r>
            <a:r>
              <a:rPr lang="ja-JP" altLang="en-US" sz="12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対応型通所介護 </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等</a:t>
            </a:r>
          </a:p>
        </p:txBody>
      </p:sp>
      <p:sp>
        <p:nvSpPr>
          <p:cNvPr id="25620" name="Text Box 27"/>
          <p:cNvSpPr txBox="1">
            <a:spLocks noChangeArrowheads="1"/>
          </p:cNvSpPr>
          <p:nvPr/>
        </p:nvSpPr>
        <p:spPr bwMode="auto">
          <a:xfrm>
            <a:off x="8555153" y="1781175"/>
            <a:ext cx="46166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8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介護給付</a:t>
            </a:r>
          </a:p>
        </p:txBody>
      </p:sp>
      <p:sp>
        <p:nvSpPr>
          <p:cNvPr id="25621" name="Text Box 28"/>
          <p:cNvSpPr txBox="1">
            <a:spLocks noChangeArrowheads="1"/>
          </p:cNvSpPr>
          <p:nvPr/>
        </p:nvSpPr>
        <p:spPr bwMode="auto">
          <a:xfrm>
            <a:off x="8555164" y="3670061"/>
            <a:ext cx="46166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800" b="1" dirty="0">
                <a:solidFill>
                  <a:srgbClr val="3399FF"/>
                </a:solidFill>
                <a:latin typeface="BIZ UDPゴシック" panose="020B0400000000000000" pitchFamily="50" charset="-128"/>
                <a:ea typeface="BIZ UDPゴシック" panose="020B0400000000000000" pitchFamily="50" charset="-128"/>
                <a:cs typeface="Meiryo UI" pitchFamily="50" charset="-128"/>
              </a:rPr>
              <a:t>予防給付</a:t>
            </a:r>
          </a:p>
        </p:txBody>
      </p:sp>
      <p:sp>
        <p:nvSpPr>
          <p:cNvPr id="25622" name="Text Box 29"/>
          <p:cNvSpPr txBox="1">
            <a:spLocks noChangeArrowheads="1"/>
          </p:cNvSpPr>
          <p:nvPr/>
        </p:nvSpPr>
        <p:spPr bwMode="auto">
          <a:xfrm>
            <a:off x="8583573" y="5124072"/>
            <a:ext cx="447815" cy="132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lnSpc>
                <a:spcPct val="95000"/>
              </a:lnSpc>
            </a:pPr>
            <a:r>
              <a:rPr lang="ja-JP" altLang="en-US" sz="1800" b="1" dirty="0">
                <a:solidFill>
                  <a:srgbClr val="E5851B"/>
                </a:solidFill>
                <a:latin typeface="BIZ UDPゴシック" panose="020B0400000000000000" pitchFamily="50" charset="-128"/>
                <a:ea typeface="BIZ UDPゴシック" panose="020B0400000000000000" pitchFamily="50" charset="-128"/>
                <a:cs typeface="Meiryo UI" pitchFamily="50" charset="-128"/>
              </a:rPr>
              <a:t>総合事業</a:t>
            </a:r>
          </a:p>
        </p:txBody>
      </p:sp>
      <p:sp>
        <p:nvSpPr>
          <p:cNvPr id="25630" name="Line 41"/>
          <p:cNvSpPr>
            <a:spLocks noChangeShapeType="1"/>
          </p:cNvSpPr>
          <p:nvPr/>
        </p:nvSpPr>
        <p:spPr bwMode="auto">
          <a:xfrm>
            <a:off x="5007498" y="2236523"/>
            <a:ext cx="455150" cy="0"/>
          </a:xfrm>
          <a:prstGeom prst="line">
            <a:avLst/>
          </a:prstGeom>
          <a:noFill/>
          <a:ln w="31750">
            <a:solidFill>
              <a:srgbClr val="669900"/>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1" name="Text Box 7"/>
          <p:cNvSpPr txBox="1">
            <a:spLocks noChangeArrowheads="1"/>
          </p:cNvSpPr>
          <p:nvPr/>
        </p:nvSpPr>
        <p:spPr bwMode="auto">
          <a:xfrm>
            <a:off x="769834" y="2768191"/>
            <a:ext cx="430887" cy="22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市町村の窓口に相談</a:t>
            </a:r>
          </a:p>
        </p:txBody>
      </p:sp>
      <p:sp>
        <p:nvSpPr>
          <p:cNvPr id="43" name="Text Box 7"/>
          <p:cNvSpPr txBox="1">
            <a:spLocks noChangeArrowheads="1"/>
          </p:cNvSpPr>
          <p:nvPr/>
        </p:nvSpPr>
        <p:spPr bwMode="auto">
          <a:xfrm>
            <a:off x="1420938" y="3120691"/>
            <a:ext cx="4308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チェックリスト</a:t>
            </a:r>
          </a:p>
        </p:txBody>
      </p:sp>
      <p:sp>
        <p:nvSpPr>
          <p:cNvPr id="45" name="Text Box 7"/>
          <p:cNvSpPr txBox="1">
            <a:spLocks noChangeArrowheads="1"/>
          </p:cNvSpPr>
          <p:nvPr/>
        </p:nvSpPr>
        <p:spPr bwMode="auto">
          <a:xfrm>
            <a:off x="2088482" y="5213991"/>
            <a:ext cx="12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サービス</a:t>
            </a:r>
            <a:endParaRPr lang="en-US" altLang="ja-JP"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lgn="ctr">
              <a:spcBef>
                <a:spcPts val="0"/>
              </a:spcBef>
            </a:pPr>
            <a:r>
              <a:rPr lang="ja-JP" altLang="en-US" sz="14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事業対象者</a:t>
            </a:r>
          </a:p>
        </p:txBody>
      </p:sp>
      <p:grpSp>
        <p:nvGrpSpPr>
          <p:cNvPr id="3" name="グループ化 2"/>
          <p:cNvGrpSpPr/>
          <p:nvPr/>
        </p:nvGrpSpPr>
        <p:grpSpPr>
          <a:xfrm>
            <a:off x="2054182" y="1128651"/>
            <a:ext cx="1981614" cy="3343057"/>
            <a:chOff x="2054182" y="998026"/>
            <a:chExt cx="1981614" cy="3343057"/>
          </a:xfrm>
        </p:grpSpPr>
        <p:sp>
          <p:nvSpPr>
            <p:cNvPr id="25609" name="Text Box 7"/>
            <p:cNvSpPr txBox="1">
              <a:spLocks noChangeArrowheads="1"/>
            </p:cNvSpPr>
            <p:nvPr/>
          </p:nvSpPr>
          <p:spPr bwMode="auto">
            <a:xfrm>
              <a:off x="2054182" y="1610625"/>
              <a:ext cx="430887" cy="162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要介護認定申請</a:t>
              </a:r>
            </a:p>
          </p:txBody>
        </p:sp>
        <p:sp>
          <p:nvSpPr>
            <p:cNvPr id="25610" name="Text Box 9"/>
            <p:cNvSpPr txBox="1">
              <a:spLocks noChangeArrowheads="1"/>
            </p:cNvSpPr>
            <p:nvPr/>
          </p:nvSpPr>
          <p:spPr bwMode="auto">
            <a:xfrm>
              <a:off x="2784648" y="2900847"/>
              <a:ext cx="446276" cy="144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7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主治医意見書</a:t>
              </a:r>
            </a:p>
          </p:txBody>
        </p:sp>
        <p:sp>
          <p:nvSpPr>
            <p:cNvPr id="25611" name="Text Box 10"/>
            <p:cNvSpPr txBox="1">
              <a:spLocks noChangeArrowheads="1"/>
            </p:cNvSpPr>
            <p:nvPr/>
          </p:nvSpPr>
          <p:spPr bwMode="auto">
            <a:xfrm>
              <a:off x="2948917" y="1047762"/>
              <a:ext cx="400110" cy="180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コンピュータ判定</a:t>
              </a: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endParaRPr lang="ja-JP" altLang="en-US" sz="14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5612" name="Text Box 11"/>
            <p:cNvSpPr txBox="1">
              <a:spLocks noChangeArrowheads="1"/>
            </p:cNvSpPr>
            <p:nvPr/>
          </p:nvSpPr>
          <p:spPr bwMode="auto">
            <a:xfrm>
              <a:off x="3604909" y="1507794"/>
              <a:ext cx="430887" cy="271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介護認定審査会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二次判定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endParaRPr lang="ja-JP" altLang="en-US" sz="1600" b="1" dirty="0">
                <a:latin typeface="BIZ UDPゴシック" panose="020B0400000000000000" pitchFamily="50" charset="-128"/>
                <a:ea typeface="BIZ UDPゴシック" panose="020B0400000000000000" pitchFamily="50" charset="-128"/>
                <a:cs typeface="Meiryo UI" pitchFamily="50" charset="-128"/>
              </a:endParaRPr>
            </a:p>
          </p:txBody>
        </p:sp>
        <p:sp>
          <p:nvSpPr>
            <p:cNvPr id="25638" name="Text Box 8"/>
            <p:cNvSpPr txBox="1">
              <a:spLocks noChangeArrowheads="1"/>
            </p:cNvSpPr>
            <p:nvPr/>
          </p:nvSpPr>
          <p:spPr bwMode="auto">
            <a:xfrm>
              <a:off x="2698300" y="1400919"/>
              <a:ext cx="430887" cy="95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pPr>
              <a:r>
                <a:rPr lang="ja-JP" altLang="en-US" sz="1600" b="1" dirty="0">
                  <a:solidFill>
                    <a:srgbClr val="FF6363"/>
                  </a:solidFill>
                  <a:latin typeface="BIZ UDPゴシック" panose="020B0400000000000000" pitchFamily="50" charset="-128"/>
                  <a:ea typeface="BIZ UDPゴシック" panose="020B0400000000000000" pitchFamily="50" charset="-128"/>
                  <a:cs typeface="Meiryo UI" pitchFamily="50" charset="-128"/>
                </a:rPr>
                <a:t>認定調査</a:t>
              </a:r>
            </a:p>
          </p:txBody>
        </p:sp>
        <p:sp>
          <p:nvSpPr>
            <p:cNvPr id="25624" name="AutoShape 32"/>
            <p:cNvSpPr>
              <a:spLocks noChangeArrowheads="1"/>
            </p:cNvSpPr>
            <p:nvPr/>
          </p:nvSpPr>
          <p:spPr bwMode="auto">
            <a:xfrm>
              <a:off x="2723178" y="998026"/>
              <a:ext cx="578348" cy="1762802"/>
            </a:xfrm>
            <a:prstGeom prst="roundRect">
              <a:avLst>
                <a:gd name="adj" fmla="val 16557"/>
              </a:avLst>
            </a:prstGeom>
            <a:noFill/>
            <a:ln w="28575">
              <a:solidFill>
                <a:srgbClr val="FF636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5" name="AutoShape 33"/>
            <p:cNvSpPr>
              <a:spLocks noChangeArrowheads="1"/>
            </p:cNvSpPr>
            <p:nvPr/>
          </p:nvSpPr>
          <p:spPr bwMode="auto">
            <a:xfrm>
              <a:off x="2070924" y="1329668"/>
              <a:ext cx="363515" cy="2255669"/>
            </a:xfrm>
            <a:prstGeom prst="roundRect">
              <a:avLst>
                <a:gd name="adj" fmla="val 19066"/>
              </a:avLst>
            </a:prstGeom>
            <a:noFill/>
            <a:ln w="28575">
              <a:solidFill>
                <a:srgbClr val="5F5F5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6" name="AutoShape 34"/>
            <p:cNvSpPr>
              <a:spLocks noChangeArrowheads="1"/>
            </p:cNvSpPr>
            <p:nvPr/>
          </p:nvSpPr>
          <p:spPr bwMode="auto">
            <a:xfrm>
              <a:off x="3591729" y="1250447"/>
              <a:ext cx="412537" cy="2989043"/>
            </a:xfrm>
            <a:prstGeom prst="roundRect">
              <a:avLst>
                <a:gd name="adj" fmla="val 23706"/>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28" name="AutoShape 36"/>
            <p:cNvSpPr>
              <a:spLocks noChangeArrowheads="1"/>
            </p:cNvSpPr>
            <p:nvPr/>
          </p:nvSpPr>
          <p:spPr bwMode="auto">
            <a:xfrm>
              <a:off x="2709230" y="2867703"/>
              <a:ext cx="592296" cy="1462998"/>
            </a:xfrm>
            <a:prstGeom prst="roundRect">
              <a:avLst>
                <a:gd name="adj" fmla="val 17329"/>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BIZ UDPゴシック" panose="020B0400000000000000" pitchFamily="50" charset="-128"/>
                <a:ea typeface="BIZ UDPゴシック" panose="020B0400000000000000" pitchFamily="50" charset="-128"/>
              </a:endParaRPr>
            </a:p>
          </p:txBody>
        </p:sp>
        <p:sp>
          <p:nvSpPr>
            <p:cNvPr id="25631" name="Line 42"/>
            <p:cNvSpPr>
              <a:spLocks noChangeShapeType="1"/>
            </p:cNvSpPr>
            <p:nvPr/>
          </p:nvSpPr>
          <p:spPr bwMode="auto">
            <a:xfrm>
              <a:off x="3301526"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25632" name="Line 43"/>
            <p:cNvSpPr>
              <a:spLocks noChangeShapeType="1"/>
            </p:cNvSpPr>
            <p:nvPr/>
          </p:nvSpPr>
          <p:spPr bwMode="auto">
            <a:xfrm>
              <a:off x="2434439" y="1999023"/>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6" name="Line 43"/>
            <p:cNvSpPr>
              <a:spLocks noChangeShapeType="1"/>
            </p:cNvSpPr>
            <p:nvPr/>
          </p:nvSpPr>
          <p:spPr bwMode="auto">
            <a:xfrm>
              <a:off x="2434439"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47" name="Line 42"/>
            <p:cNvSpPr>
              <a:spLocks noChangeShapeType="1"/>
            </p:cNvSpPr>
            <p:nvPr/>
          </p:nvSpPr>
          <p:spPr bwMode="auto">
            <a:xfrm>
              <a:off x="3301526" y="1977946"/>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grpSp>
      <p:sp>
        <p:nvSpPr>
          <p:cNvPr id="48" name="Line 41"/>
          <p:cNvSpPr>
            <a:spLocks noChangeShapeType="1"/>
          </p:cNvSpPr>
          <p:nvPr/>
        </p:nvSpPr>
        <p:spPr bwMode="auto">
          <a:xfrm>
            <a:off x="5661599" y="1811572"/>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0" name="Text Box 20"/>
          <p:cNvSpPr txBox="1">
            <a:spLocks noChangeArrowheads="1"/>
          </p:cNvSpPr>
          <p:nvPr/>
        </p:nvSpPr>
        <p:spPr bwMode="auto">
          <a:xfrm>
            <a:off x="5547720" y="5052262"/>
            <a:ext cx="3061383" cy="155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介護予防・生活支援サービス事業</a:t>
            </a: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訪問型サービス・通所型サービス</a:t>
            </a:r>
            <a:endPar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その他 生活支援サービス</a:t>
            </a:r>
          </a:p>
          <a:p>
            <a:pPr>
              <a:spcBef>
                <a:spcPct val="5000"/>
              </a:spcBef>
            </a:pPr>
            <a:endParaRPr lang="ja-JP" altLang="en-US" sz="900" b="1" dirty="0">
              <a:latin typeface="BIZ UDPゴシック" panose="020B0400000000000000" pitchFamily="50" charset="-128"/>
              <a:ea typeface="BIZ UDPゴシック" panose="020B0400000000000000" pitchFamily="50" charset="-128"/>
              <a:cs typeface="Meiryo UI" pitchFamily="50" charset="-128"/>
            </a:endParaRPr>
          </a:p>
          <a:p>
            <a:pPr>
              <a:spcBef>
                <a:spcPts val="6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一般介護予防事業</a:t>
            </a:r>
            <a:endParaRPr lang="en-US" altLang="ja-JP" sz="1400" b="1" dirty="0">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400" b="1" dirty="0">
                <a:latin typeface="BIZ UDPゴシック" panose="020B0400000000000000" pitchFamily="50" charset="-128"/>
                <a:ea typeface="BIZ UDPゴシック" panose="020B0400000000000000" pitchFamily="50" charset="-128"/>
                <a:cs typeface="Meiryo UI" pitchFamily="50" charset="-128"/>
              </a:rPr>
              <a:t>  </a:t>
            </a:r>
            <a:r>
              <a:rPr lang="en-US" altLang="ja-JP"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全ての高齢者が</a:t>
            </a:r>
            <a:r>
              <a:rPr lang="ja-JP" altLang="en-US" sz="1200" b="1" dirty="0" smtClean="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利用可</a:t>
            </a:r>
            <a:endPar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pPr>
            <a:r>
              <a:rPr lang="ja-JP" altLang="en-US" sz="1200" b="1" dirty="0">
                <a:solidFill>
                  <a:schemeClr val="tx1">
                    <a:lumMod val="50000"/>
                    <a:lumOff val="50000"/>
                  </a:schemeClr>
                </a:solidFill>
                <a:latin typeface="BIZ UDPゴシック" panose="020B0400000000000000" pitchFamily="50" charset="-128"/>
                <a:ea typeface="BIZ UDPゴシック" panose="020B0400000000000000" pitchFamily="50" charset="-128"/>
                <a:cs typeface="Meiryo UI" pitchFamily="50" charset="-128"/>
              </a:rPr>
              <a:t>  地域介護予防活動支援事業   等</a:t>
            </a:r>
          </a:p>
        </p:txBody>
      </p:sp>
      <p:sp>
        <p:nvSpPr>
          <p:cNvPr id="51" name="Line 41"/>
          <p:cNvSpPr>
            <a:spLocks noChangeShapeType="1"/>
          </p:cNvSpPr>
          <p:nvPr/>
        </p:nvSpPr>
        <p:spPr bwMode="auto">
          <a:xfrm>
            <a:off x="4970070" y="3815815"/>
            <a:ext cx="455151" cy="0"/>
          </a:xfrm>
          <a:prstGeom prst="line">
            <a:avLst/>
          </a:prstGeom>
          <a:noFill/>
          <a:ln w="31750">
            <a:solidFill>
              <a:srgbClr val="3399F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3" name="Line 41"/>
          <p:cNvSpPr>
            <a:spLocks noChangeShapeType="1"/>
          </p:cNvSpPr>
          <p:nvPr/>
        </p:nvSpPr>
        <p:spPr bwMode="auto">
          <a:xfrm>
            <a:off x="4995622" y="4860548"/>
            <a:ext cx="433348" cy="527853"/>
          </a:xfrm>
          <a:prstGeom prst="line">
            <a:avLst/>
          </a:prstGeom>
          <a:noFill/>
          <a:ln w="31750">
            <a:solidFill>
              <a:srgbClr val="E5851B"/>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6" name="Line 45"/>
          <p:cNvSpPr>
            <a:spLocks noChangeShapeType="1"/>
          </p:cNvSpPr>
          <p:nvPr/>
        </p:nvSpPr>
        <p:spPr bwMode="auto">
          <a:xfrm>
            <a:off x="3301525" y="5506006"/>
            <a:ext cx="1680420" cy="3361"/>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7" name="Line 41"/>
          <p:cNvSpPr>
            <a:spLocks noChangeShapeType="1"/>
          </p:cNvSpPr>
          <p:nvPr/>
        </p:nvSpPr>
        <p:spPr bwMode="auto">
          <a:xfrm>
            <a:off x="4981945" y="3815815"/>
            <a:ext cx="421471" cy="1236447"/>
          </a:xfrm>
          <a:prstGeom prst="line">
            <a:avLst/>
          </a:prstGeom>
          <a:noFill/>
          <a:ln w="31750" cmpd="sng">
            <a:solidFill>
              <a:srgbClr val="3399F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8" name="Line 41"/>
          <p:cNvSpPr>
            <a:spLocks noChangeShapeType="1"/>
          </p:cNvSpPr>
          <p:nvPr/>
        </p:nvSpPr>
        <p:spPr bwMode="auto">
          <a:xfrm>
            <a:off x="5595220" y="5809412"/>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59" name="Line 41"/>
          <p:cNvSpPr>
            <a:spLocks noChangeShapeType="1"/>
          </p:cNvSpPr>
          <p:nvPr/>
        </p:nvSpPr>
        <p:spPr bwMode="auto">
          <a:xfrm>
            <a:off x="4981208" y="4836061"/>
            <a:ext cx="398459" cy="1179643"/>
          </a:xfrm>
          <a:prstGeom prst="line">
            <a:avLst/>
          </a:prstGeom>
          <a:noFill/>
          <a:ln w="31750" cmpd="sng">
            <a:solidFill>
              <a:srgbClr val="E5851B"/>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0" name="Line 45"/>
          <p:cNvSpPr>
            <a:spLocks noChangeShapeType="1"/>
          </p:cNvSpPr>
          <p:nvPr/>
        </p:nvSpPr>
        <p:spPr bwMode="auto">
          <a:xfrm flipV="1">
            <a:off x="1613274" y="5499467"/>
            <a:ext cx="52274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2" name="Line 45"/>
          <p:cNvSpPr>
            <a:spLocks noChangeShapeType="1"/>
          </p:cNvSpPr>
          <p:nvPr/>
        </p:nvSpPr>
        <p:spPr bwMode="auto">
          <a:xfrm flipH="1">
            <a:off x="1302455" y="4107094"/>
            <a:ext cx="0" cy="2151205"/>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3" name="Line 45"/>
          <p:cNvSpPr>
            <a:spLocks noChangeShapeType="1"/>
          </p:cNvSpPr>
          <p:nvPr/>
        </p:nvSpPr>
        <p:spPr bwMode="auto">
          <a:xfrm>
            <a:off x="1302455" y="2447748"/>
            <a:ext cx="0" cy="1115440"/>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5" name="Line 45"/>
          <p:cNvSpPr>
            <a:spLocks noChangeShapeType="1"/>
          </p:cNvSpPr>
          <p:nvPr/>
        </p:nvSpPr>
        <p:spPr bwMode="auto">
          <a:xfrm flipH="1">
            <a:off x="1289938" y="2447748"/>
            <a:ext cx="596580" cy="0"/>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8" name="Line 45"/>
          <p:cNvSpPr>
            <a:spLocks noChangeShapeType="1"/>
          </p:cNvSpPr>
          <p:nvPr/>
        </p:nvSpPr>
        <p:spPr bwMode="auto">
          <a:xfrm>
            <a:off x="3337151" y="5521243"/>
            <a:ext cx="1658471" cy="507701"/>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69" name="Line 45"/>
          <p:cNvSpPr>
            <a:spLocks noChangeShapeType="1"/>
          </p:cNvSpPr>
          <p:nvPr/>
        </p:nvSpPr>
        <p:spPr bwMode="auto">
          <a:xfrm flipV="1">
            <a:off x="1289938" y="6247594"/>
            <a:ext cx="4089729" cy="0"/>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BIZ UDPゴシック" panose="020B0400000000000000" pitchFamily="50" charset="-128"/>
              <a:ea typeface="BIZ UDPゴシック" panose="020B0400000000000000" pitchFamily="50" charset="-128"/>
            </a:endParaRPr>
          </a:p>
        </p:txBody>
      </p:sp>
      <p:sp>
        <p:nvSpPr>
          <p:cNvPr id="71" name="Rectangle 56"/>
          <p:cNvSpPr>
            <a:spLocks noChangeArrowheads="1"/>
          </p:cNvSpPr>
          <p:nvPr/>
        </p:nvSpPr>
        <p:spPr bwMode="auto">
          <a:xfrm>
            <a:off x="253649" y="1455416"/>
            <a:ext cx="1743888" cy="9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明らかに要介護認定</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が必要な場合</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spcBef>
                <a:spcPts val="600"/>
              </a:spcBef>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予防給付や介護給付</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によるサービスを希望</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する場合　等</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Rectangle 56"/>
          <p:cNvSpPr>
            <a:spLocks noChangeArrowheads="1"/>
          </p:cNvSpPr>
          <p:nvPr/>
        </p:nvSpPr>
        <p:spPr bwMode="auto">
          <a:xfrm>
            <a:off x="265981" y="6346017"/>
            <a:ext cx="2682936"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明らかに介護予防・生活支援サービス</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事業の対象外と判断できる場合</a:t>
            </a:r>
          </a:p>
        </p:txBody>
      </p:sp>
      <p:sp>
        <p:nvSpPr>
          <p:cNvPr id="4" name="二等辺三角形 3"/>
          <p:cNvSpPr/>
          <p:nvPr/>
        </p:nvSpPr>
        <p:spPr bwMode="auto">
          <a:xfrm rot="5400000">
            <a:off x="4009725" y="2065775"/>
            <a:ext cx="311140" cy="192959"/>
          </a:xfrm>
          <a:prstGeom prst="triangle">
            <a:avLst/>
          </a:prstGeom>
          <a:solidFill>
            <a:srgbClr val="66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4" name="二等辺三角形 73"/>
          <p:cNvSpPr/>
          <p:nvPr/>
        </p:nvSpPr>
        <p:spPr bwMode="auto">
          <a:xfrm rot="5400000">
            <a:off x="4013398" y="3669258"/>
            <a:ext cx="325343" cy="206301"/>
          </a:xfrm>
          <a:prstGeom prst="triangle">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二等辺三角形 74"/>
          <p:cNvSpPr/>
          <p:nvPr/>
        </p:nvSpPr>
        <p:spPr bwMode="auto">
          <a:xfrm rot="7339330">
            <a:off x="4015253" y="4333456"/>
            <a:ext cx="251234" cy="243078"/>
          </a:xfrm>
          <a:prstGeom prst="triangle">
            <a:avLst/>
          </a:prstGeom>
          <a:solidFill>
            <a:srgbClr val="E585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4" name="Rectangle 7"/>
          <p:cNvSpPr txBox="1">
            <a:spLocks noChangeArrowheads="1"/>
          </p:cNvSpPr>
          <p:nvPr/>
        </p:nvSpPr>
        <p:spPr>
          <a:xfrm>
            <a:off x="406122" y="151973"/>
            <a:ext cx="8229600" cy="566984"/>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000" b="1" dirty="0">
                <a:latin typeface="BIZ UDPゴシック" panose="020B0400000000000000" pitchFamily="50" charset="-128"/>
                <a:ea typeface="BIZ UDPゴシック" panose="020B0400000000000000" pitchFamily="50" charset="-128"/>
                <a:cs typeface="Meiryo UI" pitchFamily="50" charset="-128"/>
              </a:rPr>
              <a:t>介護サービスの利用の手続き</a:t>
            </a:r>
          </a:p>
        </p:txBody>
      </p:sp>
      <p:sp>
        <p:nvSpPr>
          <p:cNvPr id="77"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66"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15</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73"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663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15447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886975" y="1747886"/>
            <a:ext cx="6999287" cy="1209675"/>
          </a:xfrm>
        </p:spPr>
        <p:txBody>
          <a:bodyPr/>
          <a:lstStyle/>
          <a:p>
            <a:pPr marL="723900" indent="-368300" eaLnBrk="1" hangingPunct="1">
              <a:lnSpc>
                <a:spcPct val="80000"/>
              </a:lnSpc>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訪問サービス、通所サービス</a:t>
            </a:r>
          </a:p>
          <a:p>
            <a:pPr marL="723900" indent="-368300" eaLnBrk="1" hangingPunct="1">
              <a:lnSpc>
                <a:spcPct val="80000"/>
              </a:lnSpc>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短期入所サービス、福祉用具貸与サービス</a:t>
            </a:r>
          </a:p>
          <a:p>
            <a:pPr marL="723900" indent="-368300" eaLnBrk="1" hangingPunct="1">
              <a:lnSpc>
                <a:spcPct val="80000"/>
              </a:lnSpc>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福祉用具と住宅改修に関する費用支給     など　</a:t>
            </a:r>
          </a:p>
        </p:txBody>
      </p:sp>
      <p:sp>
        <p:nvSpPr>
          <p:cNvPr id="161798" name="Rectangle 7"/>
          <p:cNvSpPr>
            <a:spLocks noChangeArrowheads="1"/>
          </p:cNvSpPr>
          <p:nvPr/>
        </p:nvSpPr>
        <p:spPr bwMode="auto">
          <a:xfrm>
            <a:off x="886975" y="5435967"/>
            <a:ext cx="79649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介護老人福祉施設、介護老人保健施設、介護医療院（</a:t>
            </a:r>
            <a:r>
              <a:rPr lang="en-US" altLang="ja-JP" sz="2100" b="1" dirty="0">
                <a:latin typeface="BIZ UDPゴシック" panose="020B0400000000000000" pitchFamily="50" charset="-128"/>
                <a:ea typeface="BIZ UDPゴシック" panose="020B0400000000000000" pitchFamily="50" charset="-128"/>
                <a:cs typeface="Meiryo UI" pitchFamily="50" charset="-128"/>
              </a:rPr>
              <a:t>H30</a:t>
            </a:r>
            <a:r>
              <a:rPr lang="ja-JP" altLang="en-US" sz="2100" b="1" dirty="0">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介護療養型医療施設（～</a:t>
            </a:r>
            <a:r>
              <a:rPr lang="en-US" altLang="ja-JP" sz="2100" b="1" dirty="0">
                <a:latin typeface="BIZ UDPゴシック" panose="020B0400000000000000" pitchFamily="50" charset="-128"/>
                <a:ea typeface="BIZ UDPゴシック" panose="020B0400000000000000" pitchFamily="50" charset="-128"/>
                <a:cs typeface="Meiryo UI" pitchFamily="50" charset="-128"/>
              </a:rPr>
              <a:t>R5</a:t>
            </a:r>
            <a:r>
              <a:rPr lang="ja-JP" altLang="en-US" sz="2100" b="1" dirty="0">
                <a:latin typeface="BIZ UDPゴシック" panose="020B0400000000000000" pitchFamily="50" charset="-128"/>
                <a:ea typeface="BIZ UDPゴシック" panose="020B0400000000000000" pitchFamily="50" charset="-128"/>
                <a:cs typeface="Meiryo UI" pitchFamily="50" charset="-128"/>
              </a:rPr>
              <a:t>）</a:t>
            </a:r>
          </a:p>
        </p:txBody>
      </p:sp>
      <p:sp>
        <p:nvSpPr>
          <p:cNvPr id="161799" name="Rectangle 8"/>
          <p:cNvSpPr>
            <a:spLocks noChangeArrowheads="1"/>
          </p:cNvSpPr>
          <p:nvPr/>
        </p:nvSpPr>
        <p:spPr bwMode="auto">
          <a:xfrm>
            <a:off x="886975" y="3386307"/>
            <a:ext cx="7766461"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定期巡回</a:t>
            </a:r>
            <a:r>
              <a:rPr lang="en-US" altLang="ja-JP" sz="2100" b="1" dirty="0">
                <a:latin typeface="BIZ UDPゴシック" panose="020B0400000000000000" pitchFamily="50" charset="-128"/>
                <a:ea typeface="BIZ UDPゴシック" panose="020B0400000000000000" pitchFamily="50" charset="-128"/>
                <a:cs typeface="Meiryo UI" pitchFamily="50" charset="-128"/>
              </a:rPr>
              <a:t>･</a:t>
            </a:r>
            <a:r>
              <a:rPr lang="ja-JP" altLang="en-US" sz="2100" b="1" dirty="0">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小規模多機能型居宅介護、看護小規模多機能型居宅介護</a:t>
            </a:r>
            <a:endParaRPr lang="en-US" altLang="ja-JP" sz="2100" b="1" dirty="0">
              <a:latin typeface="BIZ UDPゴシック" panose="020B0400000000000000" pitchFamily="50" charset="-128"/>
              <a:ea typeface="BIZ UDPゴシック" panose="020B0400000000000000" pitchFamily="50" charset="-128"/>
              <a:cs typeface="Meiryo UI" pitchFamily="50" charset="-128"/>
            </a:endParaRPr>
          </a:p>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認知症対応型通所介護、地域密着型通所介護（</a:t>
            </a:r>
            <a:r>
              <a:rPr lang="en-US" altLang="ja-JP" sz="2100" b="1" dirty="0">
                <a:latin typeface="BIZ UDPゴシック" panose="020B0400000000000000" pitchFamily="50" charset="-128"/>
                <a:ea typeface="BIZ UDPゴシック" panose="020B0400000000000000" pitchFamily="50" charset="-128"/>
                <a:cs typeface="Meiryo UI" pitchFamily="50" charset="-128"/>
              </a:rPr>
              <a:t>H28</a:t>
            </a:r>
            <a:r>
              <a:rPr lang="ja-JP" altLang="en-US" sz="2100" b="1" dirty="0">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lnSpc>
                <a:spcPct val="90000"/>
              </a:lnSpc>
              <a:spcBef>
                <a:spcPct val="20000"/>
              </a:spcBef>
            </a:pPr>
            <a:r>
              <a:rPr lang="ja-JP" altLang="en-US" sz="2100" b="1" dirty="0">
                <a:latin typeface="BIZ UDPゴシック" panose="020B0400000000000000" pitchFamily="50" charset="-128"/>
                <a:ea typeface="BIZ UDPゴシック" panose="020B0400000000000000" pitchFamily="50" charset="-128"/>
                <a:cs typeface="Meiryo UI" pitchFamily="50" charset="-128"/>
              </a:rPr>
              <a:t>　認知症対応型共同生活介護（グループホーム） など</a:t>
            </a:r>
          </a:p>
        </p:txBody>
      </p:sp>
      <p:sp>
        <p:nvSpPr>
          <p:cNvPr id="11" name="Rectangle 2"/>
          <p:cNvSpPr txBox="1">
            <a:spLocks noChangeArrowheads="1"/>
          </p:cNvSpPr>
          <p:nvPr/>
        </p:nvSpPr>
        <p:spPr bwMode="auto">
          <a:xfrm>
            <a:off x="695416" y="167794"/>
            <a:ext cx="7758113" cy="6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000" b="1" kern="0">
                <a:solidFill>
                  <a:schemeClr val="tx1"/>
                </a:solidFill>
                <a:latin typeface="BIZ UDPゴシック" panose="020B0400000000000000" pitchFamily="50" charset="-128"/>
                <a:ea typeface="BIZ UDPゴシック" panose="020B0400000000000000" pitchFamily="50" charset="-128"/>
                <a:cs typeface="Meiryo UI" pitchFamily="50" charset="-128"/>
              </a:rPr>
              <a:t>介護給付（介護保険サービス）</a:t>
            </a:r>
            <a:endParaRPr lang="ja-JP" altLang="en-US" sz="3000" b="1" kern="0" dirty="0">
              <a:solidFill>
                <a:schemeClr val="tx1"/>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角丸四角形 1"/>
          <p:cNvSpPr/>
          <p:nvPr/>
        </p:nvSpPr>
        <p:spPr bwMode="auto">
          <a:xfrm>
            <a:off x="988575" y="1306110"/>
            <a:ext cx="2475571" cy="374782"/>
          </a:xfrm>
          <a:prstGeom prst="roundRect">
            <a:avLst>
              <a:gd name="adj" fmla="val 50000"/>
            </a:avLst>
          </a:prstGeom>
          <a:solidFill>
            <a:srgbClr val="32729E"/>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indent="0" defTabSz="914400" rtl="0" eaLnBrk="1" fontAlgn="base" latinLnBrk="0" hangingPunct="1">
              <a:lnSpc>
                <a:spcPts val="24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  居宅サービス</a:t>
            </a:r>
          </a:p>
        </p:txBody>
      </p:sp>
      <p:sp>
        <p:nvSpPr>
          <p:cNvPr id="12" name="角丸四角形 11"/>
          <p:cNvSpPr/>
          <p:nvPr/>
        </p:nvSpPr>
        <p:spPr bwMode="auto">
          <a:xfrm>
            <a:off x="988575" y="2934766"/>
            <a:ext cx="2970108" cy="374782"/>
          </a:xfrm>
          <a:prstGeom prst="roundRect">
            <a:avLst>
              <a:gd name="adj" fmla="val 50000"/>
            </a:avLst>
          </a:prstGeom>
          <a:solidFill>
            <a:srgbClr val="5E813B"/>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indent="0" defTabSz="914400" rtl="0" eaLnBrk="1" fontAlgn="base" latinLnBrk="0" hangingPunct="1">
              <a:lnSpc>
                <a:spcPts val="24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  地域密着型サービス</a:t>
            </a:r>
          </a:p>
        </p:txBody>
      </p:sp>
      <p:sp>
        <p:nvSpPr>
          <p:cNvPr id="15" name="角丸四角形 14"/>
          <p:cNvSpPr/>
          <p:nvPr/>
        </p:nvSpPr>
        <p:spPr bwMode="auto">
          <a:xfrm>
            <a:off x="988575" y="5099285"/>
            <a:ext cx="2970108" cy="374782"/>
          </a:xfrm>
          <a:prstGeom prst="roundRect">
            <a:avLst>
              <a:gd name="adj" fmla="val 50000"/>
            </a:avLst>
          </a:prstGeom>
          <a:solidFill>
            <a:srgbClr val="E18223"/>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marL="0" marR="0" indent="0" defTabSz="914400" rtl="0" eaLnBrk="1" fontAlgn="base" latinLnBrk="0" hangingPunct="1">
              <a:lnSpc>
                <a:spcPts val="2400"/>
              </a:lnSpc>
              <a:spcBef>
                <a:spcPct val="0"/>
              </a:spcBef>
              <a:spcAft>
                <a:spcPct val="0"/>
              </a:spcAft>
              <a:buClrTx/>
              <a:buSzTx/>
              <a:buFontTx/>
              <a:buNone/>
              <a:tabLst/>
            </a:pPr>
            <a:r>
              <a:rPr kumimoji="1" lang="ja-JP" altLang="en-US" sz="2000" b="1" i="0" u="none" strike="noStrike" cap="none" normalizeH="0" baseline="0" dirty="0">
                <a:ln>
                  <a:noFill/>
                </a:ln>
                <a:solidFill>
                  <a:schemeClr val="bg1"/>
                </a:solidFill>
                <a:latin typeface="BIZ UDPゴシック" panose="020B0400000000000000" pitchFamily="50" charset="-128"/>
                <a:ea typeface="BIZ UDPゴシック" panose="020B0400000000000000" pitchFamily="50" charset="-128"/>
              </a:rPr>
              <a:t>  施設サービス</a:t>
            </a:r>
          </a:p>
        </p:txBody>
      </p:sp>
      <p:sp>
        <p:nvSpPr>
          <p:cNvPr id="17"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3"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16</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4"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75681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260086" y="4293433"/>
            <a:ext cx="7092175" cy="1679544"/>
          </a:xfrm>
          <a:prstGeom prst="rect">
            <a:avLst/>
          </a:prstGeom>
          <a:solidFill>
            <a:srgbClr val="FFCCCC"/>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defTabSz="913575" eaLnBrk="1" fontAlgn="auto" hangingPunct="1">
              <a:spcBef>
                <a:spcPts val="0"/>
              </a:spcBef>
              <a:spcAft>
                <a:spcPts val="0"/>
              </a:spcAft>
            </a:pPr>
            <a:r>
              <a:rPr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包括的支援事業</a:t>
            </a:r>
            <a:r>
              <a:rPr lang="ja-JP" altLang="en-US"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9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地域包括支援センターの運営 </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（従来</a:t>
            </a:r>
            <a:r>
              <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事業に加え、地域ケア会議の充実）</a:t>
            </a:r>
            <a:endPar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在宅医療・介護連携推進事業</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認知症総合支援事業</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（認知症初期</a:t>
            </a:r>
            <a:r>
              <a:rPr lang="ja-JP" altLang="en-US" sz="1200" b="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集中</a:t>
            </a:r>
            <a:r>
              <a:rPr lang="ja-JP" altLang="en-US" sz="1200" b="1"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支援推進事業</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、認知症地域支援・ケア向上事業 等）</a:t>
            </a:r>
            <a:endPar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生活支援体制整備事業 </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（コーディネーターの配置、協議体の設置 等）</a:t>
            </a:r>
            <a:endPar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3844" name="Rectangle 7"/>
          <p:cNvSpPr>
            <a:spLocks noChangeArrowheads="1"/>
          </p:cNvSpPr>
          <p:nvPr/>
        </p:nvSpPr>
        <p:spPr bwMode="auto">
          <a:xfrm>
            <a:off x="457198" y="111499"/>
            <a:ext cx="8229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latin typeface="BIZ UDPゴシック" panose="020B0400000000000000" pitchFamily="50" charset="-128"/>
                <a:ea typeface="BIZ UDPゴシック" panose="020B0400000000000000" pitchFamily="50" charset="-128"/>
                <a:cs typeface="Meiryo UI" pitchFamily="50" charset="-128"/>
              </a:rPr>
              <a:t>予防給付と地域支援事業</a:t>
            </a:r>
            <a:endParaRPr lang="en-US" altLang="ja-JP" sz="3000" b="1" dirty="0">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p:cNvSpPr/>
          <p:nvPr/>
        </p:nvSpPr>
        <p:spPr>
          <a:xfrm>
            <a:off x="1260087" y="2111497"/>
            <a:ext cx="7092175" cy="2075270"/>
          </a:xfrm>
          <a:prstGeom prst="rect">
            <a:avLst/>
          </a:prstGeom>
          <a:solidFill>
            <a:srgbClr val="CFE7B3"/>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defTabSz="913575" eaLnBrk="1" fontAlgn="auto" hangingPunct="1">
              <a:spcBef>
                <a:spcPts val="0"/>
              </a:spcBef>
              <a:spcAft>
                <a:spcPts val="0"/>
              </a:spcAft>
            </a:pPr>
            <a:r>
              <a:rPr lang="ja-JP" altLang="en-US" sz="16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新しい介護予防・日常生活支援総合事業 </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・２、それ以外の者）</a:t>
            </a:r>
            <a:endParaRPr lang="en-US" altLang="ja-JP" sz="18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9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介護予防・生活支援サービス事業</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・訪問型サービス</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・通所型サービス</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・生活支援サービス（配食等）</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・介護予防支援事業（ケアマネジメント）</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1200"/>
              </a:spcBef>
              <a:spcAft>
                <a:spcPts val="0"/>
              </a:spcAft>
            </a:pPr>
            <a:r>
              <a:rPr lang="ja-JP" altLang="en-US"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     ○ 一般介護予防事業    </a:t>
            </a:r>
            <a:endParaRPr lang="en-US" altLang="ja-JP" sz="1400" b="1"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735984" y="1637320"/>
            <a:ext cx="7616278"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予防給付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・２）</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p:cNvSpPr/>
          <p:nvPr/>
        </p:nvSpPr>
        <p:spPr>
          <a:xfrm>
            <a:off x="1260087" y="6079644"/>
            <a:ext cx="7092175" cy="331740"/>
          </a:xfrm>
          <a:prstGeom prst="rect">
            <a:avLst/>
          </a:prstGeom>
          <a:solidFill>
            <a:srgbClr val="8FD5F5"/>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defTabSz="913575" eaLnBrk="1" fontAlgn="auto" hangingPunct="1">
              <a:spcBef>
                <a:spcPts val="0"/>
              </a:spcBef>
              <a:spcAft>
                <a:spcPts val="0"/>
              </a:spcAft>
            </a:pPr>
            <a:r>
              <a:rPr lang="ja-JP" altLang="en-US"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任意事業</a:t>
            </a:r>
            <a:endParaRPr lang="en-US" altLang="ja-JP"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735984" y="2111497"/>
            <a:ext cx="415050" cy="4299888"/>
          </a:xfrm>
          <a:prstGeom prst="rect">
            <a:avLst/>
          </a:prstGeom>
          <a:solidFill>
            <a:srgbClr val="00A1DA"/>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575" eaLnBrk="1" fontAlgn="auto" hangingPunct="1">
              <a:spcBef>
                <a:spcPts val="0"/>
              </a:spcBef>
              <a:spcAft>
                <a:spcPts val="0"/>
              </a:spcAft>
            </a:pP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地域支援事業</a:t>
            </a:r>
            <a:endParaRPr lang="en-US" altLang="ja-JP" sz="16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 name="正方形/長方形 15"/>
          <p:cNvSpPr/>
          <p:nvPr/>
        </p:nvSpPr>
        <p:spPr>
          <a:xfrm>
            <a:off x="735984" y="1164835"/>
            <a:ext cx="7616278"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介護給付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（要介護</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8"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13"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17</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4"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136060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角丸四角形 1"/>
          <p:cNvSpPr/>
          <p:nvPr/>
        </p:nvSpPr>
        <p:spPr bwMode="auto">
          <a:xfrm>
            <a:off x="895412" y="3176480"/>
            <a:ext cx="7318336" cy="3319010"/>
          </a:xfrm>
          <a:prstGeom prst="roundRect">
            <a:avLst>
              <a:gd name="adj" fmla="val 50000"/>
            </a:avLst>
          </a:prstGeom>
          <a:solidFill>
            <a:srgbClr val="B959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164866" name="AutoShape 2"/>
          <p:cNvSpPr>
            <a:spLocks noChangeArrowheads="1"/>
          </p:cNvSpPr>
          <p:nvPr/>
        </p:nvSpPr>
        <p:spPr bwMode="auto">
          <a:xfrm>
            <a:off x="900113" y="1296988"/>
            <a:ext cx="7677150" cy="2719387"/>
          </a:xfrm>
          <a:prstGeom prst="roundRect">
            <a:avLst>
              <a:gd name="adj" fmla="val 484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120000"/>
              </a:lnSpc>
              <a:spcBef>
                <a:spcPct val="50000"/>
              </a:spcBef>
            </a:pPr>
            <a:endParaRPr lang="en-US" altLang="ja-JP" sz="600">
              <a:latin typeface="HGPｺﾞｼｯｸM" pitchFamily="50" charset="-128"/>
              <a:ea typeface="HGPｺﾞｼｯｸM" pitchFamily="50" charset="-128"/>
            </a:endParaRPr>
          </a:p>
          <a:p>
            <a:pPr eaLnBrk="1" hangingPunct="1">
              <a:lnSpc>
                <a:spcPct val="110000"/>
              </a:lnSpc>
            </a:pPr>
            <a:endParaRPr lang="ja-JP" altLang="en-US" sz="2800">
              <a:latin typeface="HGP創英角ｺﾞｼｯｸUB" pitchFamily="50" charset="-128"/>
              <a:ea typeface="HGP創英角ｺﾞｼｯｸUB" pitchFamily="50" charset="-128"/>
            </a:endParaRPr>
          </a:p>
        </p:txBody>
      </p:sp>
      <p:sp>
        <p:nvSpPr>
          <p:cNvPr id="164869" name="Rectangle 3"/>
          <p:cNvSpPr>
            <a:spLocks noChangeArrowheads="1"/>
          </p:cNvSpPr>
          <p:nvPr/>
        </p:nvSpPr>
        <p:spPr bwMode="auto">
          <a:xfrm>
            <a:off x="900113" y="1161573"/>
            <a:ext cx="7432675" cy="1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1.</a:t>
            </a:r>
            <a:r>
              <a:rPr lang="ja-JP" altLang="en-US" sz="2400" b="1" dirty="0">
                <a:latin typeface="BIZ UDPゴシック" panose="020B0400000000000000" pitchFamily="50" charset="-128"/>
                <a:ea typeface="BIZ UDPゴシック" panose="020B0400000000000000" pitchFamily="50" charset="-128"/>
                <a:cs typeface="Meiryo UI" pitchFamily="50" charset="-128"/>
              </a:rPr>
              <a:t> 市区町村長が事業者の指定・指導監督</a:t>
            </a:r>
            <a:endParaRPr lang="ja-JP" altLang="en-US" sz="2400" b="1" dirty="0">
              <a:solidFill>
                <a:schemeClr val="hlink"/>
              </a:solidFill>
              <a:latin typeface="BIZ UDPゴシック" panose="020B0400000000000000" pitchFamily="50" charset="-128"/>
              <a:ea typeface="BIZ UDPゴシック" panose="020B0400000000000000" pitchFamily="50" charset="-128"/>
              <a:cs typeface="Meiryo UI" pitchFamily="50" charset="-128"/>
            </a:endParaRPr>
          </a:p>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2.</a:t>
            </a:r>
            <a:r>
              <a:rPr lang="ja-JP" altLang="en-US" sz="2400" b="1" dirty="0">
                <a:latin typeface="BIZ UDPゴシック" panose="020B0400000000000000" pitchFamily="50" charset="-128"/>
                <a:ea typeface="BIZ UDPゴシック" panose="020B0400000000000000" pitchFamily="50" charset="-128"/>
                <a:cs typeface="Meiryo UI" pitchFamily="50" charset="-128"/>
              </a:rPr>
              <a:t> 原則、市区町村の被保険者が利用可能</a:t>
            </a:r>
          </a:p>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3.</a:t>
            </a:r>
            <a:r>
              <a:rPr lang="ja-JP" altLang="en-US" sz="2400" b="1" dirty="0">
                <a:latin typeface="BIZ UDPゴシック" panose="020B0400000000000000" pitchFamily="50" charset="-128"/>
                <a:ea typeface="BIZ UDPゴシック" panose="020B0400000000000000" pitchFamily="50" charset="-128"/>
                <a:cs typeface="Meiryo UI" pitchFamily="50" charset="-128"/>
              </a:rPr>
              <a:t> 住民に身近な生活圏域単位で整備</a:t>
            </a:r>
          </a:p>
          <a:p>
            <a:pPr marL="723900" indent="-368300">
              <a:spcBef>
                <a:spcPts val="600"/>
              </a:spcBef>
            </a:pPr>
            <a:r>
              <a:rPr lang="en-US" altLang="ja-JP" sz="2400" b="1" dirty="0">
                <a:latin typeface="BIZ UDPゴシック" panose="020B0400000000000000" pitchFamily="50" charset="-128"/>
                <a:ea typeface="BIZ UDPゴシック" panose="020B0400000000000000" pitchFamily="50" charset="-128"/>
                <a:cs typeface="Meiryo UI" pitchFamily="50" charset="-128"/>
              </a:rPr>
              <a:t>4.</a:t>
            </a:r>
            <a:r>
              <a:rPr lang="ja-JP" altLang="en-US" sz="2400" b="1" dirty="0">
                <a:latin typeface="BIZ UDPゴシック" panose="020B0400000000000000" pitchFamily="50" charset="-128"/>
                <a:ea typeface="BIZ UDPゴシック" panose="020B0400000000000000" pitchFamily="50" charset="-128"/>
                <a:cs typeface="Meiryo UI" pitchFamily="50" charset="-128"/>
              </a:rPr>
              <a:t> 地域ごとの指定基準、介護報酬設定が可能</a:t>
            </a:r>
            <a:endParaRPr lang="ja-JP" altLang="en-US" sz="2400" dirty="0">
              <a:latin typeface="BIZ UDPゴシック" panose="020B0400000000000000" pitchFamily="50" charset="-128"/>
              <a:ea typeface="BIZ UDPゴシック" panose="020B0400000000000000" pitchFamily="50" charset="-128"/>
              <a:cs typeface="Meiryo UI" pitchFamily="50" charset="-128"/>
            </a:endParaRPr>
          </a:p>
        </p:txBody>
      </p:sp>
      <p:sp>
        <p:nvSpPr>
          <p:cNvPr id="164870" name="Rectangle 3"/>
          <p:cNvSpPr>
            <a:spLocks noChangeArrowheads="1"/>
          </p:cNvSpPr>
          <p:nvPr/>
        </p:nvSpPr>
        <p:spPr bwMode="auto">
          <a:xfrm>
            <a:off x="1567908" y="3313572"/>
            <a:ext cx="7145959"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定期巡回</a:t>
            </a:r>
            <a:r>
              <a:rPr lang="en-US" altLang="ja-JP"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夜間対応型訪問介護</a:t>
            </a:r>
            <a:endParaRPr lang="en-US" altLang="ja-JP" sz="18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地域密着型通所介護</a:t>
            </a:r>
            <a:endParaRPr lang="en-US" altLang="ja-JP" sz="1600" b="1" dirty="0">
              <a:solidFill>
                <a:schemeClr val="bg1"/>
              </a:solidFill>
              <a:latin typeface="BIZ UDPゴシック" panose="020B0400000000000000" pitchFamily="50" charset="-128"/>
              <a:ea typeface="BIZ UDPゴシック" panose="020B0400000000000000" pitchFamily="50" charset="-128"/>
              <a:cs typeface="Segoe UI" panose="020B0502040204020203" pitchFamily="34" charset="0"/>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認知症対応型通所介護　</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小規模多機能型居宅介護　</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看護小規模多機能型居宅介護</a:t>
            </a: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認知症対応型共同生活介護</a:t>
            </a:r>
            <a:endPar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地域密着型特定施設入居者生活介護</a:t>
            </a:r>
            <a:endPar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200"/>
              </a:lnSpc>
              <a:spcBef>
                <a:spcPct val="20000"/>
              </a:spcBef>
            </a:pPr>
            <a:r>
              <a:rPr lang="ja-JP" altLang="en-US" sz="1800" b="1" dirty="0">
                <a:solidFill>
                  <a:schemeClr val="bg1"/>
                </a:solidFill>
                <a:latin typeface="BIZ UDPゴシック" panose="020B0400000000000000" pitchFamily="50" charset="-128"/>
                <a:ea typeface="BIZ UDPゴシック" panose="020B0400000000000000" pitchFamily="50" charset="-128"/>
                <a:cs typeface="Meiryo UI" pitchFamily="50" charset="-128"/>
              </a:rPr>
              <a:t>▶▶ 地域密着型介護老人福祉施設入所者生活介護</a:t>
            </a:r>
            <a:r>
              <a:rPr lang="ja-JP" altLang="en-US" sz="1600" b="1" dirty="0">
                <a:solidFill>
                  <a:schemeClr val="bg1"/>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8" name="Rectangle 3"/>
          <p:cNvSpPr>
            <a:spLocks noChangeArrowheads="1"/>
          </p:cNvSpPr>
          <p:nvPr/>
        </p:nvSpPr>
        <p:spPr bwMode="auto">
          <a:xfrm>
            <a:off x="2870038" y="169859"/>
            <a:ext cx="4277894"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ja-JP" altLang="en-US" sz="3000" b="1" dirty="0">
                <a:latin typeface="BIZ UDPゴシック" panose="020B0400000000000000" pitchFamily="50" charset="-128"/>
                <a:ea typeface="BIZ UDPゴシック" panose="020B0400000000000000" pitchFamily="50" charset="-128"/>
                <a:cs typeface="Meiryo UI" pitchFamily="50" charset="-128"/>
              </a:rPr>
              <a:t>地域密着型サービス</a:t>
            </a:r>
          </a:p>
        </p:txBody>
      </p:sp>
      <p:sp>
        <p:nvSpPr>
          <p:cNvPr id="13" name="Rectangle 3">
            <a:extLst>
              <a:ext uri="{FF2B5EF4-FFF2-40B4-BE49-F238E27FC236}">
                <a16:creationId xmlns:a16="http://schemas.microsoft.com/office/drawing/2014/main" xmlns="" id="{22409E96-D3E6-4F07-927B-2BD2C501E3F9}"/>
              </a:ext>
            </a:extLst>
          </p:cNvPr>
          <p:cNvSpPr>
            <a:spLocks noChangeArrowheads="1"/>
          </p:cNvSpPr>
          <p:nvPr/>
        </p:nvSpPr>
        <p:spPr bwMode="auto">
          <a:xfrm>
            <a:off x="153465" y="836726"/>
            <a:ext cx="8837065" cy="117026"/>
          </a:xfrm>
          <a:prstGeom prst="rect">
            <a:avLst/>
          </a:prstGeom>
          <a:gradFill rotWithShape="1">
            <a:gsLst>
              <a:gs pos="14000">
                <a:srgbClr val="F4E4E4"/>
              </a:gs>
              <a:gs pos="89000">
                <a:srgbClr val="A04442"/>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
        <p:nvSpPr>
          <p:cNvPr id="9"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18</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0" name="Text Box 8">
            <a:extLst>
              <a:ext uri="{FF2B5EF4-FFF2-40B4-BE49-F238E27FC236}">
                <a16:creationId xmlns:a16="http://schemas.microsoft.com/office/drawing/2014/main" xmlns="" xmlns:lc="http://schemas.openxmlformats.org/drawingml/2006/lockedCanvas" id="{96D5D48E-8E28-4129-8B2C-E41E7B03F9DC}"/>
              </a:ext>
            </a:extLst>
          </p:cNvPr>
          <p:cNvSpPr txBox="1">
            <a:spLocks noChangeArrowheads="1"/>
          </p:cNvSpPr>
          <p:nvPr/>
        </p:nvSpPr>
        <p:spPr bwMode="auto">
          <a:xfrm>
            <a:off x="7850038" y="-17142"/>
            <a:ext cx="1299410" cy="298989"/>
          </a:xfrm>
          <a:prstGeom prst="rect">
            <a:avLst/>
          </a:prstGeom>
          <a:solidFill>
            <a:srgbClr val="B95957"/>
          </a:solidFill>
          <a:ln>
            <a:noFill/>
          </a:ln>
        </p:spPr>
        <p:txBody>
          <a:bodyPr wrap="square" lIns="75191" tIns="37598" rIns="75191" bIns="37598" anchor="ctr" anchorCtr="0">
            <a:noAutofit/>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algn="ctr">
              <a:lnSpc>
                <a:spcPts val="1680"/>
              </a:lnSpc>
            </a:pPr>
            <a:r>
              <a:rPr lang="ja-JP" altLang="en-US" sz="1200" b="1" dirty="0" smtClean="0">
                <a:solidFill>
                  <a:schemeClr val="bg1"/>
                </a:solidFill>
                <a:latin typeface="BIZ UDPゴシック" panose="020B0400000000000000" pitchFamily="50" charset="-128"/>
                <a:ea typeface="BIZ UDPゴシック" panose="020B0400000000000000" pitchFamily="50" charset="-128"/>
              </a:rPr>
              <a:t>令和元年度修正</a:t>
            </a:r>
            <a:endParaRPr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680255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ChangeArrowheads="1"/>
          </p:cNvSpPr>
          <p:nvPr/>
        </p:nvSpPr>
        <p:spPr bwMode="auto">
          <a:xfrm>
            <a:off x="4964113" y="3762375"/>
            <a:ext cx="1620837" cy="457200"/>
          </a:xfrm>
          <a:prstGeom prst="rect">
            <a:avLst/>
          </a:prstGeom>
          <a:solidFill>
            <a:srgbClr val="FF9933"/>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ja-JP" altLang="en-US" sz="1600" b="1">
                <a:latin typeface="Meiryo UI" pitchFamily="50" charset="-128"/>
                <a:ea typeface="Meiryo UI" pitchFamily="50" charset="-128"/>
                <a:cs typeface="Meiryo UI" pitchFamily="50" charset="-128"/>
              </a:rPr>
              <a:t>泊まりサービス</a:t>
            </a:r>
          </a:p>
        </p:txBody>
      </p:sp>
      <p:sp>
        <p:nvSpPr>
          <p:cNvPr id="165892" name="AutoShape 6"/>
          <p:cNvSpPr>
            <a:spLocks noChangeArrowheads="1"/>
          </p:cNvSpPr>
          <p:nvPr/>
        </p:nvSpPr>
        <p:spPr bwMode="auto">
          <a:xfrm rot="-5400000">
            <a:off x="3829051" y="3049587"/>
            <a:ext cx="463550" cy="5768975"/>
          </a:xfrm>
          <a:prstGeom prst="downArrow">
            <a:avLst>
              <a:gd name="adj1" fmla="val 59231"/>
              <a:gd name="adj2" fmla="val 59403"/>
            </a:avLst>
          </a:prstGeom>
          <a:gradFill rotWithShape="1">
            <a:gsLst>
              <a:gs pos="0">
                <a:schemeClr val="bg1"/>
              </a:gs>
              <a:gs pos="100000">
                <a:srgbClr val="7F7F7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eaLnBrk="1" hangingPunct="1"/>
            <a:endParaRPr lang="ja-JP" altLang="en-US" sz="1800"/>
          </a:p>
        </p:txBody>
      </p:sp>
      <p:sp>
        <p:nvSpPr>
          <p:cNvPr id="165893" name="Rectangle 7"/>
          <p:cNvSpPr>
            <a:spLocks noChangeArrowheads="1"/>
          </p:cNvSpPr>
          <p:nvPr/>
        </p:nvSpPr>
        <p:spPr bwMode="auto">
          <a:xfrm>
            <a:off x="1490663" y="4797425"/>
            <a:ext cx="1619250" cy="836613"/>
          </a:xfrm>
          <a:prstGeom prst="rect">
            <a:avLst/>
          </a:prstGeom>
          <a:solidFill>
            <a:srgbClr val="85AE3C"/>
          </a:solidFill>
          <a:ln>
            <a:noFill/>
          </a:ln>
          <a:effectLst/>
        </p:spPr>
        <p:txBody>
          <a:bodyPr wrap="none" anchor="ctr"/>
          <a:lstStyle/>
          <a:p>
            <a:pPr algn="ctr" eaLnBrk="1" hangingPunct="1"/>
            <a:r>
              <a:rPr lang="ja-JP" altLang="en-US" sz="1600" b="1">
                <a:solidFill>
                  <a:schemeClr val="bg1"/>
                </a:solidFill>
                <a:latin typeface="Meiryo UI" pitchFamily="50" charset="-128"/>
                <a:ea typeface="Meiryo UI" pitchFamily="50" charset="-128"/>
                <a:cs typeface="Meiryo UI" pitchFamily="50" charset="-128"/>
              </a:rPr>
              <a:t>通いサービス</a:t>
            </a:r>
          </a:p>
        </p:txBody>
      </p:sp>
      <p:sp>
        <p:nvSpPr>
          <p:cNvPr id="165894" name="Rectangle 9"/>
          <p:cNvSpPr>
            <a:spLocks noChangeArrowheads="1"/>
          </p:cNvSpPr>
          <p:nvPr/>
        </p:nvSpPr>
        <p:spPr bwMode="auto">
          <a:xfrm>
            <a:off x="3208338" y="4454525"/>
            <a:ext cx="1619250" cy="1193800"/>
          </a:xfrm>
          <a:prstGeom prst="rect">
            <a:avLst/>
          </a:prstGeom>
          <a:solidFill>
            <a:srgbClr val="85AE3C"/>
          </a:solidFill>
          <a:ln>
            <a:noFill/>
          </a:ln>
          <a:effectLst/>
        </p:spPr>
        <p:txBody>
          <a:bodyPr wrap="none" anchor="ctr"/>
          <a:lstStyle/>
          <a:p>
            <a:pPr algn="ctr" eaLnBrk="1" hangingPunct="1"/>
            <a:r>
              <a:rPr lang="ja-JP" altLang="en-US" sz="1600" b="1">
                <a:solidFill>
                  <a:schemeClr val="bg1"/>
                </a:solidFill>
                <a:latin typeface="Meiryo UI" pitchFamily="50" charset="-128"/>
                <a:ea typeface="Meiryo UI" pitchFamily="50" charset="-128"/>
                <a:cs typeface="Meiryo UI" pitchFamily="50" charset="-128"/>
              </a:rPr>
              <a:t>通いサービス</a:t>
            </a:r>
          </a:p>
        </p:txBody>
      </p:sp>
      <p:sp>
        <p:nvSpPr>
          <p:cNvPr id="165895" name="Text Box 14"/>
          <p:cNvSpPr txBox="1">
            <a:spLocks noChangeArrowheads="1"/>
          </p:cNvSpPr>
          <p:nvPr/>
        </p:nvSpPr>
        <p:spPr bwMode="auto">
          <a:xfrm>
            <a:off x="649288" y="4297363"/>
            <a:ext cx="2184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800" b="1" dirty="0">
                <a:solidFill>
                  <a:srgbClr val="595959"/>
                </a:solidFill>
                <a:latin typeface="Meiryo UI" pitchFamily="50" charset="-128"/>
                <a:ea typeface="Meiryo UI" pitchFamily="50" charset="-128"/>
                <a:cs typeface="Meiryo UI" pitchFamily="50" charset="-128"/>
              </a:rPr>
              <a:t>日中の </a:t>
            </a:r>
            <a:r>
              <a:rPr lang="ja-JP" altLang="en-US" sz="2200" b="1" dirty="0">
                <a:solidFill>
                  <a:srgbClr val="669900"/>
                </a:solidFill>
                <a:latin typeface="Meiryo UI" pitchFamily="50" charset="-128"/>
                <a:ea typeface="Meiryo UI" pitchFamily="50" charset="-128"/>
                <a:cs typeface="Meiryo UI" pitchFamily="50" charset="-128"/>
              </a:rPr>
              <a:t>「通い」</a:t>
            </a:r>
          </a:p>
        </p:txBody>
      </p:sp>
      <p:sp>
        <p:nvSpPr>
          <p:cNvPr id="165896" name="Text Box 16"/>
          <p:cNvSpPr txBox="1">
            <a:spLocks noChangeArrowheads="1"/>
          </p:cNvSpPr>
          <p:nvPr/>
        </p:nvSpPr>
        <p:spPr bwMode="auto">
          <a:xfrm>
            <a:off x="4924425" y="3003550"/>
            <a:ext cx="23368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700" b="1" dirty="0">
                <a:solidFill>
                  <a:srgbClr val="595959"/>
                </a:solidFill>
                <a:latin typeface="Meiryo UI" pitchFamily="50" charset="-128"/>
                <a:ea typeface="Meiryo UI" pitchFamily="50" charset="-128"/>
                <a:cs typeface="Meiryo UI" pitchFamily="50" charset="-128"/>
              </a:rPr>
              <a:t>＋ 一時的な</a:t>
            </a:r>
            <a:endParaRPr lang="en-US" altLang="ja-JP" sz="1700" b="1" dirty="0">
              <a:solidFill>
                <a:srgbClr val="595959"/>
              </a:solidFill>
              <a:latin typeface="Meiryo UI" pitchFamily="50" charset="-128"/>
              <a:ea typeface="Meiryo UI" pitchFamily="50" charset="-128"/>
              <a:cs typeface="Meiryo UI" pitchFamily="50" charset="-128"/>
            </a:endParaRPr>
          </a:p>
          <a:p>
            <a:pPr eaLnBrk="1" hangingPunct="1"/>
            <a:r>
              <a:rPr lang="ja-JP" altLang="en-US" sz="2200" b="1" dirty="0">
                <a:solidFill>
                  <a:srgbClr val="FF9933"/>
                </a:solidFill>
                <a:latin typeface="Meiryo UI" pitchFamily="50" charset="-128"/>
                <a:ea typeface="Meiryo UI" pitchFamily="50" charset="-128"/>
                <a:cs typeface="Meiryo UI" pitchFamily="50" charset="-128"/>
              </a:rPr>
              <a:t>   「泊まり」</a:t>
            </a:r>
          </a:p>
        </p:txBody>
      </p:sp>
      <p:sp>
        <p:nvSpPr>
          <p:cNvPr id="165897" name="Text Box 21"/>
          <p:cNvSpPr txBox="1">
            <a:spLocks noChangeArrowheads="1"/>
          </p:cNvSpPr>
          <p:nvPr/>
        </p:nvSpPr>
        <p:spPr bwMode="auto">
          <a:xfrm>
            <a:off x="1412875" y="6124575"/>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dirty="0">
                <a:solidFill>
                  <a:srgbClr val="404040"/>
                </a:solidFill>
                <a:latin typeface="Meiryo UI" pitchFamily="50" charset="-128"/>
                <a:ea typeface="Meiryo UI" pitchFamily="50" charset="-128"/>
                <a:cs typeface="Meiryo UI" pitchFamily="50" charset="-128"/>
              </a:rPr>
              <a:t>初期</a:t>
            </a:r>
          </a:p>
        </p:txBody>
      </p:sp>
      <p:sp>
        <p:nvSpPr>
          <p:cNvPr id="165899" name="AutoShape 31"/>
          <p:cNvSpPr>
            <a:spLocks noChangeArrowheads="1"/>
          </p:cNvSpPr>
          <p:nvPr/>
        </p:nvSpPr>
        <p:spPr bwMode="auto">
          <a:xfrm rot="5400000">
            <a:off x="2790825" y="4546601"/>
            <a:ext cx="720725" cy="355600"/>
          </a:xfrm>
          <a:prstGeom prst="triangle">
            <a:avLst>
              <a:gd name="adj" fmla="val 50000"/>
            </a:avLst>
          </a:prstGeom>
          <a:solidFill>
            <a:schemeClr val="bg1">
              <a:lumMod val="65000"/>
            </a:schemeClr>
          </a:solidFill>
          <a:ln w="38100">
            <a:solidFill>
              <a:schemeClr val="bg1"/>
            </a:solidFill>
            <a:miter lim="800000"/>
            <a:headEnd/>
            <a:tailEnd/>
          </a:ln>
        </p:spPr>
        <p:txBody>
          <a:bodyPr rot="10800000" vert="eaVert" wrap="none" anchor="ctr"/>
          <a:lstStyle/>
          <a:p>
            <a:pPr eaLnBrk="1" hangingPunct="1"/>
            <a:endParaRPr lang="ja-JP" altLang="en-US" sz="1800"/>
          </a:p>
        </p:txBody>
      </p:sp>
      <p:sp>
        <p:nvSpPr>
          <p:cNvPr id="4" name="円弧 3"/>
          <p:cNvSpPr/>
          <p:nvPr/>
        </p:nvSpPr>
        <p:spPr>
          <a:xfrm>
            <a:off x="1296195" y="3353341"/>
            <a:ext cx="4320834" cy="3604975"/>
          </a:xfrm>
          <a:prstGeom prst="arc">
            <a:avLst>
              <a:gd name="adj1" fmla="val 16125508"/>
              <a:gd name="adj2" fmla="val 19067637"/>
            </a:avLst>
          </a:prstGeom>
          <a:ln w="88900">
            <a:solidFill>
              <a:srgbClr val="388288"/>
            </a:solidFill>
            <a:tailEnd type="arrow" w="sm" len="sm"/>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1800"/>
          </a:p>
        </p:txBody>
      </p:sp>
      <p:sp>
        <p:nvSpPr>
          <p:cNvPr id="36" name="円弧 35"/>
          <p:cNvSpPr/>
          <p:nvPr/>
        </p:nvSpPr>
        <p:spPr>
          <a:xfrm>
            <a:off x="229163" y="3132138"/>
            <a:ext cx="2530474" cy="2570161"/>
          </a:xfrm>
          <a:prstGeom prst="arc">
            <a:avLst>
              <a:gd name="adj1" fmla="val 18343945"/>
              <a:gd name="adj2" fmla="val 82079"/>
            </a:avLst>
          </a:prstGeom>
          <a:ln w="63500">
            <a:solidFill>
              <a:srgbClr val="388288"/>
            </a:solidFill>
            <a:tailEnd type="arrow" w="sm" len="sm"/>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1800"/>
          </a:p>
        </p:txBody>
      </p:sp>
      <p:sp>
        <p:nvSpPr>
          <p:cNvPr id="37" name="円弧 36"/>
          <p:cNvSpPr/>
          <p:nvPr/>
        </p:nvSpPr>
        <p:spPr>
          <a:xfrm>
            <a:off x="1843088" y="3576638"/>
            <a:ext cx="2217738" cy="2565400"/>
          </a:xfrm>
          <a:prstGeom prst="arc">
            <a:avLst>
              <a:gd name="adj1" fmla="val 17113290"/>
              <a:gd name="adj2" fmla="val 19970144"/>
            </a:avLst>
          </a:prstGeom>
          <a:ln w="69850">
            <a:solidFill>
              <a:srgbClr val="388288"/>
            </a:solidFill>
            <a:tailEnd type="arrow" w="sm" len="sm"/>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ja-JP" altLang="en-US" sz="1800"/>
          </a:p>
        </p:txBody>
      </p:sp>
      <p:sp>
        <p:nvSpPr>
          <p:cNvPr id="165903" name="正方形/長方形 35"/>
          <p:cNvSpPr>
            <a:spLocks noChangeArrowheads="1"/>
          </p:cNvSpPr>
          <p:nvPr/>
        </p:nvSpPr>
        <p:spPr bwMode="auto">
          <a:xfrm>
            <a:off x="1571624" y="2360922"/>
            <a:ext cx="61309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2200" b="1" dirty="0">
                <a:solidFill>
                  <a:srgbClr val="404040"/>
                </a:solidFill>
                <a:latin typeface="Meiryo UI" pitchFamily="50" charset="-128"/>
                <a:ea typeface="Meiryo UI" pitchFamily="50" charset="-128"/>
                <a:cs typeface="Meiryo UI" pitchFamily="50" charset="-128"/>
              </a:rPr>
              <a:t>サービス機能 </a:t>
            </a:r>
            <a:r>
              <a:rPr lang="ja-JP" altLang="en-US" sz="2200" b="1" dirty="0">
                <a:solidFill>
                  <a:srgbClr val="669900"/>
                </a:solidFill>
                <a:latin typeface="Meiryo UI" pitchFamily="50" charset="-128"/>
                <a:ea typeface="Meiryo UI" pitchFamily="50" charset="-128"/>
                <a:cs typeface="Meiryo UI" pitchFamily="50" charset="-128"/>
              </a:rPr>
              <a:t>通い</a:t>
            </a:r>
            <a:r>
              <a:rPr lang="ja-JP" altLang="en-US" sz="800" b="1" dirty="0">
                <a:solidFill>
                  <a:srgbClr val="669900"/>
                </a:solidFill>
                <a:latin typeface="Meiryo UI" pitchFamily="50" charset="-128"/>
                <a:ea typeface="Meiryo UI" pitchFamily="50" charset="-128"/>
                <a:cs typeface="Meiryo UI" pitchFamily="50" charset="-128"/>
              </a:rPr>
              <a:t> </a:t>
            </a:r>
            <a:r>
              <a:rPr lang="ja-JP" altLang="en-US" sz="2200" b="1" dirty="0">
                <a:solidFill>
                  <a:srgbClr val="404040"/>
                </a:solidFill>
                <a:latin typeface="Meiryo UI" pitchFamily="50" charset="-128"/>
                <a:ea typeface="Meiryo UI" pitchFamily="50" charset="-128"/>
                <a:cs typeface="Meiryo UI" pitchFamily="50" charset="-128"/>
              </a:rPr>
              <a:t>・</a:t>
            </a:r>
            <a:r>
              <a:rPr lang="ja-JP" altLang="en-US" sz="800" b="1" dirty="0">
                <a:solidFill>
                  <a:srgbClr val="404040"/>
                </a:solidFill>
                <a:latin typeface="Meiryo UI" pitchFamily="50" charset="-128"/>
                <a:ea typeface="Meiryo UI" pitchFamily="50" charset="-128"/>
                <a:cs typeface="Meiryo UI" pitchFamily="50" charset="-128"/>
              </a:rPr>
              <a:t> </a:t>
            </a:r>
            <a:r>
              <a:rPr lang="ja-JP" altLang="en-US" sz="2200" b="1" dirty="0">
                <a:solidFill>
                  <a:srgbClr val="388288"/>
                </a:solidFill>
                <a:latin typeface="Meiryo UI" pitchFamily="50" charset="-128"/>
                <a:ea typeface="Meiryo UI" pitchFamily="50" charset="-128"/>
                <a:cs typeface="Meiryo UI" pitchFamily="50" charset="-128"/>
              </a:rPr>
              <a:t>訪問</a:t>
            </a:r>
            <a:r>
              <a:rPr lang="ja-JP" altLang="en-US" sz="800" b="1" dirty="0">
                <a:solidFill>
                  <a:srgbClr val="388288"/>
                </a:solidFill>
                <a:latin typeface="Meiryo UI" pitchFamily="50" charset="-128"/>
                <a:ea typeface="Meiryo UI" pitchFamily="50" charset="-128"/>
                <a:cs typeface="Meiryo UI" pitchFamily="50" charset="-128"/>
              </a:rPr>
              <a:t> </a:t>
            </a:r>
            <a:r>
              <a:rPr lang="ja-JP" altLang="en-US" sz="2200" b="1" dirty="0">
                <a:solidFill>
                  <a:srgbClr val="404040"/>
                </a:solidFill>
                <a:latin typeface="Meiryo UI" pitchFamily="50" charset="-128"/>
                <a:ea typeface="Meiryo UI" pitchFamily="50" charset="-128"/>
                <a:cs typeface="Meiryo UI" pitchFamily="50" charset="-128"/>
              </a:rPr>
              <a:t>・</a:t>
            </a:r>
            <a:r>
              <a:rPr lang="ja-JP" altLang="en-US" sz="800" b="1" dirty="0">
                <a:solidFill>
                  <a:srgbClr val="388288"/>
                </a:solidFill>
                <a:latin typeface="Meiryo UI" pitchFamily="50" charset="-128"/>
                <a:ea typeface="Meiryo UI" pitchFamily="50" charset="-128"/>
                <a:cs typeface="Meiryo UI" pitchFamily="50" charset="-128"/>
              </a:rPr>
              <a:t> </a:t>
            </a:r>
            <a:r>
              <a:rPr lang="ja-JP" altLang="en-US" sz="2200" b="1" dirty="0">
                <a:solidFill>
                  <a:srgbClr val="FF9933"/>
                </a:solidFill>
                <a:latin typeface="Meiryo UI" pitchFamily="50" charset="-128"/>
                <a:ea typeface="Meiryo UI" pitchFamily="50" charset="-128"/>
                <a:cs typeface="Meiryo UI" pitchFamily="50" charset="-128"/>
              </a:rPr>
              <a:t>泊まり</a:t>
            </a:r>
            <a:r>
              <a:rPr lang="ja-JP" altLang="en-US" sz="2200" b="1" dirty="0">
                <a:solidFill>
                  <a:srgbClr val="404040"/>
                </a:solidFill>
                <a:latin typeface="Meiryo UI" pitchFamily="50" charset="-128"/>
                <a:ea typeface="Meiryo UI" pitchFamily="50" charset="-128"/>
                <a:cs typeface="Meiryo UI" pitchFamily="50" charset="-128"/>
              </a:rPr>
              <a:t> のイメージ</a:t>
            </a:r>
          </a:p>
        </p:txBody>
      </p:sp>
      <p:sp>
        <p:nvSpPr>
          <p:cNvPr id="165904" name="正方形/長方形 35"/>
          <p:cNvSpPr>
            <a:spLocks noChangeArrowheads="1"/>
          </p:cNvSpPr>
          <p:nvPr/>
        </p:nvSpPr>
        <p:spPr bwMode="auto">
          <a:xfrm>
            <a:off x="379413" y="5643563"/>
            <a:ext cx="10937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600" b="1" dirty="0">
                <a:solidFill>
                  <a:srgbClr val="404040"/>
                </a:solidFill>
                <a:latin typeface="Meiryo UI" pitchFamily="50" charset="-128"/>
                <a:ea typeface="Meiryo UI" pitchFamily="50" charset="-128"/>
                <a:cs typeface="Meiryo UI" pitchFamily="50" charset="-128"/>
              </a:rPr>
              <a:t>認知症</a:t>
            </a:r>
            <a:endParaRPr lang="en-US" altLang="ja-JP" sz="1600" b="1" dirty="0">
              <a:solidFill>
                <a:srgbClr val="404040"/>
              </a:solidFill>
              <a:latin typeface="Meiryo UI" pitchFamily="50" charset="-128"/>
              <a:ea typeface="Meiryo UI" pitchFamily="50" charset="-128"/>
              <a:cs typeface="Meiryo UI" pitchFamily="50" charset="-128"/>
            </a:endParaRPr>
          </a:p>
          <a:p>
            <a:pPr eaLnBrk="1" hangingPunct="1"/>
            <a:r>
              <a:rPr lang="ja-JP" altLang="en-US" sz="1600" b="1" dirty="0">
                <a:solidFill>
                  <a:srgbClr val="404040"/>
                </a:solidFill>
                <a:latin typeface="Meiryo UI" pitchFamily="50" charset="-128"/>
                <a:ea typeface="Meiryo UI" pitchFamily="50" charset="-128"/>
                <a:cs typeface="Meiryo UI" pitchFamily="50" charset="-128"/>
              </a:rPr>
              <a:t>の進行</a:t>
            </a:r>
          </a:p>
        </p:txBody>
      </p:sp>
      <p:sp>
        <p:nvSpPr>
          <p:cNvPr id="165905" name="Text Box 21"/>
          <p:cNvSpPr txBox="1">
            <a:spLocks noChangeArrowheads="1"/>
          </p:cNvSpPr>
          <p:nvPr/>
        </p:nvSpPr>
        <p:spPr bwMode="auto">
          <a:xfrm>
            <a:off x="6008688" y="6142038"/>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a:solidFill>
                  <a:srgbClr val="404040"/>
                </a:solidFill>
                <a:latin typeface="Meiryo UI" pitchFamily="50" charset="-128"/>
                <a:ea typeface="Meiryo UI" pitchFamily="50" charset="-128"/>
                <a:cs typeface="Meiryo UI" pitchFamily="50" charset="-128"/>
              </a:rPr>
              <a:t>後期</a:t>
            </a:r>
          </a:p>
        </p:txBody>
      </p:sp>
      <p:sp>
        <p:nvSpPr>
          <p:cNvPr id="165906" name="Text Box 21"/>
          <p:cNvSpPr txBox="1">
            <a:spLocks noChangeArrowheads="1"/>
          </p:cNvSpPr>
          <p:nvPr/>
        </p:nvSpPr>
        <p:spPr bwMode="auto">
          <a:xfrm>
            <a:off x="3621088" y="6124575"/>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2000" b="1">
                <a:solidFill>
                  <a:srgbClr val="404040"/>
                </a:solidFill>
                <a:latin typeface="Meiryo UI" pitchFamily="50" charset="-128"/>
                <a:ea typeface="Meiryo UI" pitchFamily="50" charset="-128"/>
                <a:cs typeface="Meiryo UI" pitchFamily="50" charset="-128"/>
              </a:rPr>
              <a:t>中期</a:t>
            </a:r>
          </a:p>
        </p:txBody>
      </p:sp>
      <p:sp>
        <p:nvSpPr>
          <p:cNvPr id="165907" name="Rectangle 9"/>
          <p:cNvSpPr>
            <a:spLocks noChangeArrowheads="1"/>
          </p:cNvSpPr>
          <p:nvPr/>
        </p:nvSpPr>
        <p:spPr bwMode="auto">
          <a:xfrm>
            <a:off x="4968875" y="4314825"/>
            <a:ext cx="1619250" cy="1347788"/>
          </a:xfrm>
          <a:prstGeom prst="rect">
            <a:avLst/>
          </a:prstGeom>
          <a:solidFill>
            <a:srgbClr val="85AE3C"/>
          </a:solidFill>
          <a:ln>
            <a:noFill/>
          </a:ln>
          <a:effectLst/>
        </p:spPr>
        <p:txBody>
          <a:bodyPr wrap="none" anchor="ctr"/>
          <a:lstStyle/>
          <a:p>
            <a:pPr algn="ctr" eaLnBrk="1" hangingPunct="1"/>
            <a:r>
              <a:rPr lang="ja-JP" altLang="en-US" sz="1600" b="1">
                <a:solidFill>
                  <a:schemeClr val="bg1"/>
                </a:solidFill>
                <a:latin typeface="Meiryo UI" pitchFamily="50" charset="-128"/>
                <a:ea typeface="Meiryo UI" pitchFamily="50" charset="-128"/>
                <a:cs typeface="Meiryo UI" pitchFamily="50" charset="-128"/>
              </a:rPr>
              <a:t>通いサービス</a:t>
            </a:r>
          </a:p>
        </p:txBody>
      </p:sp>
      <p:sp>
        <p:nvSpPr>
          <p:cNvPr id="165908" name="Text Box 33"/>
          <p:cNvSpPr txBox="1">
            <a:spLocks noChangeArrowheads="1"/>
          </p:cNvSpPr>
          <p:nvPr/>
        </p:nvSpPr>
        <p:spPr bwMode="auto">
          <a:xfrm>
            <a:off x="649288" y="1356115"/>
            <a:ext cx="8035925" cy="674031"/>
          </a:xfrm>
          <a:prstGeom prst="rect">
            <a:avLst/>
          </a:prstGeom>
          <a:noFill/>
          <a:ln w="22225" algn="ctr">
            <a:noFill/>
            <a:miter lim="800000"/>
            <a:headEnd/>
            <a:tailEnd/>
          </a:ln>
          <a:extLst>
            <a:ext uri="{909E8E84-426E-40DD-AFC4-6F175D3DCCD1}">
              <a14:hiddenFill xmlns:a14="http://schemas.microsoft.com/office/drawing/2010/main">
                <a:solidFill>
                  <a:srgbClr val="FFFFFF"/>
                </a:solidFill>
              </a14:hiddenFill>
            </a:ext>
          </a:extLst>
        </p:spPr>
        <p:txBody>
          <a:bodyPr wrap="squar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kumimoji="0" lang="ja-JP" altLang="en-US" sz="1800" b="1" dirty="0">
                <a:solidFill>
                  <a:srgbClr val="669900"/>
                </a:solidFill>
                <a:latin typeface="Meiryo UI" pitchFamily="50" charset="-128"/>
                <a:ea typeface="Meiryo UI" pitchFamily="50" charset="-128"/>
                <a:cs typeface="Meiryo UI" pitchFamily="50" charset="-128"/>
              </a:rPr>
              <a:t>通い</a:t>
            </a:r>
            <a:r>
              <a:rPr kumimoji="0" lang="ja-JP" altLang="en-US" sz="1800" b="1" dirty="0">
                <a:latin typeface="Meiryo UI" pitchFamily="50" charset="-128"/>
                <a:ea typeface="Meiryo UI" pitchFamily="50" charset="-128"/>
                <a:cs typeface="Meiryo UI" pitchFamily="50" charset="-128"/>
              </a:rPr>
              <a:t>を中心に、要介護者の様態や希望に応じて、随時</a:t>
            </a:r>
            <a:r>
              <a:rPr kumimoji="0" lang="ja-JP" altLang="en-US" sz="1800" b="1" dirty="0">
                <a:solidFill>
                  <a:srgbClr val="388288"/>
                </a:solidFill>
                <a:latin typeface="Meiryo UI" pitchFamily="50" charset="-128"/>
                <a:ea typeface="Meiryo UI" pitchFamily="50" charset="-128"/>
                <a:cs typeface="Meiryo UI" pitchFamily="50" charset="-128"/>
              </a:rPr>
              <a:t>訪問</a:t>
            </a:r>
            <a:r>
              <a:rPr kumimoji="0" lang="ja-JP" altLang="en-US" sz="1800" b="1" dirty="0">
                <a:latin typeface="Meiryo UI" pitchFamily="50" charset="-128"/>
                <a:ea typeface="Meiryo UI" pitchFamily="50" charset="-128"/>
                <a:cs typeface="Meiryo UI" pitchFamily="50" charset="-128"/>
              </a:rPr>
              <a:t>や</a:t>
            </a:r>
            <a:r>
              <a:rPr kumimoji="0" lang="ja-JP" altLang="en-US" sz="1800" b="1" dirty="0">
                <a:solidFill>
                  <a:srgbClr val="EE8E00"/>
                </a:solidFill>
                <a:latin typeface="Meiryo UI" pitchFamily="50" charset="-128"/>
                <a:ea typeface="Meiryo UI" pitchFamily="50" charset="-128"/>
                <a:cs typeface="Meiryo UI" pitchFamily="50" charset="-128"/>
              </a:rPr>
              <a:t>泊まり</a:t>
            </a:r>
            <a:r>
              <a:rPr kumimoji="0" lang="ja-JP" altLang="en-US" sz="1800" b="1" dirty="0">
                <a:latin typeface="Meiryo UI" pitchFamily="50" charset="-128"/>
                <a:ea typeface="Meiryo UI" pitchFamily="50" charset="-128"/>
                <a:cs typeface="Meiryo UI" pitchFamily="50" charset="-128"/>
              </a:rPr>
              <a:t>を組み合わせて</a:t>
            </a:r>
            <a:endParaRPr kumimoji="0" lang="en-US" altLang="ja-JP" sz="1800" b="1" dirty="0">
              <a:latin typeface="Meiryo UI" pitchFamily="50" charset="-128"/>
              <a:ea typeface="Meiryo UI" pitchFamily="50" charset="-128"/>
              <a:cs typeface="Meiryo UI" pitchFamily="50" charset="-128"/>
            </a:endParaRPr>
          </a:p>
          <a:p>
            <a:pPr eaLnBrk="1" hangingPunct="1">
              <a:spcBef>
                <a:spcPct val="10000"/>
              </a:spcBef>
            </a:pPr>
            <a:r>
              <a:rPr kumimoji="0" lang="ja-JP" altLang="en-US" sz="1800" b="1" dirty="0">
                <a:latin typeface="Meiryo UI" pitchFamily="50" charset="-128"/>
                <a:ea typeface="Meiryo UI" pitchFamily="50" charset="-128"/>
                <a:cs typeface="Meiryo UI" pitchFamily="50" charset="-128"/>
              </a:rPr>
              <a:t>サービスを提供し、中重度になっても在宅生活が継続できるように支援</a:t>
            </a:r>
          </a:p>
        </p:txBody>
      </p:sp>
      <p:sp>
        <p:nvSpPr>
          <p:cNvPr id="165910" name="正方形/長方形 35"/>
          <p:cNvSpPr>
            <a:spLocks noChangeArrowheads="1"/>
          </p:cNvSpPr>
          <p:nvPr/>
        </p:nvSpPr>
        <p:spPr bwMode="auto">
          <a:xfrm>
            <a:off x="7083425" y="4111625"/>
            <a:ext cx="1743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600" b="1">
                <a:solidFill>
                  <a:srgbClr val="404040"/>
                </a:solidFill>
                <a:latin typeface="Meiryo UI" pitchFamily="50" charset="-128"/>
                <a:ea typeface="Meiryo UI" pitchFamily="50" charset="-128"/>
                <a:cs typeface="Meiryo UI" pitchFamily="50" charset="-128"/>
              </a:rPr>
              <a:t>状態に応じて</a:t>
            </a:r>
          </a:p>
          <a:p>
            <a:pPr eaLnBrk="1" hangingPunct="1"/>
            <a:r>
              <a:rPr lang="ja-JP" altLang="en-US" sz="1600" b="1">
                <a:solidFill>
                  <a:srgbClr val="669900"/>
                </a:solidFill>
                <a:latin typeface="Meiryo UI" pitchFamily="50" charset="-128"/>
                <a:ea typeface="Meiryo UI" pitchFamily="50" charset="-128"/>
                <a:cs typeface="Meiryo UI" pitchFamily="50" charset="-128"/>
              </a:rPr>
              <a:t>通い</a:t>
            </a:r>
            <a:r>
              <a:rPr lang="ja-JP" altLang="en-US" sz="1600" b="1">
                <a:latin typeface="Meiryo UI" pitchFamily="50" charset="-128"/>
                <a:ea typeface="Meiryo UI" pitchFamily="50" charset="-128"/>
                <a:cs typeface="Meiryo UI" pitchFamily="50" charset="-128"/>
              </a:rPr>
              <a:t>サービスの</a:t>
            </a:r>
          </a:p>
          <a:p>
            <a:pPr eaLnBrk="1" hangingPunct="1"/>
            <a:r>
              <a:rPr lang="ja-JP" altLang="en-US" sz="1600" b="1">
                <a:latin typeface="Meiryo UI" pitchFamily="50" charset="-128"/>
                <a:ea typeface="Meiryo UI" pitchFamily="50" charset="-128"/>
                <a:cs typeface="Meiryo UI" pitchFamily="50" charset="-128"/>
              </a:rPr>
              <a:t>時間は調整可能</a:t>
            </a:r>
          </a:p>
        </p:txBody>
      </p:sp>
      <p:sp>
        <p:nvSpPr>
          <p:cNvPr id="165911" name="AutoShape 25"/>
          <p:cNvSpPr>
            <a:spLocks noChangeArrowheads="1"/>
          </p:cNvSpPr>
          <p:nvPr/>
        </p:nvSpPr>
        <p:spPr bwMode="auto">
          <a:xfrm>
            <a:off x="6869112" y="3796507"/>
            <a:ext cx="1957387" cy="1458912"/>
          </a:xfrm>
          <a:prstGeom prst="wedgeEllipseCallout">
            <a:avLst>
              <a:gd name="adj1" fmla="val -62722"/>
              <a:gd name="adj2" fmla="val 19639"/>
            </a:avLst>
          </a:prstGeom>
          <a:noFill/>
          <a:ln w="57150" cap="rnd">
            <a:solidFill>
              <a:srgbClr val="6699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ja-JP" altLang="en-US" sz="1800" b="1">
              <a:latin typeface="メイリオ" pitchFamily="50" charset="-128"/>
              <a:ea typeface="メイリオ" pitchFamily="50" charset="-128"/>
              <a:cs typeface="メイリオ" pitchFamily="50" charset="-128"/>
            </a:endParaRPr>
          </a:p>
        </p:txBody>
      </p:sp>
      <p:sp>
        <p:nvSpPr>
          <p:cNvPr id="165912" name="AutoShape 33"/>
          <p:cNvSpPr>
            <a:spLocks noChangeArrowheads="1"/>
          </p:cNvSpPr>
          <p:nvPr/>
        </p:nvSpPr>
        <p:spPr bwMode="auto">
          <a:xfrm rot="5400000">
            <a:off x="4572794" y="4107657"/>
            <a:ext cx="719137" cy="355600"/>
          </a:xfrm>
          <a:prstGeom prst="triangle">
            <a:avLst>
              <a:gd name="adj" fmla="val 50000"/>
            </a:avLst>
          </a:prstGeom>
          <a:solidFill>
            <a:schemeClr val="bg1">
              <a:lumMod val="65000"/>
            </a:schemeClr>
          </a:solidFill>
          <a:ln w="38100">
            <a:solidFill>
              <a:schemeClr val="bg1"/>
            </a:solidFill>
            <a:miter lim="800000"/>
            <a:headEnd/>
            <a:tailEnd/>
          </a:ln>
        </p:spPr>
        <p:txBody>
          <a:bodyPr rot="10800000" vert="eaVert" wrap="none" anchor="ctr"/>
          <a:lstStyle/>
          <a:p>
            <a:pPr eaLnBrk="1" hangingPunct="1"/>
            <a:endParaRPr lang="ja-JP" altLang="en-US" sz="1800"/>
          </a:p>
        </p:txBody>
      </p:sp>
      <p:sp>
        <p:nvSpPr>
          <p:cNvPr id="26" name="Rectangle 3"/>
          <p:cNvSpPr>
            <a:spLocks noChangeArrowheads="1"/>
          </p:cNvSpPr>
          <p:nvPr/>
        </p:nvSpPr>
        <p:spPr bwMode="auto">
          <a:xfrm>
            <a:off x="1316830" y="338386"/>
            <a:ext cx="65309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latin typeface="Meiryo UI" pitchFamily="50" charset="-128"/>
                <a:ea typeface="Meiryo UI" pitchFamily="50" charset="-128"/>
                <a:cs typeface="Meiryo UI" pitchFamily="50" charset="-128"/>
              </a:rPr>
              <a:t>小規模多機能型居宅介護</a:t>
            </a:r>
          </a:p>
        </p:txBody>
      </p:sp>
      <p:sp>
        <p:nvSpPr>
          <p:cNvPr id="27" name="Rectangle 3"/>
          <p:cNvSpPr>
            <a:spLocks noChangeArrowheads="1"/>
          </p:cNvSpPr>
          <p:nvPr/>
        </p:nvSpPr>
        <p:spPr bwMode="auto">
          <a:xfrm>
            <a:off x="167754" y="863663"/>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28"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19</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165898" name="Rectangle 24"/>
          <p:cNvSpPr>
            <a:spLocks noChangeArrowheads="1"/>
          </p:cNvSpPr>
          <p:nvPr/>
        </p:nvSpPr>
        <p:spPr bwMode="auto">
          <a:xfrm>
            <a:off x="1490663" y="3100388"/>
            <a:ext cx="2038350" cy="709612"/>
          </a:xfrm>
          <a:prstGeom prst="rect">
            <a:avLst/>
          </a:prstGeom>
          <a:solidFill>
            <a:schemeClr val="bg1"/>
          </a:solidFill>
          <a:ln w="34925">
            <a:solidFill>
              <a:schemeClr val="accent1">
                <a:lumMod val="50000"/>
              </a:schemeClr>
            </a:solidFill>
          </a:ln>
          <a:effectLst/>
        </p:spPr>
        <p:txBody>
          <a:bodyPr wrap="none" anchor="ctr"/>
          <a:lstStyle/>
          <a:p>
            <a:pPr eaLnBrk="1" hangingPunct="1">
              <a:lnSpc>
                <a:spcPts val="1925"/>
              </a:lnSpc>
            </a:pPr>
            <a:r>
              <a:rPr lang="ja-JP" altLang="en-US" sz="1400" b="1" dirty="0">
                <a:solidFill>
                  <a:schemeClr val="tx1">
                    <a:lumMod val="65000"/>
                    <a:lumOff val="35000"/>
                  </a:schemeClr>
                </a:solidFill>
                <a:latin typeface="Meiryo UI" pitchFamily="50" charset="-128"/>
                <a:ea typeface="Meiryo UI" pitchFamily="50" charset="-128"/>
                <a:cs typeface="Meiryo UI" pitchFamily="50" charset="-128"/>
              </a:rPr>
              <a:t>　</a:t>
            </a:r>
            <a:r>
              <a:rPr lang="ja-JP" altLang="en-US" sz="1600" b="1" dirty="0">
                <a:solidFill>
                  <a:schemeClr val="tx1">
                    <a:lumMod val="65000"/>
                    <a:lumOff val="35000"/>
                  </a:schemeClr>
                </a:solidFill>
                <a:latin typeface="Meiryo UI" pitchFamily="50" charset="-128"/>
                <a:ea typeface="Meiryo UI" pitchFamily="50" charset="-128"/>
                <a:cs typeface="Meiryo UI" pitchFamily="50" charset="-128"/>
              </a:rPr>
              <a:t>必要に応じて</a:t>
            </a:r>
          </a:p>
          <a:p>
            <a:pPr eaLnBrk="1" hangingPunct="1"/>
            <a:r>
              <a:rPr lang="ja-JP" altLang="en-US" sz="2000" b="1" dirty="0">
                <a:solidFill>
                  <a:srgbClr val="388288"/>
                </a:solidFill>
                <a:latin typeface="Meiryo UI" pitchFamily="50" charset="-128"/>
                <a:ea typeface="Meiryo UI" pitchFamily="50" charset="-128"/>
                <a:cs typeface="Meiryo UI" pitchFamily="50" charset="-128"/>
              </a:rPr>
              <a:t> 「訪問」 </a:t>
            </a:r>
            <a:r>
              <a:rPr lang="ja-JP" altLang="en-US" sz="1800" b="1" dirty="0">
                <a:solidFill>
                  <a:schemeClr val="tx1">
                    <a:lumMod val="65000"/>
                    <a:lumOff val="35000"/>
                  </a:schemeClr>
                </a:solidFill>
                <a:latin typeface="Meiryo UI" pitchFamily="50" charset="-128"/>
                <a:ea typeface="Meiryo UI" pitchFamily="50" charset="-128"/>
                <a:cs typeface="Meiryo UI" pitchFamily="50" charset="-128"/>
              </a:rPr>
              <a:t>サービス</a:t>
            </a:r>
            <a:r>
              <a:rPr lang="ja-JP" altLang="en-US" sz="1800" b="1" dirty="0">
                <a:solidFill>
                  <a:schemeClr val="bg1"/>
                </a:solidFill>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1503308193"/>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正方形/長方形 79"/>
          <p:cNvSpPr>
            <a:spLocks noChangeArrowheads="1"/>
          </p:cNvSpPr>
          <p:nvPr/>
        </p:nvSpPr>
        <p:spPr bwMode="auto">
          <a:xfrm>
            <a:off x="844549" y="1168951"/>
            <a:ext cx="7937364" cy="6803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65217" tIns="43530" rIns="65217" bIns="43530">
            <a:spAutoFit/>
          </a:bodyPr>
          <a:lstStyle/>
          <a:p>
            <a:pPr defTabSz="828675"/>
            <a:r>
              <a:rPr lang="ja-JP" altLang="en-US" sz="1800" b="1" dirty="0">
                <a:latin typeface="Meiryo UI" pitchFamily="50" charset="-128"/>
                <a:ea typeface="Meiryo UI" pitchFamily="50" charset="-128"/>
                <a:cs typeface="Meiryo UI" pitchFamily="50" charset="-128"/>
              </a:rPr>
              <a:t>●日中・夜間を通じて、訪問介護と訪問看護が一体的または密接に連携</a:t>
            </a:r>
            <a:endParaRPr lang="en-US" altLang="ja-JP" sz="1800" b="1" dirty="0">
              <a:latin typeface="Meiryo UI" pitchFamily="50" charset="-128"/>
              <a:ea typeface="Meiryo UI" pitchFamily="50" charset="-128"/>
              <a:cs typeface="Meiryo UI" pitchFamily="50" charset="-128"/>
            </a:endParaRPr>
          </a:p>
          <a:p>
            <a:pPr defTabSz="828675">
              <a:spcBef>
                <a:spcPts val="300"/>
              </a:spcBef>
            </a:pPr>
            <a:r>
              <a:rPr lang="ja-JP" altLang="en-US" sz="1800" b="1" dirty="0" smtClean="0">
                <a:latin typeface="Meiryo UI" pitchFamily="50" charset="-128"/>
                <a:ea typeface="Meiryo UI" pitchFamily="50" charset="-128"/>
                <a:cs typeface="Meiryo UI" pitchFamily="50" charset="-128"/>
              </a:rPr>
              <a:t>●定期</a:t>
            </a:r>
            <a:r>
              <a:rPr lang="ja-JP" altLang="en-US" sz="1800" b="1" dirty="0">
                <a:latin typeface="Meiryo UI" pitchFamily="50" charset="-128"/>
                <a:ea typeface="Meiryo UI" pitchFamily="50" charset="-128"/>
                <a:cs typeface="Meiryo UI" pitchFamily="50" charset="-128"/>
              </a:rPr>
              <a:t>巡回型訪問と随時の対応を行う</a:t>
            </a:r>
          </a:p>
        </p:txBody>
      </p:sp>
      <p:sp>
        <p:nvSpPr>
          <p:cNvPr id="310275" name="Oval 4" descr="30%"/>
          <p:cNvSpPr>
            <a:spLocks noChangeArrowheads="1"/>
          </p:cNvSpPr>
          <p:nvPr/>
        </p:nvSpPr>
        <p:spPr bwMode="auto">
          <a:xfrm>
            <a:off x="844549" y="2288573"/>
            <a:ext cx="7747001" cy="3706896"/>
          </a:xfrm>
          <a:prstGeom prst="ellipse">
            <a:avLst/>
          </a:prstGeom>
          <a:solidFill>
            <a:schemeClr val="accent3">
              <a:lumMod val="85000"/>
            </a:schemeClr>
          </a:solidFill>
          <a:ln>
            <a:noFill/>
          </a:ln>
        </p:spPr>
        <p:txBody>
          <a:bodyPr wrap="none" lIns="87032" tIns="43523" rIns="87032" bIns="43523" anchor="ctr"/>
          <a:lstStyle/>
          <a:p>
            <a:pPr algn="ctr" defTabSz="828675"/>
            <a:r>
              <a:rPr lang="en-US" altLang="ja-JP" sz="2200">
                <a:solidFill>
                  <a:srgbClr val="000000"/>
                </a:solidFill>
                <a:latin typeface="Times New Roman" pitchFamily="18" charset="0"/>
              </a:rPr>
              <a:t> </a:t>
            </a:r>
          </a:p>
        </p:txBody>
      </p:sp>
      <p:sp>
        <p:nvSpPr>
          <p:cNvPr id="310276" name="Oval 5"/>
          <p:cNvSpPr>
            <a:spLocks noChangeArrowheads="1"/>
          </p:cNvSpPr>
          <p:nvPr/>
        </p:nvSpPr>
        <p:spPr bwMode="auto">
          <a:xfrm rot="2619866">
            <a:off x="2506661" y="2945612"/>
            <a:ext cx="3400425" cy="1897062"/>
          </a:xfrm>
          <a:prstGeom prst="ellipse">
            <a:avLst/>
          </a:prstGeom>
          <a:solidFill>
            <a:srgbClr val="4BADB5"/>
          </a:solidFill>
          <a:ln w="25400">
            <a:noFill/>
            <a:round/>
            <a:headEnd/>
            <a:tailEnd/>
          </a:ln>
        </p:spPr>
        <p:txBody>
          <a:bodyPr wrap="none" lIns="87032" tIns="43523" rIns="87032" bIns="43523" anchor="ctr"/>
          <a:lstStyle/>
          <a:p>
            <a:pPr algn="ctr" defTabSz="828675"/>
            <a:endParaRPr lang="ja-JP" altLang="en-US" sz="1000">
              <a:solidFill>
                <a:srgbClr val="000000"/>
              </a:solidFill>
              <a:latin typeface="Times New Roman" pitchFamily="18" charset="0"/>
            </a:endParaRPr>
          </a:p>
        </p:txBody>
      </p:sp>
      <p:sp>
        <p:nvSpPr>
          <p:cNvPr id="310277" name="Text Box 7"/>
          <p:cNvSpPr txBox="1">
            <a:spLocks noChangeArrowheads="1"/>
          </p:cNvSpPr>
          <p:nvPr/>
        </p:nvSpPr>
        <p:spPr bwMode="auto">
          <a:xfrm>
            <a:off x="3924920" y="4703008"/>
            <a:ext cx="1538287" cy="33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32" tIns="43523" rIns="87032" bIns="43523">
            <a:spAutoFit/>
          </a:bodyPr>
          <a:lstStyle>
            <a:lvl1pPr algn="r" defTabSz="828675">
              <a:defRPr kumimoji="1" sz="3600">
                <a:solidFill>
                  <a:schemeClr val="tx1"/>
                </a:solidFill>
                <a:latin typeface="Arial" pitchFamily="34" charset="0"/>
                <a:ea typeface="ＭＳ Ｐゴシック" pitchFamily="50" charset="-128"/>
              </a:defRPr>
            </a:lvl1pPr>
            <a:lvl2pPr marL="742950" indent="-285750" algn="r" defTabSz="828675">
              <a:defRPr kumimoji="1" sz="3600">
                <a:solidFill>
                  <a:schemeClr val="tx1"/>
                </a:solidFill>
                <a:latin typeface="Arial" pitchFamily="34" charset="0"/>
                <a:ea typeface="ＭＳ Ｐゴシック" pitchFamily="50" charset="-128"/>
              </a:defRPr>
            </a:lvl2pPr>
            <a:lvl3pPr marL="1143000" indent="-228600" algn="r" defTabSz="828675">
              <a:defRPr kumimoji="1" sz="3600">
                <a:solidFill>
                  <a:schemeClr val="tx1"/>
                </a:solidFill>
                <a:latin typeface="Arial" pitchFamily="34" charset="0"/>
                <a:ea typeface="ＭＳ Ｐゴシック" pitchFamily="50" charset="-128"/>
              </a:defRPr>
            </a:lvl3pPr>
            <a:lvl4pPr marL="1600200" indent="-228600" algn="r" defTabSz="828675">
              <a:defRPr kumimoji="1" sz="3600">
                <a:solidFill>
                  <a:schemeClr val="tx1"/>
                </a:solidFill>
                <a:latin typeface="Arial" pitchFamily="34" charset="0"/>
                <a:ea typeface="ＭＳ Ｐゴシック" pitchFamily="50" charset="-128"/>
              </a:defRPr>
            </a:lvl4pPr>
            <a:lvl5pPr marL="2057400" indent="-228600" algn="r" defTabSz="828675">
              <a:defRPr kumimoji="1" sz="3600">
                <a:solidFill>
                  <a:schemeClr val="tx1"/>
                </a:solidFill>
                <a:latin typeface="Arial" pitchFamily="34" charset="0"/>
                <a:ea typeface="ＭＳ Ｐゴシック" pitchFamily="50" charset="-128"/>
              </a:defRPr>
            </a:lvl5pPr>
            <a:lvl6pPr marL="25146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6pPr>
            <a:lvl7pPr marL="29718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7pPr>
            <a:lvl8pPr marL="34290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8pPr>
            <a:lvl9pPr marL="38862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9pPr>
          </a:lstStyle>
          <a:p>
            <a:pPr algn="l">
              <a:spcBef>
                <a:spcPct val="50000"/>
              </a:spcBef>
            </a:pPr>
            <a:r>
              <a:rPr lang="ja-JP" altLang="en-US" sz="1600" b="1" dirty="0">
                <a:solidFill>
                  <a:schemeClr val="bg1"/>
                </a:solidFill>
                <a:latin typeface="Meiryo UI" pitchFamily="50" charset="-128"/>
                <a:ea typeface="Meiryo UI" pitchFamily="50" charset="-128"/>
                <a:cs typeface="Meiryo UI" pitchFamily="50" charset="-128"/>
              </a:rPr>
              <a:t>常駐オペレータ</a:t>
            </a:r>
          </a:p>
        </p:txBody>
      </p:sp>
      <p:sp>
        <p:nvSpPr>
          <p:cNvPr id="310278" name="Oval 8"/>
          <p:cNvSpPr>
            <a:spLocks noChangeArrowheads="1"/>
          </p:cNvSpPr>
          <p:nvPr/>
        </p:nvSpPr>
        <p:spPr bwMode="auto">
          <a:xfrm rot="-857338">
            <a:off x="2389746" y="3643817"/>
            <a:ext cx="5330021" cy="2015604"/>
          </a:xfrm>
          <a:prstGeom prst="ellipse">
            <a:avLst/>
          </a:prstGeom>
          <a:noFill/>
          <a:ln w="50800" cap="rnd">
            <a:solidFill>
              <a:srgbClr val="69892F"/>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87032" tIns="43523" rIns="87032" bIns="43523" anchor="ctr"/>
          <a:lstStyle/>
          <a:p>
            <a:pPr algn="ctr" defTabSz="828675"/>
            <a:endParaRPr lang="ja-JP" altLang="en-US" sz="1000">
              <a:solidFill>
                <a:srgbClr val="000000"/>
              </a:solidFill>
              <a:latin typeface="Times New Roman" pitchFamily="18" charset="0"/>
            </a:endParaRPr>
          </a:p>
        </p:txBody>
      </p:sp>
      <p:sp>
        <p:nvSpPr>
          <p:cNvPr id="310279" name="AutoShape 11"/>
          <p:cNvSpPr>
            <a:spLocks noChangeArrowheads="1"/>
          </p:cNvSpPr>
          <p:nvPr/>
        </p:nvSpPr>
        <p:spPr bwMode="auto">
          <a:xfrm rot="-5400000">
            <a:off x="4439306" y="4060595"/>
            <a:ext cx="506413" cy="785814"/>
          </a:xfrm>
          <a:prstGeom prst="homePlate">
            <a:avLst>
              <a:gd name="adj" fmla="val 36458"/>
            </a:avLst>
          </a:prstGeom>
          <a:solidFill>
            <a:srgbClr val="C0C0C0"/>
          </a:solidFill>
          <a:ln w="9525">
            <a:miter lim="800000"/>
            <a:headEnd/>
            <a:tailEnd/>
          </a:ln>
          <a:scene3d>
            <a:camera prst="legacyObliqueTopRight"/>
            <a:lightRig rig="legacyFlat3" dir="b"/>
          </a:scene3d>
          <a:sp3d extrusionH="227000" prstMaterial="legacyMatte">
            <a:bevelT w="13500" h="13500" prst="angle"/>
            <a:bevelB w="13500" h="13500" prst="angle"/>
            <a:extrusionClr>
              <a:schemeClr val="bg1"/>
            </a:extrusionClr>
          </a:sp3d>
        </p:spPr>
        <p:txBody>
          <a:bodyPr vert="eaVert" wrap="none" lIns="87032" tIns="43523" rIns="87032" bIns="43523" anchor="ctr">
            <a:flatTx/>
          </a:bodyPr>
          <a:lstStyle/>
          <a:p>
            <a:pPr algn="ctr" defTabSz="828675"/>
            <a:endParaRPr lang="ja-JP" altLang="en-US" sz="1000">
              <a:solidFill>
                <a:srgbClr val="000000"/>
              </a:solidFill>
              <a:latin typeface="Times New Roman" pitchFamily="18" charset="0"/>
            </a:endParaRPr>
          </a:p>
        </p:txBody>
      </p:sp>
      <p:pic>
        <p:nvPicPr>
          <p:cNvPr id="310280" name="Picture 12" descr="BD0677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7970" y="4262110"/>
            <a:ext cx="6397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281" name="Line 14"/>
          <p:cNvSpPr>
            <a:spLocks noChangeShapeType="1"/>
          </p:cNvSpPr>
          <p:nvPr/>
        </p:nvSpPr>
        <p:spPr bwMode="auto">
          <a:xfrm>
            <a:off x="3682932" y="3230513"/>
            <a:ext cx="790575" cy="93345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lIns="96062" tIns="48039" rIns="96062" bIns="48039"/>
          <a:lstStyle/>
          <a:p>
            <a:endParaRPr lang="ja-JP" altLang="en-US"/>
          </a:p>
        </p:txBody>
      </p:sp>
      <p:sp>
        <p:nvSpPr>
          <p:cNvPr id="310282" name="Line 15"/>
          <p:cNvSpPr>
            <a:spLocks noChangeShapeType="1"/>
          </p:cNvSpPr>
          <p:nvPr/>
        </p:nvSpPr>
        <p:spPr bwMode="auto">
          <a:xfrm>
            <a:off x="3462338" y="3300363"/>
            <a:ext cx="771525" cy="908050"/>
          </a:xfrm>
          <a:prstGeom prst="line">
            <a:avLst/>
          </a:prstGeom>
          <a:noFill/>
          <a:ln w="57150">
            <a:solidFill>
              <a:schemeClr val="bg1"/>
            </a:solidFill>
            <a:round/>
            <a:headEnd type="triangle" w="med" len="med"/>
            <a:tailEnd/>
          </a:ln>
          <a:extLst>
            <a:ext uri="{909E8E84-426E-40DD-AFC4-6F175D3DCCD1}">
              <a14:hiddenFill xmlns:a14="http://schemas.microsoft.com/office/drawing/2010/main">
                <a:noFill/>
              </a14:hiddenFill>
            </a:ext>
          </a:extLst>
        </p:spPr>
        <p:txBody>
          <a:bodyPr lIns="96062" tIns="48039" rIns="96062" bIns="48039"/>
          <a:lstStyle/>
          <a:p>
            <a:endParaRPr lang="ja-JP" altLang="en-US"/>
          </a:p>
        </p:txBody>
      </p:sp>
      <p:sp>
        <p:nvSpPr>
          <p:cNvPr id="310283" name="AutoShape 16"/>
          <p:cNvSpPr>
            <a:spLocks noChangeArrowheads="1"/>
          </p:cNvSpPr>
          <p:nvPr/>
        </p:nvSpPr>
        <p:spPr bwMode="auto">
          <a:xfrm>
            <a:off x="2564453" y="3709938"/>
            <a:ext cx="977900" cy="341312"/>
          </a:xfrm>
          <a:prstGeom prst="roundRect">
            <a:avLst>
              <a:gd name="adj" fmla="val 16667"/>
            </a:avLst>
          </a:prstGeom>
          <a:solidFill>
            <a:schemeClr val="bg1"/>
          </a:solidFill>
          <a:ln w="19050">
            <a:solidFill>
              <a:srgbClr val="388288"/>
            </a:solidFill>
            <a:round/>
            <a:headEnd/>
            <a:tailEnd/>
          </a:ln>
        </p:spPr>
        <p:txBody>
          <a:bodyPr wrap="none" lIns="87032" tIns="43523" rIns="87032" bIns="43523" anchor="ctr"/>
          <a:lstStyle/>
          <a:p>
            <a:pPr algn="ctr" defTabSz="828675"/>
            <a:r>
              <a:rPr lang="ja-JP" altLang="en-US" sz="1600" b="1" dirty="0">
                <a:solidFill>
                  <a:srgbClr val="388288"/>
                </a:solidFill>
                <a:latin typeface="Meiryo UI" pitchFamily="50" charset="-128"/>
                <a:ea typeface="Meiryo UI" pitchFamily="50" charset="-128"/>
                <a:cs typeface="Meiryo UI" pitchFamily="50" charset="-128"/>
              </a:rPr>
              <a:t>随時対応</a:t>
            </a:r>
          </a:p>
        </p:txBody>
      </p:sp>
      <p:sp>
        <p:nvSpPr>
          <p:cNvPr id="310284" name="AutoShape 17"/>
          <p:cNvSpPr>
            <a:spLocks noChangeArrowheads="1"/>
          </p:cNvSpPr>
          <p:nvPr/>
        </p:nvSpPr>
        <p:spPr bwMode="auto">
          <a:xfrm>
            <a:off x="266700" y="2619325"/>
            <a:ext cx="2625997" cy="958850"/>
          </a:xfrm>
          <a:prstGeom prst="wedgeRoundRectCallout">
            <a:avLst>
              <a:gd name="adj1" fmla="val 61306"/>
              <a:gd name="adj2" fmla="val 37912"/>
              <a:gd name="adj3" fmla="val 16667"/>
            </a:avLst>
          </a:prstGeom>
          <a:solidFill>
            <a:schemeClr val="bg1"/>
          </a:solidFill>
          <a:ln w="31750">
            <a:solidFill>
              <a:srgbClr val="388288"/>
            </a:solidFill>
            <a:miter lim="800000"/>
            <a:headEnd/>
            <a:tailEnd/>
          </a:ln>
        </p:spPr>
        <p:txBody>
          <a:bodyPr lIns="87032" tIns="43523" rIns="87032" bIns="43523"/>
          <a:lstStyle/>
          <a:p>
            <a:pPr algn="ctr" defTabSz="828675">
              <a:spcBef>
                <a:spcPct val="50000"/>
              </a:spcBef>
            </a:pPr>
            <a:r>
              <a:rPr lang="ja-JP" altLang="en-US" sz="1600" b="1" dirty="0">
                <a:solidFill>
                  <a:srgbClr val="388288"/>
                </a:solidFill>
                <a:latin typeface="Meiryo UI" pitchFamily="50" charset="-128"/>
                <a:ea typeface="Meiryo UI" pitchFamily="50" charset="-128"/>
                <a:cs typeface="Meiryo UI" pitchFamily="50" charset="-128"/>
              </a:rPr>
              <a:t>利用者からの通報により、</a:t>
            </a:r>
            <a:endParaRPr lang="en-US" altLang="ja-JP" sz="1600" b="1" dirty="0">
              <a:solidFill>
                <a:srgbClr val="388288"/>
              </a:solidFill>
              <a:latin typeface="Meiryo UI" pitchFamily="50" charset="-128"/>
              <a:ea typeface="Meiryo UI" pitchFamily="50" charset="-128"/>
              <a:cs typeface="Meiryo UI" pitchFamily="50" charset="-128"/>
            </a:endParaRPr>
          </a:p>
          <a:p>
            <a:pPr algn="ctr" defTabSz="828675"/>
            <a:r>
              <a:rPr lang="ja-JP" altLang="en-US" sz="1600" b="1" dirty="0">
                <a:solidFill>
                  <a:srgbClr val="388288"/>
                </a:solidFill>
                <a:latin typeface="Meiryo UI" pitchFamily="50" charset="-128"/>
                <a:ea typeface="Meiryo UI" pitchFamily="50" charset="-128"/>
                <a:cs typeface="Meiryo UI" pitchFamily="50" charset="-128"/>
              </a:rPr>
              <a:t>電話・訪問などの随時対応を行う（</a:t>
            </a:r>
            <a:r>
              <a:rPr lang="en-US" altLang="ja-JP" sz="1600" b="1" dirty="0">
                <a:solidFill>
                  <a:srgbClr val="388288"/>
                </a:solidFill>
                <a:latin typeface="Meiryo UI" pitchFamily="50" charset="-128"/>
                <a:ea typeface="Meiryo UI" pitchFamily="50" charset="-128"/>
                <a:cs typeface="Meiryo UI" pitchFamily="50" charset="-128"/>
              </a:rPr>
              <a:t>ICT</a:t>
            </a:r>
            <a:r>
              <a:rPr lang="ja-JP" altLang="en-US" sz="1600" b="1" dirty="0">
                <a:solidFill>
                  <a:srgbClr val="388288"/>
                </a:solidFill>
                <a:latin typeface="Meiryo UI" pitchFamily="50" charset="-128"/>
                <a:ea typeface="Meiryo UI" pitchFamily="50" charset="-128"/>
                <a:cs typeface="Meiryo UI" pitchFamily="50" charset="-128"/>
              </a:rPr>
              <a:t>機器を活用）</a:t>
            </a:r>
          </a:p>
        </p:txBody>
      </p:sp>
      <p:pic>
        <p:nvPicPr>
          <p:cNvPr id="310285" name="Picture 76" descr="BD0727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250" y="5408116"/>
            <a:ext cx="75071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86" name="Picture 78" descr="BD0727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649" y="3546425"/>
            <a:ext cx="653801"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0287" name="グループ化 97"/>
          <p:cNvGrpSpPr>
            <a:grpSpLocks/>
          </p:cNvGrpSpPr>
          <p:nvPr/>
        </p:nvGrpSpPr>
        <p:grpSpPr bwMode="auto">
          <a:xfrm>
            <a:off x="4837113" y="2406602"/>
            <a:ext cx="777875" cy="521525"/>
            <a:chOff x="5046583" y="2011680"/>
            <a:chExt cx="810822" cy="521503"/>
          </a:xfrm>
        </p:grpSpPr>
        <p:sp>
          <p:nvSpPr>
            <p:cNvPr id="310288" name="Rectangle 18"/>
            <p:cNvSpPr>
              <a:spLocks noChangeArrowheads="1"/>
            </p:cNvSpPr>
            <p:nvPr/>
          </p:nvSpPr>
          <p:spPr bwMode="auto">
            <a:xfrm>
              <a:off x="5175091" y="2176712"/>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289"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290"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291" name="テキスト ボックス 101"/>
          <p:cNvSpPr txBox="1">
            <a:spLocks noChangeArrowheads="1"/>
          </p:cNvSpPr>
          <p:nvPr/>
        </p:nvSpPr>
        <p:spPr bwMode="auto">
          <a:xfrm>
            <a:off x="5641154" y="3805646"/>
            <a:ext cx="1630363" cy="33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52" tIns="43530" rIns="87052" bIns="43530">
            <a:spAutoFit/>
          </a:bodyPr>
          <a:lstStyle>
            <a:lvl1pPr algn="r" defTabSz="828675">
              <a:defRPr kumimoji="1" sz="3600">
                <a:solidFill>
                  <a:schemeClr val="tx1"/>
                </a:solidFill>
                <a:latin typeface="Arial" pitchFamily="34" charset="0"/>
                <a:ea typeface="ＭＳ Ｐゴシック" pitchFamily="50" charset="-128"/>
              </a:defRPr>
            </a:lvl1pPr>
            <a:lvl2pPr marL="742950" indent="-285750" algn="r" defTabSz="828675">
              <a:defRPr kumimoji="1" sz="3600">
                <a:solidFill>
                  <a:schemeClr val="tx1"/>
                </a:solidFill>
                <a:latin typeface="Arial" pitchFamily="34" charset="0"/>
                <a:ea typeface="ＭＳ Ｐゴシック" pitchFamily="50" charset="-128"/>
              </a:defRPr>
            </a:lvl2pPr>
            <a:lvl3pPr marL="1143000" indent="-228600" algn="r" defTabSz="828675">
              <a:defRPr kumimoji="1" sz="3600">
                <a:solidFill>
                  <a:schemeClr val="tx1"/>
                </a:solidFill>
                <a:latin typeface="Arial" pitchFamily="34" charset="0"/>
                <a:ea typeface="ＭＳ Ｐゴシック" pitchFamily="50" charset="-128"/>
              </a:defRPr>
            </a:lvl3pPr>
            <a:lvl4pPr marL="1600200" indent="-228600" algn="r" defTabSz="828675">
              <a:defRPr kumimoji="1" sz="3600">
                <a:solidFill>
                  <a:schemeClr val="tx1"/>
                </a:solidFill>
                <a:latin typeface="Arial" pitchFamily="34" charset="0"/>
                <a:ea typeface="ＭＳ Ｐゴシック" pitchFamily="50" charset="-128"/>
              </a:defRPr>
            </a:lvl4pPr>
            <a:lvl5pPr marL="2057400" indent="-228600" algn="r" defTabSz="828675">
              <a:defRPr kumimoji="1" sz="3600">
                <a:solidFill>
                  <a:schemeClr val="tx1"/>
                </a:solidFill>
                <a:latin typeface="Arial" pitchFamily="34" charset="0"/>
                <a:ea typeface="ＭＳ Ｐゴシック" pitchFamily="50" charset="-128"/>
              </a:defRPr>
            </a:lvl5pPr>
            <a:lvl6pPr marL="25146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6pPr>
            <a:lvl7pPr marL="29718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7pPr>
            <a:lvl8pPr marL="34290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8pPr>
            <a:lvl9pPr marL="38862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9pPr>
          </a:lstStyle>
          <a:p>
            <a:pPr algn="l"/>
            <a:r>
              <a:rPr lang="ja-JP" altLang="en-US" sz="1600" b="1" dirty="0" smtClean="0">
                <a:solidFill>
                  <a:srgbClr val="69892F"/>
                </a:solidFill>
                <a:latin typeface="Meiryo UI" pitchFamily="50" charset="-128"/>
                <a:ea typeface="Meiryo UI" pitchFamily="50" charset="-128"/>
                <a:cs typeface="Meiryo UI" pitchFamily="50" charset="-128"/>
              </a:rPr>
              <a:t>定期</a:t>
            </a:r>
            <a:r>
              <a:rPr lang="ja-JP" altLang="en-US" sz="1600" b="1" dirty="0">
                <a:solidFill>
                  <a:srgbClr val="69892F"/>
                </a:solidFill>
                <a:latin typeface="Meiryo UI" pitchFamily="50" charset="-128"/>
                <a:ea typeface="Meiryo UI" pitchFamily="50" charset="-128"/>
                <a:cs typeface="Meiryo UI" pitchFamily="50" charset="-128"/>
              </a:rPr>
              <a:t>巡回型訪問</a:t>
            </a:r>
          </a:p>
        </p:txBody>
      </p:sp>
      <p:sp>
        <p:nvSpPr>
          <p:cNvPr id="310292" name="テキスト ボックス 104"/>
          <p:cNvSpPr txBox="1">
            <a:spLocks noChangeArrowheads="1"/>
          </p:cNvSpPr>
          <p:nvPr/>
        </p:nvSpPr>
        <p:spPr bwMode="auto">
          <a:xfrm>
            <a:off x="6091698" y="5539996"/>
            <a:ext cx="1668463" cy="33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52" tIns="43530" rIns="87052" bIns="43530">
            <a:spAutoFit/>
          </a:bodyPr>
          <a:lstStyle>
            <a:lvl1pPr algn="r" defTabSz="828675">
              <a:defRPr kumimoji="1" sz="3600">
                <a:solidFill>
                  <a:schemeClr val="tx1"/>
                </a:solidFill>
                <a:latin typeface="Arial" pitchFamily="34" charset="0"/>
                <a:ea typeface="ＭＳ Ｐゴシック" pitchFamily="50" charset="-128"/>
              </a:defRPr>
            </a:lvl1pPr>
            <a:lvl2pPr marL="742950" indent="-285750" algn="r" defTabSz="828675">
              <a:defRPr kumimoji="1" sz="3600">
                <a:solidFill>
                  <a:schemeClr val="tx1"/>
                </a:solidFill>
                <a:latin typeface="Arial" pitchFamily="34" charset="0"/>
                <a:ea typeface="ＭＳ Ｐゴシック" pitchFamily="50" charset="-128"/>
              </a:defRPr>
            </a:lvl2pPr>
            <a:lvl3pPr marL="1143000" indent="-228600" algn="r" defTabSz="828675">
              <a:defRPr kumimoji="1" sz="3600">
                <a:solidFill>
                  <a:schemeClr val="tx1"/>
                </a:solidFill>
                <a:latin typeface="Arial" pitchFamily="34" charset="0"/>
                <a:ea typeface="ＭＳ Ｐゴシック" pitchFamily="50" charset="-128"/>
              </a:defRPr>
            </a:lvl3pPr>
            <a:lvl4pPr marL="1600200" indent="-228600" algn="r" defTabSz="828675">
              <a:defRPr kumimoji="1" sz="3600">
                <a:solidFill>
                  <a:schemeClr val="tx1"/>
                </a:solidFill>
                <a:latin typeface="Arial" pitchFamily="34" charset="0"/>
                <a:ea typeface="ＭＳ Ｐゴシック" pitchFamily="50" charset="-128"/>
              </a:defRPr>
            </a:lvl4pPr>
            <a:lvl5pPr marL="2057400" indent="-228600" algn="r" defTabSz="828675">
              <a:defRPr kumimoji="1" sz="3600">
                <a:solidFill>
                  <a:schemeClr val="tx1"/>
                </a:solidFill>
                <a:latin typeface="Arial" pitchFamily="34" charset="0"/>
                <a:ea typeface="ＭＳ Ｐゴシック" pitchFamily="50" charset="-128"/>
              </a:defRPr>
            </a:lvl5pPr>
            <a:lvl6pPr marL="25146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6pPr>
            <a:lvl7pPr marL="29718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7pPr>
            <a:lvl8pPr marL="34290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8pPr>
            <a:lvl9pPr marL="3886200" indent="-228600" algn="r" defTabSz="828675" fontAlgn="base">
              <a:spcBef>
                <a:spcPct val="0"/>
              </a:spcBef>
              <a:spcAft>
                <a:spcPct val="0"/>
              </a:spcAft>
              <a:defRPr kumimoji="1" sz="3600">
                <a:solidFill>
                  <a:schemeClr val="tx1"/>
                </a:solidFill>
                <a:latin typeface="Arial" pitchFamily="34" charset="0"/>
                <a:ea typeface="ＭＳ Ｐゴシック" pitchFamily="50" charset="-128"/>
              </a:defRPr>
            </a:lvl9pPr>
          </a:lstStyle>
          <a:p>
            <a:pPr algn="l"/>
            <a:r>
              <a:rPr lang="ja-JP" altLang="en-US" sz="1600" b="1" smtClean="0">
                <a:solidFill>
                  <a:srgbClr val="69892F"/>
                </a:solidFill>
                <a:latin typeface="Meiryo UI" pitchFamily="50" charset="-128"/>
                <a:ea typeface="Meiryo UI" pitchFamily="50" charset="-128"/>
                <a:cs typeface="Meiryo UI" pitchFamily="50" charset="-128"/>
              </a:rPr>
              <a:t>定期</a:t>
            </a:r>
            <a:r>
              <a:rPr lang="ja-JP" altLang="en-US" sz="1600" b="1" dirty="0">
                <a:solidFill>
                  <a:srgbClr val="69892F"/>
                </a:solidFill>
                <a:latin typeface="Meiryo UI" pitchFamily="50" charset="-128"/>
                <a:ea typeface="Meiryo UI" pitchFamily="50" charset="-128"/>
                <a:cs typeface="Meiryo UI" pitchFamily="50" charset="-128"/>
              </a:rPr>
              <a:t>巡回型訪問</a:t>
            </a:r>
          </a:p>
        </p:txBody>
      </p:sp>
      <p:grpSp>
        <p:nvGrpSpPr>
          <p:cNvPr id="310294" name="グループ化 98"/>
          <p:cNvGrpSpPr>
            <a:grpSpLocks/>
          </p:cNvGrpSpPr>
          <p:nvPr/>
        </p:nvGrpSpPr>
        <p:grpSpPr bwMode="auto">
          <a:xfrm>
            <a:off x="3022600" y="2639963"/>
            <a:ext cx="777875" cy="534987"/>
            <a:chOff x="5046583" y="2011680"/>
            <a:chExt cx="810822" cy="533378"/>
          </a:xfrm>
        </p:grpSpPr>
        <p:sp>
          <p:nvSpPr>
            <p:cNvPr id="31029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296"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297"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298" name="グループ化 102"/>
          <p:cNvGrpSpPr>
            <a:grpSpLocks/>
          </p:cNvGrpSpPr>
          <p:nvPr/>
        </p:nvGrpSpPr>
        <p:grpSpPr bwMode="auto">
          <a:xfrm>
            <a:off x="5541963" y="3160662"/>
            <a:ext cx="776287" cy="533400"/>
            <a:chOff x="5046583" y="2011680"/>
            <a:chExt cx="810822" cy="533378"/>
          </a:xfrm>
        </p:grpSpPr>
        <p:sp>
          <p:nvSpPr>
            <p:cNvPr id="310299"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00"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01" name="Picture 20" descr="GUM13_CL11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02" name="グループ化 106"/>
          <p:cNvGrpSpPr>
            <a:grpSpLocks/>
          </p:cNvGrpSpPr>
          <p:nvPr/>
        </p:nvGrpSpPr>
        <p:grpSpPr bwMode="auto">
          <a:xfrm>
            <a:off x="7209749" y="3869533"/>
            <a:ext cx="777875" cy="521525"/>
            <a:chOff x="5046583" y="2011680"/>
            <a:chExt cx="810822" cy="521503"/>
          </a:xfrm>
        </p:grpSpPr>
        <p:sp>
          <p:nvSpPr>
            <p:cNvPr id="310303" name="Rectangle 18"/>
            <p:cNvSpPr>
              <a:spLocks noChangeArrowheads="1"/>
            </p:cNvSpPr>
            <p:nvPr/>
          </p:nvSpPr>
          <p:spPr bwMode="auto">
            <a:xfrm>
              <a:off x="5175091" y="2176712"/>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04"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05"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10" name="グループ化 114"/>
          <p:cNvGrpSpPr>
            <a:grpSpLocks/>
          </p:cNvGrpSpPr>
          <p:nvPr/>
        </p:nvGrpSpPr>
        <p:grpSpPr bwMode="auto">
          <a:xfrm>
            <a:off x="6711950" y="4687840"/>
            <a:ext cx="776288" cy="521525"/>
            <a:chOff x="5046583" y="2011680"/>
            <a:chExt cx="810822" cy="521503"/>
          </a:xfrm>
        </p:grpSpPr>
        <p:sp>
          <p:nvSpPr>
            <p:cNvPr id="310311" name="Rectangle 18"/>
            <p:cNvSpPr>
              <a:spLocks noChangeArrowheads="1"/>
            </p:cNvSpPr>
            <p:nvPr/>
          </p:nvSpPr>
          <p:spPr bwMode="auto">
            <a:xfrm>
              <a:off x="5175091" y="2176712"/>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12"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13" name="Picture 20" descr="GUM13_CL11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14" name="グループ化 118"/>
          <p:cNvGrpSpPr>
            <a:grpSpLocks/>
          </p:cNvGrpSpPr>
          <p:nvPr/>
        </p:nvGrpSpPr>
        <p:grpSpPr bwMode="auto">
          <a:xfrm>
            <a:off x="3817938" y="5453704"/>
            <a:ext cx="777875" cy="533400"/>
            <a:chOff x="5046583" y="2011680"/>
            <a:chExt cx="810822" cy="533378"/>
          </a:xfrm>
        </p:grpSpPr>
        <p:sp>
          <p:nvSpPr>
            <p:cNvPr id="31031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16"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17"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18" name="グループ化 122"/>
          <p:cNvGrpSpPr>
            <a:grpSpLocks/>
          </p:cNvGrpSpPr>
          <p:nvPr/>
        </p:nvGrpSpPr>
        <p:grpSpPr bwMode="auto">
          <a:xfrm>
            <a:off x="2225675" y="4471938"/>
            <a:ext cx="777875" cy="533400"/>
            <a:chOff x="5046583" y="2011680"/>
            <a:chExt cx="810822" cy="533378"/>
          </a:xfrm>
        </p:grpSpPr>
        <p:sp>
          <p:nvSpPr>
            <p:cNvPr id="310319"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20"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21"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22" name="グループ化 126"/>
          <p:cNvGrpSpPr>
            <a:grpSpLocks/>
          </p:cNvGrpSpPr>
          <p:nvPr/>
        </p:nvGrpSpPr>
        <p:grpSpPr bwMode="auto">
          <a:xfrm>
            <a:off x="2658162" y="5258264"/>
            <a:ext cx="777875" cy="519938"/>
            <a:chOff x="5046583" y="2011680"/>
            <a:chExt cx="810822" cy="521468"/>
          </a:xfrm>
        </p:grpSpPr>
        <p:sp>
          <p:nvSpPr>
            <p:cNvPr id="310323" name="Rectangle 18"/>
            <p:cNvSpPr>
              <a:spLocks noChangeArrowheads="1"/>
            </p:cNvSpPr>
            <p:nvPr/>
          </p:nvSpPr>
          <p:spPr bwMode="auto">
            <a:xfrm>
              <a:off x="5175091" y="217667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24"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25"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0326" name="グループ化 130"/>
          <p:cNvGrpSpPr>
            <a:grpSpLocks/>
          </p:cNvGrpSpPr>
          <p:nvPr/>
        </p:nvGrpSpPr>
        <p:grpSpPr bwMode="auto">
          <a:xfrm>
            <a:off x="1186762" y="4081221"/>
            <a:ext cx="777875" cy="533400"/>
            <a:chOff x="5046583" y="2011680"/>
            <a:chExt cx="810822" cy="533378"/>
          </a:xfrm>
        </p:grpSpPr>
        <p:sp>
          <p:nvSpPr>
            <p:cNvPr id="310327"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82821" tIns="41411" rIns="82821" bIns="41411" anchor="ctr"/>
            <a:lstStyle/>
            <a:p>
              <a:pPr algn="ctr" defTabSz="828675" eaLnBrk="0" hangingPunct="0"/>
              <a:endParaRPr lang="ja-JP" altLang="ja-JP" sz="1000">
                <a:solidFill>
                  <a:srgbClr val="000000"/>
                </a:solidFill>
                <a:latin typeface="Times New Roman" pitchFamily="18" charset="0"/>
              </a:endParaRPr>
            </a:p>
          </p:txBody>
        </p:sp>
        <p:sp>
          <p:nvSpPr>
            <p:cNvPr id="310328" name="AutoShape 19"/>
            <p:cNvSpPr>
              <a:spLocks noChangeArrowheads="1"/>
            </p:cNvSpPr>
            <p:nvPr/>
          </p:nvSpPr>
          <p:spPr bwMode="auto">
            <a:xfrm>
              <a:off x="5046583" y="2011680"/>
              <a:ext cx="810822" cy="172578"/>
            </a:xfrm>
            <a:prstGeom prst="triangle">
              <a:avLst>
                <a:gd name="adj" fmla="val 50000"/>
              </a:avLst>
            </a:prstGeom>
            <a:solidFill>
              <a:srgbClr val="336600"/>
            </a:solidFill>
            <a:ln w="9525">
              <a:solidFill>
                <a:srgbClr val="000000"/>
              </a:solidFill>
              <a:miter lim="800000"/>
              <a:headEnd/>
              <a:tailEnd/>
            </a:ln>
          </p:spPr>
          <p:txBody>
            <a:bodyPr wrap="none" lIns="82821" tIns="41411" rIns="82821" bIns="41411" anchor="ctr"/>
            <a:lstStyle/>
            <a:p>
              <a:pPr algn="ctr" defTabSz="828675"/>
              <a:endParaRPr lang="ja-JP" altLang="en-US" sz="1000">
                <a:solidFill>
                  <a:srgbClr val="000000"/>
                </a:solidFill>
                <a:latin typeface="Times New Roman" pitchFamily="18" charset="0"/>
              </a:endParaRPr>
            </a:p>
          </p:txBody>
        </p:sp>
        <p:pic>
          <p:nvPicPr>
            <p:cNvPr id="310329" name="Picture 20" descr="GUM13_CL1110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1052" y="2249118"/>
              <a:ext cx="297298" cy="24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331" name="AutoShape 16"/>
          <p:cNvSpPr>
            <a:spLocks noChangeArrowheads="1"/>
          </p:cNvSpPr>
          <p:nvPr/>
        </p:nvSpPr>
        <p:spPr bwMode="auto">
          <a:xfrm>
            <a:off x="4073560" y="3003500"/>
            <a:ext cx="719137" cy="342900"/>
          </a:xfrm>
          <a:prstGeom prst="roundRect">
            <a:avLst>
              <a:gd name="adj" fmla="val 16667"/>
            </a:avLst>
          </a:prstGeom>
          <a:solidFill>
            <a:schemeClr val="bg1"/>
          </a:solidFill>
          <a:ln w="19050">
            <a:solidFill>
              <a:srgbClr val="388288"/>
            </a:solidFill>
            <a:round/>
            <a:headEnd/>
            <a:tailEnd/>
          </a:ln>
        </p:spPr>
        <p:txBody>
          <a:bodyPr wrap="none" lIns="87032" tIns="43523" rIns="87032" bIns="43523" anchor="ctr"/>
          <a:lstStyle/>
          <a:p>
            <a:pPr algn="ctr" defTabSz="828675"/>
            <a:r>
              <a:rPr lang="ja-JP" altLang="en-US" sz="1600" b="1" dirty="0">
                <a:solidFill>
                  <a:srgbClr val="388288"/>
                </a:solidFill>
                <a:latin typeface="Meiryo UI" pitchFamily="50" charset="-128"/>
                <a:ea typeface="Meiryo UI" pitchFamily="50" charset="-128"/>
                <a:cs typeface="Meiryo UI" pitchFamily="50" charset="-128"/>
              </a:rPr>
              <a:t>通報</a:t>
            </a:r>
          </a:p>
        </p:txBody>
      </p:sp>
      <p:sp>
        <p:nvSpPr>
          <p:cNvPr id="310332" name="AutoShape 17"/>
          <p:cNvSpPr>
            <a:spLocks noChangeArrowheads="1"/>
          </p:cNvSpPr>
          <p:nvPr/>
        </p:nvSpPr>
        <p:spPr bwMode="auto">
          <a:xfrm>
            <a:off x="6339798" y="2247243"/>
            <a:ext cx="2517775" cy="999711"/>
          </a:xfrm>
          <a:prstGeom prst="wedgeRoundRectCallout">
            <a:avLst>
              <a:gd name="adj1" fmla="val -35167"/>
              <a:gd name="adj2" fmla="val 76228"/>
              <a:gd name="adj3" fmla="val 16667"/>
            </a:avLst>
          </a:prstGeom>
          <a:solidFill>
            <a:schemeClr val="bg1"/>
          </a:solidFill>
          <a:ln w="38100">
            <a:solidFill>
              <a:srgbClr val="69892F"/>
            </a:solidFill>
            <a:prstDash val="sysDot"/>
            <a:miter lim="800000"/>
            <a:headEnd/>
            <a:tailEnd/>
          </a:ln>
        </p:spPr>
        <p:txBody>
          <a:bodyPr lIns="87032" tIns="43523" rIns="87032" bIns="43523"/>
          <a:lstStyle/>
          <a:p>
            <a:pPr defTabSz="828675"/>
            <a:r>
              <a:rPr lang="ja-JP" altLang="en-US" sz="1600" b="1" dirty="0">
                <a:solidFill>
                  <a:srgbClr val="69892F"/>
                </a:solidFill>
                <a:latin typeface="Meiryo UI" pitchFamily="50" charset="-128"/>
                <a:ea typeface="Meiryo UI" pitchFamily="50" charset="-128"/>
                <a:cs typeface="Meiryo UI" pitchFamily="50" charset="-128"/>
              </a:rPr>
              <a:t>訪問介護と訪問看護が</a:t>
            </a:r>
            <a:endParaRPr lang="en-US" altLang="ja-JP" sz="1600" b="1" dirty="0">
              <a:solidFill>
                <a:srgbClr val="69892F"/>
              </a:solidFill>
              <a:latin typeface="Meiryo UI" pitchFamily="50" charset="-128"/>
              <a:ea typeface="Meiryo UI" pitchFamily="50" charset="-128"/>
              <a:cs typeface="Meiryo UI" pitchFamily="50" charset="-128"/>
            </a:endParaRPr>
          </a:p>
          <a:p>
            <a:pPr defTabSz="828675"/>
            <a:r>
              <a:rPr lang="ja-JP" altLang="en-US" sz="1600" b="1" dirty="0">
                <a:solidFill>
                  <a:srgbClr val="69892F"/>
                </a:solidFill>
                <a:latin typeface="Meiryo UI" pitchFamily="50" charset="-128"/>
                <a:ea typeface="Meiryo UI" pitchFamily="50" charset="-128"/>
                <a:cs typeface="Meiryo UI" pitchFamily="50" charset="-128"/>
              </a:rPr>
              <a:t>一体的又は密接に連携</a:t>
            </a:r>
            <a:r>
              <a:rPr lang="ja-JP" altLang="en-US" sz="1600" b="1" dirty="0" smtClean="0">
                <a:solidFill>
                  <a:srgbClr val="69892F"/>
                </a:solidFill>
                <a:latin typeface="Meiryo UI" pitchFamily="50" charset="-128"/>
                <a:ea typeface="Meiryo UI" pitchFamily="50" charset="-128"/>
                <a:cs typeface="Meiryo UI" pitchFamily="50" charset="-128"/>
              </a:rPr>
              <a:t>し定期</a:t>
            </a:r>
            <a:r>
              <a:rPr lang="ja-JP" altLang="en-US" sz="1600" b="1" dirty="0">
                <a:solidFill>
                  <a:srgbClr val="69892F"/>
                </a:solidFill>
                <a:latin typeface="Meiryo UI" pitchFamily="50" charset="-128"/>
                <a:ea typeface="Meiryo UI" pitchFamily="50" charset="-128"/>
                <a:cs typeface="Meiryo UI" pitchFamily="50" charset="-128"/>
              </a:rPr>
              <a:t>巡回型訪問を行う</a:t>
            </a:r>
          </a:p>
        </p:txBody>
      </p:sp>
      <p:sp>
        <p:nvSpPr>
          <p:cNvPr id="63" name="Rectangle 3"/>
          <p:cNvSpPr>
            <a:spLocks noChangeArrowheads="1"/>
          </p:cNvSpPr>
          <p:nvPr/>
        </p:nvSpPr>
        <p:spPr bwMode="auto">
          <a:xfrm>
            <a:off x="1365308" y="285320"/>
            <a:ext cx="6530975" cy="58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000" b="1" dirty="0">
                <a:ea typeface="メイリオ" pitchFamily="50" charset="-128"/>
                <a:cs typeface="メイリオ" pitchFamily="50" charset="-128"/>
              </a:rPr>
              <a:t>定期巡回･随時対応型訪問介護看護</a:t>
            </a:r>
          </a:p>
        </p:txBody>
      </p:sp>
      <p:sp>
        <p:nvSpPr>
          <p:cNvPr id="61" name="Rectangle 3"/>
          <p:cNvSpPr>
            <a:spLocks noChangeArrowheads="1"/>
          </p:cNvSpPr>
          <p:nvPr/>
        </p:nvSpPr>
        <p:spPr bwMode="auto">
          <a:xfrm>
            <a:off x="150114" y="820754"/>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62"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20</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040203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角丸四角形 59"/>
          <p:cNvSpPr>
            <a:spLocks noChangeArrowheads="1"/>
          </p:cNvSpPr>
          <p:nvPr/>
        </p:nvSpPr>
        <p:spPr bwMode="auto">
          <a:xfrm>
            <a:off x="4700588" y="4402379"/>
            <a:ext cx="4095750" cy="2247659"/>
          </a:xfrm>
          <a:prstGeom prst="roundRect">
            <a:avLst>
              <a:gd name="adj" fmla="val 7336"/>
            </a:avLst>
          </a:prstGeom>
          <a:solidFill>
            <a:srgbClr val="CCE8EA"/>
          </a:solidFill>
          <a:ln w="38100" algn="ctr">
            <a:solidFill>
              <a:schemeClr val="accent1">
                <a:lumMod val="50000"/>
              </a:schemeClr>
            </a:solidFill>
            <a:round/>
            <a:headEnd/>
            <a:tailEnd/>
          </a:ln>
        </p:spPr>
        <p:txBody>
          <a:bodyPr lIns="88681" tIns="44342" rIns="88681" bIns="44342" anchor="ctr"/>
          <a:lstStyle/>
          <a:p>
            <a:pPr algn="ctr" defTabSz="828675" eaLnBrk="1" hangingPunct="1"/>
            <a:endParaRPr lang="ja-JP" altLang="en-US" sz="1000">
              <a:solidFill>
                <a:srgbClr val="FFFFFF"/>
              </a:solidFill>
              <a:latin typeface="Calibri" pitchFamily="34" charset="0"/>
            </a:endParaRPr>
          </a:p>
        </p:txBody>
      </p:sp>
      <p:cxnSp>
        <p:nvCxnSpPr>
          <p:cNvPr id="7" name="直線コネクタ 6"/>
          <p:cNvCxnSpPr/>
          <p:nvPr/>
        </p:nvCxnSpPr>
        <p:spPr>
          <a:xfrm rot="5400000">
            <a:off x="2264243" y="4514150"/>
            <a:ext cx="4333875" cy="15875"/>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7940" name="Text Box 49"/>
          <p:cNvSpPr txBox="1">
            <a:spLocks noChangeArrowheads="1"/>
          </p:cNvSpPr>
          <p:nvPr/>
        </p:nvSpPr>
        <p:spPr bwMode="auto">
          <a:xfrm>
            <a:off x="843953" y="1045650"/>
            <a:ext cx="7550150" cy="1238250"/>
          </a:xfrm>
          <a:prstGeom prst="rect">
            <a:avLst/>
          </a:prstGeom>
          <a:solidFill>
            <a:schemeClr val="bg1"/>
          </a:solidFill>
          <a:ln w="15875" algn="ctr">
            <a:noFill/>
            <a:miter lim="800000"/>
            <a:headEnd/>
            <a:tailEnd/>
          </a:ln>
        </p:spPr>
        <p:txBody>
          <a:bodyPr lIns="69829" tIns="44335" rIns="69829" bIns="44335" anchor="ctr"/>
          <a:lstStyle>
            <a:lvl1pPr marL="171450" indent="-171450"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spcBef>
                <a:spcPct val="20000"/>
              </a:spcBef>
            </a:pPr>
            <a:r>
              <a:rPr lang="ja-JP" altLang="en-US" sz="1800" b="1" dirty="0">
                <a:solidFill>
                  <a:srgbClr val="000000"/>
                </a:solidFill>
                <a:latin typeface="Meiryo UI" pitchFamily="50" charset="-128"/>
                <a:ea typeface="Meiryo UI" pitchFamily="50" charset="-128"/>
                <a:cs typeface="Meiryo UI" pitchFamily="50" charset="-128"/>
              </a:rPr>
              <a:t>○複数の居宅</a:t>
            </a:r>
            <a:r>
              <a:rPr lang="en-US" altLang="ja-JP" sz="1800" b="1" dirty="0">
                <a:solidFill>
                  <a:srgbClr val="000000"/>
                </a:solidFill>
                <a:latin typeface="Meiryo UI" pitchFamily="50" charset="-128"/>
                <a:ea typeface="Meiryo UI" pitchFamily="50" charset="-128"/>
                <a:cs typeface="Meiryo UI" pitchFamily="50" charset="-128"/>
              </a:rPr>
              <a:t>･</a:t>
            </a:r>
            <a:r>
              <a:rPr lang="ja-JP" altLang="en-US" sz="1800" b="1" dirty="0">
                <a:solidFill>
                  <a:srgbClr val="000000"/>
                </a:solidFill>
                <a:latin typeface="Meiryo UI" pitchFamily="50" charset="-128"/>
                <a:ea typeface="Meiryo UI" pitchFamily="50" charset="-128"/>
                <a:cs typeface="Meiryo UI" pitchFamily="50" charset="-128"/>
              </a:rPr>
              <a:t>地域密着型サービスを組み合わせて提供するサービスを創設（平成</a:t>
            </a:r>
            <a:r>
              <a:rPr lang="en-US" altLang="ja-JP" sz="1800" b="1" dirty="0">
                <a:solidFill>
                  <a:srgbClr val="000000"/>
                </a:solidFill>
                <a:latin typeface="Meiryo UI" pitchFamily="50" charset="-128"/>
                <a:ea typeface="Meiryo UI" pitchFamily="50" charset="-128"/>
                <a:cs typeface="Meiryo UI" pitchFamily="50" charset="-128"/>
              </a:rPr>
              <a:t>24</a:t>
            </a:r>
            <a:r>
              <a:rPr lang="ja-JP" altLang="en-US" sz="1800" b="1" dirty="0">
                <a:solidFill>
                  <a:srgbClr val="000000"/>
                </a:solidFill>
                <a:latin typeface="Meiryo UI" pitchFamily="50" charset="-128"/>
                <a:ea typeface="Meiryo UI" pitchFamily="50" charset="-128"/>
                <a:cs typeface="Meiryo UI" pitchFamily="50" charset="-128"/>
              </a:rPr>
              <a:t>年度～、まずは小規模多機能型居宅介護と訪問看護）</a:t>
            </a:r>
            <a:endParaRPr lang="en-US" altLang="ja-JP" sz="1800" b="1" dirty="0">
              <a:solidFill>
                <a:srgbClr val="000000"/>
              </a:solidFill>
              <a:latin typeface="Meiryo UI" pitchFamily="50" charset="-128"/>
              <a:ea typeface="Meiryo UI" pitchFamily="50" charset="-128"/>
              <a:cs typeface="Meiryo UI" pitchFamily="50" charset="-128"/>
            </a:endParaRPr>
          </a:p>
          <a:p>
            <a:pPr eaLnBrk="1" hangingPunct="1">
              <a:spcBef>
                <a:spcPts val="600"/>
              </a:spcBef>
            </a:pPr>
            <a:r>
              <a:rPr lang="ja-JP" altLang="en-US" sz="1800" b="1" dirty="0">
                <a:solidFill>
                  <a:srgbClr val="000000"/>
                </a:solidFill>
                <a:latin typeface="Meiryo UI" pitchFamily="50" charset="-128"/>
                <a:ea typeface="Meiryo UI" pitchFamily="50" charset="-128"/>
                <a:cs typeface="Meiryo UI" pitchFamily="50" charset="-128"/>
              </a:rPr>
              <a:t>○利用者は、医療・看護ニーズにも対応した小規模多機能型サービスなどを</a:t>
            </a:r>
            <a:endParaRPr lang="en-US" altLang="ja-JP" sz="1800" b="1" dirty="0">
              <a:solidFill>
                <a:srgbClr val="000000"/>
              </a:solidFill>
              <a:latin typeface="Meiryo UI" pitchFamily="50" charset="-128"/>
              <a:ea typeface="Meiryo UI" pitchFamily="50" charset="-128"/>
              <a:cs typeface="Meiryo UI" pitchFamily="50" charset="-128"/>
            </a:endParaRPr>
          </a:p>
          <a:p>
            <a:pPr eaLnBrk="1" hangingPunct="1"/>
            <a:r>
              <a:rPr lang="ja-JP" altLang="en-US" sz="1800" b="1" dirty="0">
                <a:solidFill>
                  <a:srgbClr val="000000"/>
                </a:solidFill>
                <a:latin typeface="Meiryo UI" pitchFamily="50" charset="-128"/>
                <a:ea typeface="Meiryo UI" pitchFamily="50" charset="-128"/>
                <a:cs typeface="Meiryo UI" pitchFamily="50" charset="-128"/>
              </a:rPr>
              <a:t>   利用できるようになる</a:t>
            </a:r>
            <a:endParaRPr lang="en-US" altLang="ja-JP" sz="1800" b="1" dirty="0">
              <a:solidFill>
                <a:srgbClr val="000000"/>
              </a:solidFill>
              <a:latin typeface="Meiryo UI" pitchFamily="50" charset="-128"/>
              <a:ea typeface="Meiryo UI" pitchFamily="50" charset="-128"/>
              <a:cs typeface="Meiryo UI" pitchFamily="50" charset="-128"/>
            </a:endParaRPr>
          </a:p>
        </p:txBody>
      </p:sp>
      <p:sp>
        <p:nvSpPr>
          <p:cNvPr id="167941" name="テキスト ボックス 131"/>
          <p:cNvSpPr txBox="1">
            <a:spLocks noChangeArrowheads="1"/>
          </p:cNvSpPr>
          <p:nvPr/>
        </p:nvSpPr>
        <p:spPr bwMode="auto">
          <a:xfrm>
            <a:off x="232725" y="5503863"/>
            <a:ext cx="4041775" cy="103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9829" rIns="0" bIns="69829">
            <a:spAutoFit/>
          </a:bodyPr>
          <a:lstStyle>
            <a:lvl1pPr marL="171450" indent="-171450"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spcBef>
                <a:spcPts val="575"/>
              </a:spcBef>
            </a:pPr>
            <a:r>
              <a:rPr lang="ja-JP" altLang="en-US" sz="1600" b="1" dirty="0">
                <a:latin typeface="Meiryo UI" pitchFamily="50" charset="-128"/>
                <a:ea typeface="Meiryo UI" pitchFamily="50" charset="-128"/>
                <a:cs typeface="Meiryo UI" pitchFamily="50" charset="-128"/>
              </a:rPr>
              <a:t>小規模多機能型居宅介護</a:t>
            </a:r>
            <a:r>
              <a:rPr lang="en-US" altLang="ja-JP" sz="1600" b="1" dirty="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訪問看護を一体的</a:t>
            </a:r>
          </a:p>
          <a:p>
            <a:pPr eaLnBrk="1" hangingPunct="1">
              <a:spcBef>
                <a:spcPts val="575"/>
              </a:spcBef>
            </a:pPr>
            <a:r>
              <a:rPr lang="ja-JP" altLang="en-US" sz="1600" b="1" dirty="0">
                <a:latin typeface="Meiryo UI" pitchFamily="50" charset="-128"/>
                <a:ea typeface="Meiryo UI" pitchFamily="50" charset="-128"/>
                <a:cs typeface="Meiryo UI" pitchFamily="50" charset="-128"/>
              </a:rPr>
              <a:t>に提供できることから、</a:t>
            </a:r>
            <a:r>
              <a:rPr lang="ja-JP" altLang="en-US" sz="1600" b="1" dirty="0">
                <a:solidFill>
                  <a:schemeClr val="accent1">
                    <a:lumMod val="50000"/>
                  </a:schemeClr>
                </a:solidFill>
                <a:latin typeface="Meiryo UI" pitchFamily="50" charset="-128"/>
                <a:ea typeface="Meiryo UI" pitchFamily="50" charset="-128"/>
                <a:cs typeface="Meiryo UI" pitchFamily="50" charset="-128"/>
              </a:rPr>
              <a:t>医療依存度の高い在宅の</a:t>
            </a:r>
            <a:endParaRPr lang="en-US" altLang="ja-JP" sz="1600" b="1" dirty="0">
              <a:solidFill>
                <a:schemeClr val="accent1">
                  <a:lumMod val="50000"/>
                </a:schemeClr>
              </a:solidFill>
              <a:latin typeface="Meiryo UI" pitchFamily="50" charset="-128"/>
              <a:ea typeface="Meiryo UI" pitchFamily="50" charset="-128"/>
              <a:cs typeface="Meiryo UI" pitchFamily="50" charset="-128"/>
            </a:endParaRPr>
          </a:p>
          <a:p>
            <a:pPr eaLnBrk="1" hangingPunct="1">
              <a:spcBef>
                <a:spcPts val="575"/>
              </a:spcBef>
            </a:pPr>
            <a:r>
              <a:rPr lang="ja-JP" altLang="en-US" sz="1600" b="1" dirty="0">
                <a:solidFill>
                  <a:schemeClr val="accent1">
                    <a:lumMod val="50000"/>
                  </a:schemeClr>
                </a:solidFill>
                <a:latin typeface="Meiryo UI" pitchFamily="50" charset="-128"/>
                <a:ea typeface="Meiryo UI" pitchFamily="50" charset="-128"/>
                <a:cs typeface="Meiryo UI" pitchFamily="50" charset="-128"/>
              </a:rPr>
              <a:t>要介護者への支援</a:t>
            </a:r>
            <a:r>
              <a:rPr lang="ja-JP" altLang="en-US" sz="1600" b="1" dirty="0">
                <a:latin typeface="Meiryo UI" pitchFamily="50" charset="-128"/>
                <a:ea typeface="Meiryo UI" pitchFamily="50" charset="-128"/>
                <a:cs typeface="Meiryo UI" pitchFamily="50" charset="-128"/>
              </a:rPr>
              <a:t>が可能。</a:t>
            </a:r>
          </a:p>
        </p:txBody>
      </p:sp>
      <p:sp>
        <p:nvSpPr>
          <p:cNvPr id="167942" name="角丸四角形 59"/>
          <p:cNvSpPr>
            <a:spLocks noChangeArrowheads="1"/>
          </p:cNvSpPr>
          <p:nvPr/>
        </p:nvSpPr>
        <p:spPr bwMode="auto">
          <a:xfrm>
            <a:off x="615950" y="2782888"/>
            <a:ext cx="3390900" cy="1330325"/>
          </a:xfrm>
          <a:prstGeom prst="roundRect">
            <a:avLst>
              <a:gd name="adj" fmla="val 10944"/>
            </a:avLst>
          </a:prstGeom>
          <a:solidFill>
            <a:srgbClr val="CCE8EA"/>
          </a:solidFill>
          <a:ln w="38100" algn="ctr">
            <a:solidFill>
              <a:schemeClr val="accent1">
                <a:lumMod val="50000"/>
              </a:schemeClr>
            </a:solidFill>
            <a:round/>
            <a:headEnd/>
            <a:tailEnd/>
          </a:ln>
        </p:spPr>
        <p:txBody>
          <a:bodyPr lIns="88681" tIns="44342" rIns="88681" bIns="44342" anchor="ctr"/>
          <a:lstStyle/>
          <a:p>
            <a:pPr algn="ctr" defTabSz="828675" eaLnBrk="1" hangingPunct="1"/>
            <a:endParaRPr lang="ja-JP" altLang="en-US" sz="1000">
              <a:solidFill>
                <a:srgbClr val="FFFFFF"/>
              </a:solidFill>
              <a:latin typeface="Calibri" pitchFamily="34" charset="0"/>
            </a:endParaRPr>
          </a:p>
        </p:txBody>
      </p:sp>
      <p:sp>
        <p:nvSpPr>
          <p:cNvPr id="167943" name="テキスト ボックス 60"/>
          <p:cNvSpPr txBox="1">
            <a:spLocks noChangeArrowheads="1"/>
          </p:cNvSpPr>
          <p:nvPr/>
        </p:nvSpPr>
        <p:spPr bwMode="auto">
          <a:xfrm>
            <a:off x="1209581" y="2487100"/>
            <a:ext cx="2234408" cy="581993"/>
          </a:xfrm>
          <a:prstGeom prst="rect">
            <a:avLst/>
          </a:prstGeom>
          <a:solidFill>
            <a:srgbClr val="CCE8EA"/>
          </a:solidFill>
          <a:ln w="28575">
            <a:solidFill>
              <a:schemeClr val="accent1">
                <a:lumMod val="50000"/>
              </a:schemeClr>
            </a:solidFill>
            <a:miter lim="800000"/>
            <a:headEnd/>
            <a:tailEnd/>
          </a:ln>
        </p:spPr>
        <p:txBody>
          <a:bodyPr wrap="square" lIns="0" tIns="44342" rIns="0"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600" b="1" dirty="0">
                <a:solidFill>
                  <a:srgbClr val="388288"/>
                </a:solidFill>
                <a:latin typeface="Meiryo UI" pitchFamily="50" charset="-128"/>
                <a:ea typeface="Meiryo UI" pitchFamily="50" charset="-128"/>
                <a:cs typeface="Meiryo UI" pitchFamily="50" charset="-128"/>
              </a:rPr>
              <a:t>看護小規模多機能型</a:t>
            </a:r>
            <a:endParaRPr lang="en-US" altLang="ja-JP" sz="1600" b="1" dirty="0">
              <a:solidFill>
                <a:srgbClr val="388288"/>
              </a:solidFill>
              <a:latin typeface="Meiryo UI" pitchFamily="50" charset="-128"/>
              <a:ea typeface="Meiryo UI" pitchFamily="50" charset="-128"/>
              <a:cs typeface="Meiryo UI" pitchFamily="50" charset="-128"/>
            </a:endParaRPr>
          </a:p>
          <a:p>
            <a:pPr algn="ctr" eaLnBrk="1" hangingPunct="1"/>
            <a:r>
              <a:rPr lang="ja-JP" altLang="en-US" sz="1600" b="1" dirty="0">
                <a:solidFill>
                  <a:srgbClr val="388288"/>
                </a:solidFill>
                <a:latin typeface="Meiryo UI" pitchFamily="50" charset="-128"/>
                <a:ea typeface="Meiryo UI" pitchFamily="50" charset="-128"/>
                <a:cs typeface="Meiryo UI" pitchFamily="50" charset="-128"/>
              </a:rPr>
              <a:t>居宅介護事業所</a:t>
            </a:r>
          </a:p>
        </p:txBody>
      </p:sp>
      <p:sp>
        <p:nvSpPr>
          <p:cNvPr id="167944" name="テキスト ボックス 129"/>
          <p:cNvSpPr txBox="1">
            <a:spLocks noChangeArrowheads="1"/>
          </p:cNvSpPr>
          <p:nvPr/>
        </p:nvSpPr>
        <p:spPr bwMode="auto">
          <a:xfrm>
            <a:off x="1343025" y="4892675"/>
            <a:ext cx="2065338" cy="474271"/>
          </a:xfrm>
          <a:prstGeom prst="rect">
            <a:avLst/>
          </a:prstGeom>
          <a:solidFill>
            <a:schemeClr val="bg1"/>
          </a:solidFill>
          <a:ln w="38100" cmpd="dbl">
            <a:solidFill>
              <a:srgbClr val="17375E">
                <a:alpha val="56078"/>
              </a:srgbClr>
            </a:solidFill>
            <a:miter lim="800000"/>
            <a:headEnd/>
            <a:tailEnd/>
          </a:ln>
        </p:spPr>
        <p:txBody>
          <a:bodyPr lIns="88681" tIns="44342" rIns="88681"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lnSpc>
                <a:spcPct val="125000"/>
              </a:lnSpc>
            </a:pPr>
            <a:r>
              <a:rPr lang="ja-JP" altLang="en-US" sz="2000" b="1">
                <a:latin typeface="Meiryo UI" pitchFamily="50" charset="-128"/>
                <a:ea typeface="Meiryo UI" pitchFamily="50" charset="-128"/>
                <a:cs typeface="Meiryo UI" pitchFamily="50" charset="-128"/>
              </a:rPr>
              <a:t>利用者</a:t>
            </a:r>
          </a:p>
        </p:txBody>
      </p:sp>
      <p:sp>
        <p:nvSpPr>
          <p:cNvPr id="167945" name="下矢印 27"/>
          <p:cNvSpPr>
            <a:spLocks noChangeArrowheads="1"/>
          </p:cNvSpPr>
          <p:nvPr/>
        </p:nvSpPr>
        <p:spPr bwMode="auto">
          <a:xfrm>
            <a:off x="1964463" y="4235321"/>
            <a:ext cx="742950" cy="549275"/>
          </a:xfrm>
          <a:prstGeom prst="downArrow">
            <a:avLst>
              <a:gd name="adj1" fmla="val 50000"/>
              <a:gd name="adj2" fmla="val 47282"/>
            </a:avLst>
          </a:prstGeom>
          <a:solidFill>
            <a:schemeClr val="accent1">
              <a:lumMod val="50000"/>
            </a:schemeClr>
          </a:solidFill>
          <a:ln>
            <a:noFill/>
          </a:ln>
        </p:spPr>
        <p:txBody>
          <a:bodyPr lIns="88681" tIns="44342" rIns="88681" bIns="44342" anchor="ctr"/>
          <a:lstStyle/>
          <a:p>
            <a:pPr algn="ctr" defTabSz="828675" eaLnBrk="1" hangingPunct="1"/>
            <a:endParaRPr lang="ja-JP" altLang="en-US" sz="1000">
              <a:solidFill>
                <a:srgbClr val="FFFFFF"/>
              </a:solidFill>
              <a:latin typeface="Calibri" pitchFamily="34" charset="0"/>
            </a:endParaRPr>
          </a:p>
        </p:txBody>
      </p:sp>
      <p:sp>
        <p:nvSpPr>
          <p:cNvPr id="167947" name="Text Box 79"/>
          <p:cNvSpPr txBox="1">
            <a:spLocks noChangeArrowheads="1"/>
          </p:cNvSpPr>
          <p:nvPr/>
        </p:nvSpPr>
        <p:spPr bwMode="auto">
          <a:xfrm>
            <a:off x="1679544" y="241300"/>
            <a:ext cx="5842061" cy="55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50" tIns="45373" rIns="88650" bIns="45373">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3000" b="1" dirty="0">
                <a:latin typeface="Meiryo UI" pitchFamily="50" charset="-128"/>
                <a:ea typeface="Meiryo UI" pitchFamily="50" charset="-128"/>
                <a:cs typeface="Meiryo UI" pitchFamily="50" charset="-128"/>
              </a:rPr>
              <a:t>看護小規模多機能型居宅介護</a:t>
            </a:r>
          </a:p>
        </p:txBody>
      </p:sp>
      <p:sp>
        <p:nvSpPr>
          <p:cNvPr id="167948" name="テキスト ボックス 31"/>
          <p:cNvSpPr txBox="1">
            <a:spLocks noChangeArrowheads="1"/>
          </p:cNvSpPr>
          <p:nvPr/>
        </p:nvSpPr>
        <p:spPr bwMode="auto">
          <a:xfrm>
            <a:off x="193674" y="4206807"/>
            <a:ext cx="3990699" cy="33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681" tIns="44342" rIns="88681"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r>
              <a:rPr lang="en-US" altLang="ja-JP" sz="1600" b="1" dirty="0">
                <a:solidFill>
                  <a:schemeClr val="accent1">
                    <a:lumMod val="50000"/>
                  </a:schemeClr>
                </a:solidFill>
                <a:latin typeface="Meiryo UI" pitchFamily="50" charset="-128"/>
                <a:ea typeface="Meiryo UI" pitchFamily="50" charset="-128"/>
                <a:cs typeface="Meiryo UI" pitchFamily="50" charset="-128"/>
              </a:rPr>
              <a:t>※</a:t>
            </a:r>
            <a:r>
              <a:rPr lang="ja-JP" altLang="en-US" sz="1600" b="1" dirty="0">
                <a:solidFill>
                  <a:schemeClr val="accent1">
                    <a:lumMod val="50000"/>
                  </a:schemeClr>
                </a:solidFill>
                <a:latin typeface="Meiryo UI" pitchFamily="50" charset="-128"/>
                <a:ea typeface="Meiryo UI" pitchFamily="50" charset="-128"/>
                <a:cs typeface="Meiryo UI" pitchFamily="50" charset="-128"/>
              </a:rPr>
              <a:t>訪問看護には医師         の指示書が必要 </a:t>
            </a:r>
            <a:endParaRPr lang="en-US" altLang="ja-JP" sz="1600" b="1" dirty="0">
              <a:solidFill>
                <a:schemeClr val="accent1">
                  <a:lumMod val="50000"/>
                </a:schemeClr>
              </a:solidFill>
              <a:latin typeface="Meiryo UI" pitchFamily="50" charset="-128"/>
              <a:ea typeface="Meiryo UI" pitchFamily="50" charset="-128"/>
              <a:cs typeface="Meiryo UI" pitchFamily="50" charset="-128"/>
            </a:endParaRPr>
          </a:p>
        </p:txBody>
      </p:sp>
      <p:sp>
        <p:nvSpPr>
          <p:cNvPr id="167949" name="正方形/長方形 30"/>
          <p:cNvSpPr>
            <a:spLocks noChangeArrowheads="1"/>
          </p:cNvSpPr>
          <p:nvPr/>
        </p:nvSpPr>
        <p:spPr bwMode="auto">
          <a:xfrm>
            <a:off x="906463" y="3157538"/>
            <a:ext cx="2819400" cy="812800"/>
          </a:xfrm>
          <a:prstGeom prst="rect">
            <a:avLst/>
          </a:prstGeom>
          <a:solidFill>
            <a:schemeClr val="bg1"/>
          </a:solidFill>
          <a:ln w="28575" cap="rnd" algn="ctr">
            <a:solidFill>
              <a:schemeClr val="accent1">
                <a:lumMod val="50000"/>
              </a:schemeClr>
            </a:solidFill>
            <a:prstDash val="sysDot"/>
            <a:miter lim="800000"/>
            <a:headEnd/>
            <a:tailEnd/>
          </a:ln>
        </p:spPr>
        <p:txBody>
          <a:bodyPr lIns="88681" tIns="44342" rIns="88681" bIns="44342" anchor="ctr"/>
          <a:lstStyle/>
          <a:p>
            <a:pPr algn="ctr" defTabSz="828675" eaLnBrk="1" hangingPunct="1">
              <a:lnSpc>
                <a:spcPts val="1900"/>
              </a:lnSpc>
            </a:pPr>
            <a:r>
              <a:rPr lang="ja-JP" altLang="en-US" sz="1700" b="1" dirty="0">
                <a:solidFill>
                  <a:schemeClr val="accent1">
                    <a:lumMod val="50000"/>
                  </a:schemeClr>
                </a:solidFill>
                <a:latin typeface="Meiryo UI" pitchFamily="50" charset="-128"/>
                <a:ea typeface="Meiryo UI" pitchFamily="50" charset="-128"/>
                <a:cs typeface="Meiryo UI" pitchFamily="50" charset="-128"/>
              </a:rPr>
              <a:t>小規模多機能型居宅介護</a:t>
            </a:r>
          </a:p>
          <a:p>
            <a:pPr algn="ctr" defTabSz="828675" eaLnBrk="1" hangingPunct="1">
              <a:lnSpc>
                <a:spcPts val="1700"/>
              </a:lnSpc>
            </a:pPr>
            <a:r>
              <a:rPr lang="ja-JP" altLang="en-US" sz="1800" b="1" dirty="0">
                <a:solidFill>
                  <a:schemeClr val="accent1">
                    <a:lumMod val="50000"/>
                  </a:schemeClr>
                </a:solidFill>
                <a:latin typeface="Meiryo UI" pitchFamily="50" charset="-128"/>
                <a:ea typeface="Meiryo UI" pitchFamily="50" charset="-128"/>
                <a:cs typeface="Meiryo UI" pitchFamily="50" charset="-128"/>
              </a:rPr>
              <a:t>＋</a:t>
            </a:r>
          </a:p>
          <a:p>
            <a:pPr algn="ctr" defTabSz="828675" eaLnBrk="1" hangingPunct="1">
              <a:lnSpc>
                <a:spcPts val="1900"/>
              </a:lnSpc>
            </a:pPr>
            <a:r>
              <a:rPr lang="ja-JP" altLang="en-US" sz="1700" b="1" dirty="0">
                <a:solidFill>
                  <a:schemeClr val="accent1">
                    <a:lumMod val="50000"/>
                  </a:schemeClr>
                </a:solidFill>
                <a:latin typeface="Meiryo UI" pitchFamily="50" charset="-128"/>
                <a:ea typeface="Meiryo UI" pitchFamily="50" charset="-128"/>
                <a:cs typeface="Meiryo UI" pitchFamily="50" charset="-128"/>
              </a:rPr>
              <a:t>訪問看護</a:t>
            </a:r>
          </a:p>
        </p:txBody>
      </p:sp>
      <p:sp>
        <p:nvSpPr>
          <p:cNvPr id="28" name="曲折矢印 27"/>
          <p:cNvSpPr/>
          <p:nvPr/>
        </p:nvSpPr>
        <p:spPr>
          <a:xfrm rot="16200000" flipH="1">
            <a:off x="5516064" y="3258372"/>
            <a:ext cx="952436" cy="773634"/>
          </a:xfrm>
          <a:prstGeom prst="bentArrow">
            <a:avLst>
              <a:gd name="adj1" fmla="val 28761"/>
              <a:gd name="adj2" fmla="val 30238"/>
              <a:gd name="adj3" fmla="val 29417"/>
              <a:gd name="adj4" fmla="val 42027"/>
            </a:avLst>
          </a:prstGeom>
          <a:solidFill>
            <a:srgbClr val="69892F"/>
          </a:solidFill>
          <a:ln>
            <a:noFill/>
          </a:ln>
          <a:effectLst/>
        </p:spPr>
        <p:style>
          <a:lnRef idx="1">
            <a:schemeClr val="accent2"/>
          </a:lnRef>
          <a:fillRef idx="2">
            <a:schemeClr val="accent2"/>
          </a:fillRef>
          <a:effectRef idx="1">
            <a:schemeClr val="accent2"/>
          </a:effectRef>
          <a:fontRef idx="minor">
            <a:schemeClr val="dk1"/>
          </a:fontRef>
        </p:style>
        <p:txBody>
          <a:bodyPr lIns="83218" tIns="41609" rIns="83218" bIns="41609" anchor="ctr"/>
          <a:lstStyle/>
          <a:p>
            <a:pPr algn="ctr" defTabSz="861152" eaLnBrk="1" hangingPunct="1">
              <a:defRPr/>
            </a:pPr>
            <a:endParaRPr lang="ja-JP" altLang="en-US" sz="1100" dirty="0">
              <a:solidFill>
                <a:prstClr val="black"/>
              </a:solidFill>
            </a:endParaRPr>
          </a:p>
        </p:txBody>
      </p:sp>
      <p:sp>
        <p:nvSpPr>
          <p:cNvPr id="29" name="曲折矢印 28"/>
          <p:cNvSpPr>
            <a:spLocks/>
          </p:cNvSpPr>
          <p:nvPr/>
        </p:nvSpPr>
        <p:spPr bwMode="auto">
          <a:xfrm flipH="1">
            <a:off x="7540625" y="2819775"/>
            <a:ext cx="1119188" cy="1298575"/>
          </a:xfrm>
          <a:custGeom>
            <a:avLst/>
            <a:gdLst>
              <a:gd name="T0" fmla="*/ 0 w 1033463"/>
              <a:gd name="T1" fmla="*/ 1376363 h 1376363"/>
              <a:gd name="T2" fmla="*/ 0 w 1033463"/>
              <a:gd name="T3" fmla="*/ 616502 h 1376363"/>
              <a:gd name="T4" fmla="*/ 554866 w 1033463"/>
              <a:gd name="T5" fmla="*/ 61636 h 1376363"/>
              <a:gd name="T6" fmla="*/ 853237 w 1033463"/>
              <a:gd name="T7" fmla="*/ 61636 h 1376363"/>
              <a:gd name="T8" fmla="*/ 853237 w 1033463"/>
              <a:gd name="T9" fmla="*/ 0 h 1376363"/>
              <a:gd name="T10" fmla="*/ 1033463 w 1033463"/>
              <a:gd name="T11" fmla="*/ 168558 h 1376363"/>
              <a:gd name="T12" fmla="*/ 853237 w 1033463"/>
              <a:gd name="T13" fmla="*/ 337116 h 1376363"/>
              <a:gd name="T14" fmla="*/ 853237 w 1033463"/>
              <a:gd name="T15" fmla="*/ 275480 h 1376363"/>
              <a:gd name="T16" fmla="*/ 554866 w 1033463"/>
              <a:gd name="T17" fmla="*/ 275480 h 1376363"/>
              <a:gd name="T18" fmla="*/ 213844 w 1033463"/>
              <a:gd name="T19" fmla="*/ 616502 h 1376363"/>
              <a:gd name="T20" fmla="*/ 213844 w 1033463"/>
              <a:gd name="T21" fmla="*/ 1376363 h 1376363"/>
              <a:gd name="T22" fmla="*/ 0 w 1033463"/>
              <a:gd name="T23" fmla="*/ 1376363 h 13763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33463" h="1376363">
                <a:moveTo>
                  <a:pt x="0" y="1376363"/>
                </a:moveTo>
                <a:lnTo>
                  <a:pt x="0" y="616502"/>
                </a:lnTo>
                <a:cubicBezTo>
                  <a:pt x="0" y="310058"/>
                  <a:pt x="248422" y="61636"/>
                  <a:pt x="554866" y="61636"/>
                </a:cubicBezTo>
                <a:lnTo>
                  <a:pt x="853237" y="61636"/>
                </a:lnTo>
                <a:lnTo>
                  <a:pt x="853237" y="0"/>
                </a:lnTo>
                <a:lnTo>
                  <a:pt x="1033463" y="168558"/>
                </a:lnTo>
                <a:lnTo>
                  <a:pt x="853237" y="337116"/>
                </a:lnTo>
                <a:lnTo>
                  <a:pt x="853237" y="275480"/>
                </a:lnTo>
                <a:lnTo>
                  <a:pt x="554866" y="275480"/>
                </a:lnTo>
                <a:cubicBezTo>
                  <a:pt x="366525" y="275480"/>
                  <a:pt x="213844" y="428161"/>
                  <a:pt x="213844" y="616502"/>
                </a:cubicBezTo>
                <a:lnTo>
                  <a:pt x="213844" y="1376363"/>
                </a:lnTo>
                <a:lnTo>
                  <a:pt x="0" y="1376363"/>
                </a:lnTo>
                <a:close/>
              </a:path>
            </a:pathLst>
          </a:custGeom>
          <a:solidFill>
            <a:srgbClr val="388288"/>
          </a:solidFill>
          <a:ln>
            <a:noFill/>
          </a:ln>
          <a:effectLst/>
        </p:spPr>
        <p:txBody>
          <a:bodyPr lIns="83218" tIns="41609" rIns="83218" bIns="41609" anchor="ctr"/>
          <a:lstStyle/>
          <a:p>
            <a:pPr>
              <a:defRPr/>
            </a:pPr>
            <a:endParaRPr lang="ja-JP" altLang="en-US">
              <a:solidFill>
                <a:schemeClr val="bg1"/>
              </a:solidFill>
            </a:endParaRPr>
          </a:p>
        </p:txBody>
      </p:sp>
      <p:sp>
        <p:nvSpPr>
          <p:cNvPr id="30" name="曲折矢印 29"/>
          <p:cNvSpPr/>
          <p:nvPr/>
        </p:nvSpPr>
        <p:spPr>
          <a:xfrm flipH="1">
            <a:off x="7521605" y="3157539"/>
            <a:ext cx="730408" cy="962400"/>
          </a:xfrm>
          <a:prstGeom prst="bentArrow">
            <a:avLst>
              <a:gd name="adj1" fmla="val 28557"/>
              <a:gd name="adj2" fmla="val 23836"/>
              <a:gd name="adj3" fmla="val 28512"/>
              <a:gd name="adj4" fmla="val 53994"/>
            </a:avLst>
          </a:prstGeom>
          <a:solidFill>
            <a:srgbClr val="388288"/>
          </a:solidFill>
          <a:ln>
            <a:noFill/>
          </a:ln>
          <a:effectLst/>
        </p:spPr>
        <p:style>
          <a:lnRef idx="1">
            <a:schemeClr val="accent2"/>
          </a:lnRef>
          <a:fillRef idx="2">
            <a:schemeClr val="accent2"/>
          </a:fillRef>
          <a:effectRef idx="1">
            <a:schemeClr val="accent2"/>
          </a:effectRef>
          <a:fontRef idx="minor">
            <a:schemeClr val="dk1"/>
          </a:fontRef>
        </p:style>
        <p:txBody>
          <a:bodyPr lIns="83218" tIns="41609" rIns="83218" bIns="41609" anchor="ctr"/>
          <a:lstStyle/>
          <a:p>
            <a:pPr algn="ctr" defTabSz="861152" eaLnBrk="1" hangingPunct="1">
              <a:defRPr/>
            </a:pPr>
            <a:endParaRPr lang="ja-JP" altLang="en-US" sz="1100" dirty="0">
              <a:solidFill>
                <a:schemeClr val="bg1"/>
              </a:solidFill>
            </a:endParaRPr>
          </a:p>
        </p:txBody>
      </p:sp>
      <p:sp>
        <p:nvSpPr>
          <p:cNvPr id="167954" name="テキスト ボックス 32"/>
          <p:cNvSpPr txBox="1">
            <a:spLocks noChangeArrowheads="1"/>
          </p:cNvSpPr>
          <p:nvPr/>
        </p:nvSpPr>
        <p:spPr bwMode="auto">
          <a:xfrm>
            <a:off x="8001000" y="4261225"/>
            <a:ext cx="631825" cy="361030"/>
          </a:xfrm>
          <a:prstGeom prst="rect">
            <a:avLst/>
          </a:prstGeom>
          <a:solidFill>
            <a:schemeClr val="accent1">
              <a:lumMod val="50000"/>
            </a:schemeClr>
          </a:solidFill>
          <a:ln>
            <a:noFill/>
          </a:ln>
        </p:spPr>
        <p:txBody>
          <a:bodyPr lIns="83218" tIns="41609" rIns="83218" bIns="41609">
            <a:spAutoFit/>
          </a:bodyPr>
          <a:lstStyle>
            <a:lvl1pPr defTabSz="860425">
              <a:defRPr kumimoji="1" sz="3200">
                <a:solidFill>
                  <a:schemeClr val="tx1"/>
                </a:solidFill>
                <a:latin typeface="Arial" pitchFamily="34" charset="0"/>
                <a:ea typeface="ＭＳ Ｐゴシック" pitchFamily="50" charset="-128"/>
              </a:defRPr>
            </a:lvl1pPr>
            <a:lvl2pPr defTabSz="860425">
              <a:defRPr kumimoji="1" sz="2800">
                <a:solidFill>
                  <a:schemeClr val="tx1"/>
                </a:solidFill>
                <a:latin typeface="Arial" pitchFamily="34" charset="0"/>
                <a:ea typeface="ＭＳ Ｐゴシック" pitchFamily="50" charset="-128"/>
              </a:defRPr>
            </a:lvl2pPr>
            <a:lvl3pPr defTabSz="860425">
              <a:defRPr kumimoji="1" sz="2400">
                <a:solidFill>
                  <a:schemeClr val="tx1"/>
                </a:solidFill>
                <a:latin typeface="Arial" pitchFamily="34" charset="0"/>
                <a:ea typeface="ＭＳ Ｐゴシック" pitchFamily="50" charset="-128"/>
              </a:defRPr>
            </a:lvl3pPr>
            <a:lvl4pPr defTabSz="860425">
              <a:defRPr kumimoji="1" sz="2000">
                <a:solidFill>
                  <a:schemeClr val="tx1"/>
                </a:solidFill>
                <a:latin typeface="Arial" pitchFamily="34" charset="0"/>
                <a:ea typeface="ＭＳ Ｐゴシック" pitchFamily="50" charset="-128"/>
              </a:defRPr>
            </a:lvl4pPr>
            <a:lvl5pPr defTabSz="860425">
              <a:defRPr kumimoji="1" sz="2000">
                <a:solidFill>
                  <a:schemeClr val="tx1"/>
                </a:solidFill>
                <a:latin typeface="Arial" pitchFamily="34" charset="0"/>
                <a:ea typeface="ＭＳ Ｐゴシック" pitchFamily="50" charset="-128"/>
              </a:defRPr>
            </a:lvl5pPr>
            <a:lvl6pPr defTabSz="860425" eaLnBrk="0" hangingPunct="0">
              <a:defRPr kumimoji="1" sz="2000">
                <a:solidFill>
                  <a:schemeClr val="tx1"/>
                </a:solidFill>
                <a:latin typeface="Arial" pitchFamily="34" charset="0"/>
                <a:ea typeface="ＭＳ Ｐゴシック" pitchFamily="50" charset="-128"/>
              </a:defRPr>
            </a:lvl6pPr>
            <a:lvl7pPr defTabSz="860425" eaLnBrk="0" hangingPunct="0">
              <a:defRPr kumimoji="1" sz="2000">
                <a:solidFill>
                  <a:schemeClr val="tx1"/>
                </a:solidFill>
                <a:latin typeface="Arial" pitchFamily="34" charset="0"/>
                <a:ea typeface="ＭＳ Ｐゴシック" pitchFamily="50" charset="-128"/>
              </a:defRPr>
            </a:lvl7pPr>
            <a:lvl8pPr defTabSz="860425" eaLnBrk="0" hangingPunct="0">
              <a:defRPr kumimoji="1" sz="2000">
                <a:solidFill>
                  <a:schemeClr val="tx1"/>
                </a:solidFill>
                <a:latin typeface="Arial" pitchFamily="34" charset="0"/>
                <a:ea typeface="ＭＳ Ｐゴシック" pitchFamily="50" charset="-128"/>
              </a:defRPr>
            </a:lvl8pPr>
            <a:lvl9pPr defTabSz="860425"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pPr>
            <a:r>
              <a:rPr lang="ja-JP" altLang="en-US" sz="1500" b="1" dirty="0">
                <a:solidFill>
                  <a:schemeClr val="bg1"/>
                </a:solidFill>
                <a:latin typeface="Meiryo UI" pitchFamily="50" charset="-128"/>
                <a:ea typeface="Meiryo UI" pitchFamily="50" charset="-128"/>
                <a:cs typeface="Meiryo UI" pitchFamily="50" charset="-128"/>
              </a:rPr>
              <a:t>訪問</a:t>
            </a:r>
          </a:p>
        </p:txBody>
      </p:sp>
      <p:sp>
        <p:nvSpPr>
          <p:cNvPr id="167955" name="テキスト ボックス 60"/>
          <p:cNvSpPr txBox="1">
            <a:spLocks noChangeArrowheads="1"/>
          </p:cNvSpPr>
          <p:nvPr/>
        </p:nvSpPr>
        <p:spPr bwMode="auto">
          <a:xfrm>
            <a:off x="4600575" y="2335588"/>
            <a:ext cx="1881188" cy="35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44342" rIns="0"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700" b="1" dirty="0">
                <a:solidFill>
                  <a:schemeClr val="accent1">
                    <a:lumMod val="50000"/>
                  </a:schemeClr>
                </a:solidFill>
                <a:latin typeface="Meiryo UI" pitchFamily="50" charset="-128"/>
                <a:ea typeface="Meiryo UI" pitchFamily="50" charset="-128"/>
                <a:cs typeface="Meiryo UI" pitchFamily="50" charset="-128"/>
              </a:rPr>
              <a:t>＜イメージ図＞</a:t>
            </a:r>
          </a:p>
        </p:txBody>
      </p:sp>
      <p:sp>
        <p:nvSpPr>
          <p:cNvPr id="167956" name="テキスト ボックス 60"/>
          <p:cNvSpPr txBox="1">
            <a:spLocks noChangeArrowheads="1"/>
          </p:cNvSpPr>
          <p:nvPr/>
        </p:nvSpPr>
        <p:spPr bwMode="auto">
          <a:xfrm>
            <a:off x="5176838" y="4713261"/>
            <a:ext cx="3190875" cy="828214"/>
          </a:xfrm>
          <a:prstGeom prst="rect">
            <a:avLst/>
          </a:prstGeom>
          <a:solidFill>
            <a:srgbClr val="CCE8EA"/>
          </a:solidFill>
          <a:ln w="28575">
            <a:solidFill>
              <a:schemeClr val="accent1">
                <a:lumMod val="50000"/>
              </a:schemeClr>
            </a:solidFill>
            <a:miter lim="800000"/>
            <a:headEnd/>
            <a:tailEnd/>
          </a:ln>
        </p:spPr>
        <p:txBody>
          <a:bodyPr lIns="0" tIns="44342" rIns="0" bIns="44342">
            <a:spAutoFit/>
          </a:bodyPr>
          <a:lstStyle>
            <a:lvl1pPr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600" b="1" dirty="0">
                <a:solidFill>
                  <a:srgbClr val="388288"/>
                </a:solidFill>
                <a:latin typeface="Meiryo UI" pitchFamily="50" charset="-128"/>
                <a:ea typeface="Meiryo UI" pitchFamily="50" charset="-128"/>
                <a:cs typeface="Meiryo UI" pitchFamily="50" charset="-128"/>
              </a:rPr>
              <a:t>看護小規模多機能型</a:t>
            </a:r>
            <a:endParaRPr lang="en-US" altLang="ja-JP" sz="1600" b="1" dirty="0">
              <a:solidFill>
                <a:srgbClr val="388288"/>
              </a:solidFill>
              <a:latin typeface="Meiryo UI" pitchFamily="50" charset="-128"/>
              <a:ea typeface="Meiryo UI" pitchFamily="50" charset="-128"/>
              <a:cs typeface="Meiryo UI" pitchFamily="50" charset="-128"/>
            </a:endParaRPr>
          </a:p>
          <a:p>
            <a:pPr algn="ctr" eaLnBrk="1" hangingPunct="1"/>
            <a:r>
              <a:rPr lang="ja-JP" altLang="en-US" sz="1600" b="1" dirty="0">
                <a:solidFill>
                  <a:srgbClr val="388288"/>
                </a:solidFill>
                <a:latin typeface="Meiryo UI" pitchFamily="50" charset="-128"/>
                <a:ea typeface="Meiryo UI" pitchFamily="50" charset="-128"/>
                <a:cs typeface="Meiryo UI" pitchFamily="50" charset="-128"/>
              </a:rPr>
              <a:t>居宅介護事業所</a:t>
            </a:r>
            <a:endParaRPr lang="en-US" altLang="ja-JP" sz="1600" b="1" dirty="0">
              <a:solidFill>
                <a:srgbClr val="388288"/>
              </a:solidFill>
              <a:latin typeface="Meiryo UI" pitchFamily="50" charset="-128"/>
              <a:ea typeface="Meiryo UI" pitchFamily="50" charset="-128"/>
              <a:cs typeface="Meiryo UI" pitchFamily="50" charset="-128"/>
            </a:endParaRPr>
          </a:p>
          <a:p>
            <a:pPr algn="ctr" eaLnBrk="1" hangingPunct="1"/>
            <a:r>
              <a:rPr lang="ja-JP" altLang="en-US" sz="1500" b="1" dirty="0">
                <a:solidFill>
                  <a:srgbClr val="388288"/>
                </a:solidFill>
                <a:latin typeface="Meiryo UI" pitchFamily="50" charset="-128"/>
                <a:ea typeface="Meiryo UI" pitchFamily="50" charset="-128"/>
                <a:cs typeface="Meiryo UI" pitchFamily="50" charset="-128"/>
              </a:rPr>
              <a:t>（小規模多機能＋訪問看護）</a:t>
            </a:r>
          </a:p>
        </p:txBody>
      </p:sp>
      <p:sp>
        <p:nvSpPr>
          <p:cNvPr id="167957" name="テキスト ボックス 43"/>
          <p:cNvSpPr txBox="1">
            <a:spLocks noChangeArrowheads="1"/>
          </p:cNvSpPr>
          <p:nvPr/>
        </p:nvSpPr>
        <p:spPr bwMode="auto">
          <a:xfrm>
            <a:off x="5683250" y="4239000"/>
            <a:ext cx="579438" cy="329932"/>
          </a:xfrm>
          <a:prstGeom prst="rect">
            <a:avLst/>
          </a:prstGeom>
          <a:solidFill>
            <a:srgbClr val="69892F"/>
          </a:solidFill>
          <a:ln>
            <a:noFill/>
          </a:ln>
        </p:spPr>
        <p:txBody>
          <a:bodyPr lIns="83218" tIns="41609" rIns="83218" bIns="41609">
            <a:spAutoFit/>
          </a:bodyPr>
          <a:lstStyle>
            <a:lvl1pPr defTabSz="860425">
              <a:defRPr kumimoji="1" sz="3200">
                <a:solidFill>
                  <a:schemeClr val="tx1"/>
                </a:solidFill>
                <a:latin typeface="Arial" pitchFamily="34" charset="0"/>
                <a:ea typeface="ＭＳ Ｐゴシック" pitchFamily="50" charset="-128"/>
              </a:defRPr>
            </a:lvl1pPr>
            <a:lvl2pPr defTabSz="860425">
              <a:defRPr kumimoji="1" sz="2800">
                <a:solidFill>
                  <a:schemeClr val="tx1"/>
                </a:solidFill>
                <a:latin typeface="Arial" pitchFamily="34" charset="0"/>
                <a:ea typeface="ＭＳ Ｐゴシック" pitchFamily="50" charset="-128"/>
              </a:defRPr>
            </a:lvl2pPr>
            <a:lvl3pPr defTabSz="860425">
              <a:defRPr kumimoji="1" sz="2400">
                <a:solidFill>
                  <a:schemeClr val="tx1"/>
                </a:solidFill>
                <a:latin typeface="Arial" pitchFamily="34" charset="0"/>
                <a:ea typeface="ＭＳ Ｐゴシック" pitchFamily="50" charset="-128"/>
              </a:defRPr>
            </a:lvl3pPr>
            <a:lvl4pPr defTabSz="860425">
              <a:defRPr kumimoji="1" sz="2000">
                <a:solidFill>
                  <a:schemeClr val="tx1"/>
                </a:solidFill>
                <a:latin typeface="Arial" pitchFamily="34" charset="0"/>
                <a:ea typeface="ＭＳ Ｐゴシック" pitchFamily="50" charset="-128"/>
              </a:defRPr>
            </a:lvl4pPr>
            <a:lvl5pPr defTabSz="860425">
              <a:defRPr kumimoji="1" sz="2000">
                <a:solidFill>
                  <a:schemeClr val="tx1"/>
                </a:solidFill>
                <a:latin typeface="Arial" pitchFamily="34" charset="0"/>
                <a:ea typeface="ＭＳ Ｐゴシック" pitchFamily="50" charset="-128"/>
              </a:defRPr>
            </a:lvl5pPr>
            <a:lvl6pPr defTabSz="860425" eaLnBrk="0" hangingPunct="0">
              <a:defRPr kumimoji="1" sz="2000">
                <a:solidFill>
                  <a:schemeClr val="tx1"/>
                </a:solidFill>
                <a:latin typeface="Arial" pitchFamily="34" charset="0"/>
                <a:ea typeface="ＭＳ Ｐゴシック" pitchFamily="50" charset="-128"/>
              </a:defRPr>
            </a:lvl6pPr>
            <a:lvl7pPr defTabSz="860425" eaLnBrk="0" hangingPunct="0">
              <a:defRPr kumimoji="1" sz="2000">
                <a:solidFill>
                  <a:schemeClr val="tx1"/>
                </a:solidFill>
                <a:latin typeface="Arial" pitchFamily="34" charset="0"/>
                <a:ea typeface="ＭＳ Ｐゴシック" pitchFamily="50" charset="-128"/>
              </a:defRPr>
            </a:lvl7pPr>
            <a:lvl8pPr defTabSz="860425" eaLnBrk="0" hangingPunct="0">
              <a:defRPr kumimoji="1" sz="2000">
                <a:solidFill>
                  <a:schemeClr val="tx1"/>
                </a:solidFill>
                <a:latin typeface="Arial" pitchFamily="34" charset="0"/>
                <a:ea typeface="ＭＳ Ｐゴシック" pitchFamily="50" charset="-128"/>
              </a:defRPr>
            </a:lvl8pPr>
            <a:lvl9pPr defTabSz="860425"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pPr>
            <a:r>
              <a:rPr lang="ja-JP" altLang="en-US" sz="1500" b="1" dirty="0">
                <a:solidFill>
                  <a:schemeClr val="bg1"/>
                </a:solidFill>
                <a:latin typeface="Meiryo UI" pitchFamily="50" charset="-128"/>
                <a:ea typeface="Meiryo UI" pitchFamily="50" charset="-128"/>
                <a:cs typeface="Meiryo UI" pitchFamily="50" charset="-128"/>
              </a:rPr>
              <a:t>通い</a:t>
            </a:r>
          </a:p>
        </p:txBody>
      </p:sp>
      <p:sp>
        <p:nvSpPr>
          <p:cNvPr id="167958" name="テキスト ボックス 44"/>
          <p:cNvSpPr txBox="1">
            <a:spLocks noChangeArrowheads="1"/>
          </p:cNvSpPr>
          <p:nvPr/>
        </p:nvSpPr>
        <p:spPr bwMode="auto">
          <a:xfrm>
            <a:off x="4908550" y="4237413"/>
            <a:ext cx="696913" cy="329932"/>
          </a:xfrm>
          <a:prstGeom prst="rect">
            <a:avLst/>
          </a:prstGeom>
          <a:solidFill>
            <a:srgbClr val="E5851B"/>
          </a:solidFill>
          <a:ln>
            <a:noFill/>
          </a:ln>
        </p:spPr>
        <p:txBody>
          <a:bodyPr wrap="square" lIns="83218" tIns="41609" rIns="83218" bIns="41609">
            <a:spAutoFit/>
          </a:bodyPr>
          <a:lstStyle>
            <a:lvl1pPr defTabSz="860425">
              <a:defRPr kumimoji="1" sz="3200">
                <a:solidFill>
                  <a:schemeClr val="tx1"/>
                </a:solidFill>
                <a:latin typeface="Arial" pitchFamily="34" charset="0"/>
                <a:ea typeface="ＭＳ Ｐゴシック" pitchFamily="50" charset="-128"/>
              </a:defRPr>
            </a:lvl1pPr>
            <a:lvl2pPr defTabSz="860425">
              <a:defRPr kumimoji="1" sz="2800">
                <a:solidFill>
                  <a:schemeClr val="tx1"/>
                </a:solidFill>
                <a:latin typeface="Arial" pitchFamily="34" charset="0"/>
                <a:ea typeface="ＭＳ Ｐゴシック" pitchFamily="50" charset="-128"/>
              </a:defRPr>
            </a:lvl2pPr>
            <a:lvl3pPr defTabSz="860425">
              <a:defRPr kumimoji="1" sz="2400">
                <a:solidFill>
                  <a:schemeClr val="tx1"/>
                </a:solidFill>
                <a:latin typeface="Arial" pitchFamily="34" charset="0"/>
                <a:ea typeface="ＭＳ Ｐゴシック" pitchFamily="50" charset="-128"/>
              </a:defRPr>
            </a:lvl3pPr>
            <a:lvl4pPr defTabSz="860425">
              <a:defRPr kumimoji="1" sz="2000">
                <a:solidFill>
                  <a:schemeClr val="tx1"/>
                </a:solidFill>
                <a:latin typeface="Arial" pitchFamily="34" charset="0"/>
                <a:ea typeface="ＭＳ Ｐゴシック" pitchFamily="50" charset="-128"/>
              </a:defRPr>
            </a:lvl4pPr>
            <a:lvl5pPr defTabSz="860425">
              <a:defRPr kumimoji="1" sz="2000">
                <a:solidFill>
                  <a:schemeClr val="tx1"/>
                </a:solidFill>
                <a:latin typeface="Arial" pitchFamily="34" charset="0"/>
                <a:ea typeface="ＭＳ Ｐゴシック" pitchFamily="50" charset="-128"/>
              </a:defRPr>
            </a:lvl5pPr>
            <a:lvl6pPr defTabSz="860425" eaLnBrk="0" hangingPunct="0">
              <a:defRPr kumimoji="1" sz="2000">
                <a:solidFill>
                  <a:schemeClr val="tx1"/>
                </a:solidFill>
                <a:latin typeface="Arial" pitchFamily="34" charset="0"/>
                <a:ea typeface="ＭＳ Ｐゴシック" pitchFamily="50" charset="-128"/>
              </a:defRPr>
            </a:lvl6pPr>
            <a:lvl7pPr defTabSz="860425" eaLnBrk="0" hangingPunct="0">
              <a:defRPr kumimoji="1" sz="2000">
                <a:solidFill>
                  <a:schemeClr val="tx1"/>
                </a:solidFill>
                <a:latin typeface="Arial" pitchFamily="34" charset="0"/>
                <a:ea typeface="ＭＳ Ｐゴシック" pitchFamily="50" charset="-128"/>
              </a:defRPr>
            </a:lvl7pPr>
            <a:lvl8pPr defTabSz="860425" eaLnBrk="0" hangingPunct="0">
              <a:defRPr kumimoji="1" sz="2000">
                <a:solidFill>
                  <a:schemeClr val="tx1"/>
                </a:solidFill>
                <a:latin typeface="Arial" pitchFamily="34" charset="0"/>
                <a:ea typeface="ＭＳ Ｐゴシック" pitchFamily="50" charset="-128"/>
              </a:defRPr>
            </a:lvl8pPr>
            <a:lvl9pPr defTabSz="860425"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pPr>
            <a:r>
              <a:rPr lang="ja-JP" altLang="en-US" sz="1500" b="1" dirty="0">
                <a:solidFill>
                  <a:schemeClr val="bg1"/>
                </a:solidFill>
                <a:latin typeface="Meiryo UI" pitchFamily="50" charset="-128"/>
                <a:ea typeface="Meiryo UI" pitchFamily="50" charset="-128"/>
                <a:cs typeface="Meiryo UI" pitchFamily="50" charset="-128"/>
              </a:rPr>
              <a:t>泊まり</a:t>
            </a:r>
          </a:p>
        </p:txBody>
      </p:sp>
      <p:sp>
        <p:nvSpPr>
          <p:cNvPr id="167959" name="テキスト ボックス 131"/>
          <p:cNvSpPr txBox="1">
            <a:spLocks noChangeArrowheads="1"/>
          </p:cNvSpPr>
          <p:nvPr/>
        </p:nvSpPr>
        <p:spPr bwMode="auto">
          <a:xfrm>
            <a:off x="4908550" y="5611750"/>
            <a:ext cx="3759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69829" rIns="0" bIns="69829">
            <a:spAutoFit/>
          </a:bodyPr>
          <a:lstStyle>
            <a:lvl1pPr marL="171450" indent="-171450" defTabSz="828675">
              <a:defRPr kumimoji="1" sz="3200">
                <a:solidFill>
                  <a:schemeClr val="tx1"/>
                </a:solidFill>
                <a:latin typeface="Arial" pitchFamily="34" charset="0"/>
                <a:ea typeface="ＭＳ Ｐゴシック" pitchFamily="50" charset="-128"/>
              </a:defRPr>
            </a:lvl1pPr>
            <a:lvl2pPr defTabSz="828675">
              <a:defRPr kumimoji="1" sz="2800">
                <a:solidFill>
                  <a:schemeClr val="tx1"/>
                </a:solidFill>
                <a:latin typeface="Arial" pitchFamily="34" charset="0"/>
                <a:ea typeface="ＭＳ Ｐゴシック" pitchFamily="50" charset="-128"/>
              </a:defRPr>
            </a:lvl2pPr>
            <a:lvl3pPr defTabSz="828675">
              <a:defRPr kumimoji="1" sz="2400">
                <a:solidFill>
                  <a:schemeClr val="tx1"/>
                </a:solidFill>
                <a:latin typeface="Arial" pitchFamily="34" charset="0"/>
                <a:ea typeface="ＭＳ Ｐゴシック" pitchFamily="50" charset="-128"/>
              </a:defRPr>
            </a:lvl3pPr>
            <a:lvl4pPr defTabSz="828675">
              <a:defRPr kumimoji="1" sz="2000">
                <a:solidFill>
                  <a:schemeClr val="tx1"/>
                </a:solidFill>
                <a:latin typeface="Arial" pitchFamily="34" charset="0"/>
                <a:ea typeface="ＭＳ Ｐゴシック" pitchFamily="50" charset="-128"/>
              </a:defRPr>
            </a:lvl4pPr>
            <a:lvl5pPr defTabSz="828675">
              <a:defRPr kumimoji="1" sz="2000">
                <a:solidFill>
                  <a:schemeClr val="tx1"/>
                </a:solidFill>
                <a:latin typeface="Arial" pitchFamily="34" charset="0"/>
                <a:ea typeface="ＭＳ Ｐゴシック" pitchFamily="50" charset="-128"/>
              </a:defRPr>
            </a:lvl5pPr>
            <a:lvl6pPr defTabSz="828675" eaLnBrk="0" hangingPunct="0">
              <a:defRPr kumimoji="1" sz="2000">
                <a:solidFill>
                  <a:schemeClr val="tx1"/>
                </a:solidFill>
                <a:latin typeface="Arial" pitchFamily="34" charset="0"/>
                <a:ea typeface="ＭＳ Ｐゴシック" pitchFamily="50" charset="-128"/>
              </a:defRPr>
            </a:lvl6pPr>
            <a:lvl7pPr defTabSz="828675" eaLnBrk="0" hangingPunct="0">
              <a:defRPr kumimoji="1" sz="2000">
                <a:solidFill>
                  <a:schemeClr val="tx1"/>
                </a:solidFill>
                <a:latin typeface="Arial" pitchFamily="34" charset="0"/>
                <a:ea typeface="ＭＳ Ｐゴシック" pitchFamily="50" charset="-128"/>
              </a:defRPr>
            </a:lvl7pPr>
            <a:lvl8pPr defTabSz="828675" eaLnBrk="0" hangingPunct="0">
              <a:defRPr kumimoji="1" sz="2000">
                <a:solidFill>
                  <a:schemeClr val="tx1"/>
                </a:solidFill>
                <a:latin typeface="Arial" pitchFamily="34" charset="0"/>
                <a:ea typeface="ＭＳ Ｐゴシック" pitchFamily="50" charset="-128"/>
              </a:defRPr>
            </a:lvl8pPr>
            <a:lvl9pPr defTabSz="828675" eaLnBrk="0" hangingPunct="0">
              <a:defRPr kumimoji="1" sz="2000">
                <a:solidFill>
                  <a:schemeClr val="tx1"/>
                </a:solidFill>
                <a:latin typeface="Arial" pitchFamily="34" charset="0"/>
                <a:ea typeface="ＭＳ Ｐゴシック" pitchFamily="50" charset="-128"/>
              </a:defRPr>
            </a:lvl9pPr>
          </a:lstStyle>
          <a:p>
            <a:pPr eaLnBrk="1" hangingPunct="1">
              <a:spcBef>
                <a:spcPts val="575"/>
              </a:spcBef>
            </a:pPr>
            <a:r>
              <a:rPr lang="ja-JP" altLang="en-US" sz="1500" b="1" dirty="0">
                <a:latin typeface="Meiryo UI" pitchFamily="50" charset="-128"/>
                <a:ea typeface="Meiryo UI" pitchFamily="50" charset="-128"/>
                <a:cs typeface="Meiryo UI" pitchFamily="50" charset="-128"/>
              </a:rPr>
              <a:t>  複合型サービス事業所のケアマネジャーによる</a:t>
            </a:r>
            <a:endParaRPr lang="en-US" altLang="ja-JP" sz="1500" b="1" dirty="0">
              <a:latin typeface="Meiryo UI" pitchFamily="50" charset="-128"/>
              <a:ea typeface="Meiryo UI" pitchFamily="50" charset="-128"/>
              <a:cs typeface="Meiryo UI" pitchFamily="50" charset="-128"/>
            </a:endParaRPr>
          </a:p>
          <a:p>
            <a:pPr eaLnBrk="1" hangingPunct="1">
              <a:spcBef>
                <a:spcPts val="500"/>
              </a:spcBef>
            </a:pPr>
            <a:r>
              <a:rPr lang="ja-JP" altLang="en-US" sz="1500" b="1" dirty="0">
                <a:latin typeface="Meiryo UI" pitchFamily="50" charset="-128"/>
                <a:ea typeface="Meiryo UI" pitchFamily="50" charset="-128"/>
                <a:cs typeface="Meiryo UI" pitchFamily="50" charset="-128"/>
              </a:rPr>
              <a:t>  サービスの一元管理により、利用者のニーズに</a:t>
            </a:r>
            <a:endParaRPr lang="en-US" altLang="ja-JP" sz="1500" b="1" dirty="0">
              <a:latin typeface="Meiryo UI" pitchFamily="50" charset="-128"/>
              <a:ea typeface="Meiryo UI" pitchFamily="50" charset="-128"/>
              <a:cs typeface="Meiryo UI" pitchFamily="50" charset="-128"/>
            </a:endParaRPr>
          </a:p>
          <a:p>
            <a:pPr eaLnBrk="1" hangingPunct="1">
              <a:spcBef>
                <a:spcPts val="500"/>
              </a:spcBef>
            </a:pPr>
            <a:r>
              <a:rPr lang="ja-JP" altLang="en-US" sz="1500" b="1" dirty="0">
                <a:latin typeface="Meiryo UI" pitchFamily="50" charset="-128"/>
                <a:ea typeface="Meiryo UI" pitchFamily="50" charset="-128"/>
                <a:cs typeface="Meiryo UI" pitchFamily="50" charset="-128"/>
              </a:rPr>
              <a:t>  応じた柔軟なサービス提供が可能</a:t>
            </a:r>
            <a:endParaRPr lang="en-US" altLang="ja-JP" sz="1500" b="1" dirty="0">
              <a:latin typeface="Meiryo UI" pitchFamily="50" charset="-128"/>
              <a:ea typeface="Meiryo UI" pitchFamily="50" charset="-128"/>
              <a:cs typeface="Meiryo UI" pitchFamily="50" charset="-128"/>
            </a:endParaRPr>
          </a:p>
        </p:txBody>
      </p:sp>
      <p:pic>
        <p:nvPicPr>
          <p:cNvPr id="167960" name="Picture 11" descr="C:\Users\KNUIP\AppData\Local\Microsoft\Windows\Temporary Internet Files\Content.IE5\50HXI09L\MC9000791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1763" y="2734050"/>
            <a:ext cx="1066800" cy="9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正方形/長方形 39"/>
          <p:cNvSpPr/>
          <p:nvPr/>
        </p:nvSpPr>
        <p:spPr>
          <a:xfrm>
            <a:off x="5786125" y="3178488"/>
            <a:ext cx="712788" cy="201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300" b="1" dirty="0">
                <a:solidFill>
                  <a:schemeClr val="bg1"/>
                </a:solidFill>
                <a:latin typeface="Meiryo UI" pitchFamily="50" charset="-128"/>
                <a:ea typeface="Meiryo UI" pitchFamily="50" charset="-128"/>
                <a:cs typeface="Meiryo UI" pitchFamily="50" charset="-128"/>
              </a:rPr>
              <a:t>通い</a:t>
            </a:r>
          </a:p>
        </p:txBody>
      </p:sp>
      <p:sp>
        <p:nvSpPr>
          <p:cNvPr id="47" name="正方形/長方形 46"/>
          <p:cNvSpPr/>
          <p:nvPr/>
        </p:nvSpPr>
        <p:spPr>
          <a:xfrm>
            <a:off x="7599363" y="2877271"/>
            <a:ext cx="712787" cy="201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300" b="1" dirty="0">
                <a:solidFill>
                  <a:schemeClr val="bg1"/>
                </a:solidFill>
                <a:latin typeface="Meiryo UI" pitchFamily="50" charset="-128"/>
                <a:ea typeface="Meiryo UI" pitchFamily="50" charset="-128"/>
                <a:cs typeface="Meiryo UI" pitchFamily="50" charset="-128"/>
              </a:rPr>
              <a:t>看護</a:t>
            </a:r>
          </a:p>
        </p:txBody>
      </p:sp>
      <p:sp>
        <p:nvSpPr>
          <p:cNvPr id="48" name="正方形/長方形 47"/>
          <p:cNvSpPr/>
          <p:nvPr/>
        </p:nvSpPr>
        <p:spPr>
          <a:xfrm>
            <a:off x="7539225" y="3250425"/>
            <a:ext cx="712788" cy="201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300" b="1" dirty="0">
                <a:solidFill>
                  <a:schemeClr val="bg1"/>
                </a:solidFill>
                <a:latin typeface="Meiryo UI" pitchFamily="50" charset="-128"/>
                <a:ea typeface="Meiryo UI" pitchFamily="50" charset="-128"/>
                <a:cs typeface="Meiryo UI" pitchFamily="50" charset="-128"/>
              </a:rPr>
              <a:t>介護</a:t>
            </a:r>
          </a:p>
        </p:txBody>
      </p:sp>
      <p:sp>
        <p:nvSpPr>
          <p:cNvPr id="33" name="Rectangle 3"/>
          <p:cNvSpPr>
            <a:spLocks noChangeArrowheads="1"/>
          </p:cNvSpPr>
          <p:nvPr/>
        </p:nvSpPr>
        <p:spPr bwMode="auto">
          <a:xfrm>
            <a:off x="155941" y="809741"/>
            <a:ext cx="8837065" cy="117026"/>
          </a:xfrm>
          <a:prstGeom prst="rect">
            <a:avLst/>
          </a:prstGeom>
          <a:gradFill rotWithShape="1">
            <a:gsLst>
              <a:gs pos="0">
                <a:srgbClr val="CDE9EB"/>
              </a:gs>
              <a:gs pos="100000">
                <a:srgbClr val="317277"/>
              </a:gs>
            </a:gsLst>
            <a:lin ang="0" scaled="1"/>
          </a:gradFill>
          <a:ln>
            <a:noFill/>
          </a:ln>
        </p:spPr>
        <p:txBody>
          <a:bodyPr wrap="none"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eaLnBrk="1" hangingPunct="1"/>
            <a:endParaRPr lang="ja-JP" altLang="en-US" sz="1800"/>
          </a:p>
        </p:txBody>
      </p:sp>
      <p:sp>
        <p:nvSpPr>
          <p:cNvPr id="34" name="Rectangle 2"/>
          <p:cNvSpPr>
            <a:spLocks noChangeArrowheads="1"/>
          </p:cNvSpPr>
          <p:nvPr/>
        </p:nvSpPr>
        <p:spPr bwMode="auto">
          <a:xfrm>
            <a:off x="0" y="-4168"/>
            <a:ext cx="127909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883" tIns="41441" rIns="82883" bIns="41441" anchor="ct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lnSpc>
                <a:spcPts val="2200"/>
              </a:lnSpc>
            </a:pPr>
            <a:r>
              <a:rPr lang="en-US" altLang="ja-JP" sz="1800" b="1" dirty="0">
                <a:latin typeface="Meiryo UI" pitchFamily="50" charset="-128"/>
                <a:ea typeface="Meiryo UI" pitchFamily="50" charset="-128"/>
                <a:cs typeface="Meiryo UI" pitchFamily="50" charset="-128"/>
              </a:rPr>
              <a:t>《</a:t>
            </a:r>
            <a:r>
              <a:rPr lang="ja-JP" altLang="en-US" sz="1800" b="1" dirty="0">
                <a:latin typeface="Meiryo UI" pitchFamily="50" charset="-128"/>
                <a:ea typeface="Meiryo UI" pitchFamily="50" charset="-128"/>
                <a:cs typeface="Meiryo UI" pitchFamily="50" charset="-128"/>
              </a:rPr>
              <a:t>連・制</a:t>
            </a:r>
            <a:r>
              <a:rPr lang="en-US" altLang="ja-JP" sz="1800" b="1" dirty="0">
                <a:latin typeface="Trebuchet MS" panose="020B0603020202020204" pitchFamily="34" charset="0"/>
                <a:ea typeface="Meiryo UI" pitchFamily="50" charset="-128"/>
                <a:cs typeface="Meiryo UI" pitchFamily="50" charset="-128"/>
              </a:rPr>
              <a:t>21</a:t>
            </a:r>
            <a:r>
              <a:rPr lang="en-US" altLang="ja-JP" sz="1800" b="1" dirty="0">
                <a:latin typeface="Meiryo UI" pitchFamily="50" charset="-128"/>
                <a:ea typeface="Meiryo UI" pitchFamily="50" charset="-128"/>
                <a:cs typeface="Meiryo UI" pitchFamily="50" charset="-128"/>
              </a:rPr>
              <a:t>》</a:t>
            </a:r>
            <a:endParaRPr lang="ja-JP" altLang="en-US" sz="1800" b="1" dirty="0">
              <a:latin typeface="Meiryo UI" pitchFamily="50" charset="-128"/>
              <a:ea typeface="Meiryo UI" pitchFamily="50" charset="-128"/>
              <a:cs typeface="Meiryo UI" pitchFamily="50" charset="-128"/>
            </a:endParaRPr>
          </a:p>
        </p:txBody>
      </p:sp>
      <p:sp>
        <p:nvSpPr>
          <p:cNvPr id="31" name="曲折矢印 30"/>
          <p:cNvSpPr/>
          <p:nvPr/>
        </p:nvSpPr>
        <p:spPr>
          <a:xfrm rot="16200000" flipH="1">
            <a:off x="5073329" y="2815638"/>
            <a:ext cx="1291330" cy="1320212"/>
          </a:xfrm>
          <a:prstGeom prst="bentArrow">
            <a:avLst>
              <a:gd name="adj1" fmla="val 18697"/>
              <a:gd name="adj2" fmla="val 18325"/>
              <a:gd name="adj3" fmla="val 16707"/>
              <a:gd name="adj4" fmla="val 35118"/>
            </a:avLst>
          </a:prstGeom>
          <a:solidFill>
            <a:srgbClr val="E5851B"/>
          </a:solidFill>
          <a:ln>
            <a:noFill/>
          </a:ln>
          <a:effectLst/>
        </p:spPr>
        <p:style>
          <a:lnRef idx="1">
            <a:schemeClr val="accent2"/>
          </a:lnRef>
          <a:fillRef idx="2">
            <a:schemeClr val="accent2"/>
          </a:fillRef>
          <a:effectRef idx="1">
            <a:schemeClr val="accent2"/>
          </a:effectRef>
          <a:fontRef idx="minor">
            <a:schemeClr val="dk1"/>
          </a:fontRef>
        </p:style>
        <p:txBody>
          <a:bodyPr lIns="83218" tIns="41609" rIns="83218" bIns="41609" anchor="ctr"/>
          <a:lstStyle/>
          <a:p>
            <a:pPr algn="ctr" defTabSz="861152" eaLnBrk="1" hangingPunct="1">
              <a:defRPr/>
            </a:pPr>
            <a:endParaRPr lang="ja-JP" altLang="en-US" sz="1100" dirty="0">
              <a:solidFill>
                <a:schemeClr val="bg1"/>
              </a:solidFill>
            </a:endParaRPr>
          </a:p>
        </p:txBody>
      </p:sp>
      <p:sp>
        <p:nvSpPr>
          <p:cNvPr id="32" name="正方形/長方形 31"/>
          <p:cNvSpPr/>
          <p:nvPr/>
        </p:nvSpPr>
        <p:spPr>
          <a:xfrm>
            <a:off x="5589088" y="2830950"/>
            <a:ext cx="827087" cy="201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kumimoji="1" sz="3200">
                <a:solidFill>
                  <a:schemeClr val="tx1"/>
                </a:solidFill>
                <a:latin typeface="Arial" pitchFamily="34" charset="0"/>
                <a:ea typeface="ＭＳ Ｐゴシック" pitchFamily="50" charset="-128"/>
              </a:defRPr>
            </a:lvl1pPr>
            <a:lvl2pPr marL="742950" indent="-285750">
              <a:spcBef>
                <a:spcPct val="20000"/>
              </a:spcBef>
              <a:buChar char="–"/>
              <a:defRPr kumimoji="1" sz="2800">
                <a:solidFill>
                  <a:schemeClr val="tx1"/>
                </a:solidFill>
                <a:latin typeface="Arial" pitchFamily="34" charset="0"/>
                <a:ea typeface="ＭＳ Ｐゴシック" pitchFamily="50" charset="-128"/>
              </a:defRPr>
            </a:lvl2pPr>
            <a:lvl3pPr marL="1143000" indent="-228600">
              <a:spcBef>
                <a:spcPct val="20000"/>
              </a:spcBef>
              <a:buChar char="•"/>
              <a:defRPr kumimoji="1" sz="2400">
                <a:solidFill>
                  <a:schemeClr val="tx1"/>
                </a:solidFill>
                <a:latin typeface="Arial" pitchFamily="34" charset="0"/>
                <a:ea typeface="ＭＳ Ｐゴシック" pitchFamily="50" charset="-128"/>
              </a:defRPr>
            </a:lvl3pPr>
            <a:lvl4pPr marL="1600200" indent="-228600">
              <a:spcBef>
                <a:spcPct val="20000"/>
              </a:spcBef>
              <a:buChar char="–"/>
              <a:defRPr kumimoji="1" sz="2000">
                <a:solidFill>
                  <a:schemeClr val="tx1"/>
                </a:solidFill>
                <a:latin typeface="Arial" pitchFamily="34" charset="0"/>
                <a:ea typeface="ＭＳ Ｐゴシック" pitchFamily="50" charset="-128"/>
              </a:defRPr>
            </a:lvl4pPr>
            <a:lvl5pPr marL="2057400" indent="-22860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300" b="1" dirty="0">
                <a:solidFill>
                  <a:schemeClr val="bg1"/>
                </a:solidFill>
                <a:latin typeface="Meiryo UI" pitchFamily="50" charset="-128"/>
                <a:ea typeface="Meiryo UI" pitchFamily="50" charset="-128"/>
                <a:cs typeface="Meiryo UI" pitchFamily="50" charset="-128"/>
              </a:rPr>
              <a:t>泊まり</a:t>
            </a:r>
          </a:p>
        </p:txBody>
      </p:sp>
    </p:spTree>
    <p:extLst>
      <p:ext uri="{BB962C8B-B14F-4D97-AF65-F5344CB8AC3E}">
        <p14:creationId xmlns:p14="http://schemas.microsoft.com/office/powerpoint/2010/main" val="3040033763"/>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nchor="ctr" anchorCtr="0">
        <a:noAutofit/>
      </a:bodyPr>
      <a:lstStyle>
        <a:defPPr algn="ctr">
          <a:defRPr kumimoji="1"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13596</TotalTime>
  <Words>12028</Words>
  <Application>Microsoft Office PowerPoint</Application>
  <PresentationFormat>画面に合わせる (4:3)</PresentationFormat>
  <Paragraphs>2151</Paragraphs>
  <Slides>112</Slides>
  <Notes>109</Notes>
  <HiddenSlides>0</HiddenSlides>
  <MMClips>0</MMClips>
  <ScaleCrop>false</ScaleCrop>
  <HeadingPairs>
    <vt:vector size="8" baseType="variant">
      <vt:variant>
        <vt:lpstr>使用されているフォント</vt:lpstr>
      </vt:variant>
      <vt:variant>
        <vt:i4>19</vt:i4>
      </vt:variant>
      <vt:variant>
        <vt:lpstr>テーマ</vt:lpstr>
      </vt:variant>
      <vt:variant>
        <vt:i4>3</vt:i4>
      </vt:variant>
      <vt:variant>
        <vt:lpstr>埋め込まれた OLE サーバー</vt:lpstr>
      </vt:variant>
      <vt:variant>
        <vt:i4>2</vt:i4>
      </vt:variant>
      <vt:variant>
        <vt:lpstr>スライド タイトル</vt:lpstr>
      </vt:variant>
      <vt:variant>
        <vt:i4>112</vt:i4>
      </vt:variant>
    </vt:vector>
  </HeadingPairs>
  <TitlesOfParts>
    <vt:vector size="136" baseType="lpstr">
      <vt:lpstr>BIZ UDPゴシック</vt:lpstr>
      <vt:lpstr>HGPｺﾞｼｯｸE</vt:lpstr>
      <vt:lpstr>HGPｺﾞｼｯｸM</vt:lpstr>
      <vt:lpstr>HGP創英角ｺﾞｼｯｸUB</vt:lpstr>
      <vt:lpstr>HG丸ｺﾞｼｯｸM-PRO</vt:lpstr>
      <vt:lpstr>HG創英角ｺﾞｼｯｸUB</vt:lpstr>
      <vt:lpstr>Meiryo UI</vt:lpstr>
      <vt:lpstr>ＭＳ Ｐゴシック</vt:lpstr>
      <vt:lpstr>ＭＳ Ｐ明朝</vt:lpstr>
      <vt:lpstr>ＭＳ ゴシック</vt:lpstr>
      <vt:lpstr>ＭＳ 明朝</vt:lpstr>
      <vt:lpstr>メイリオ</vt:lpstr>
      <vt:lpstr>Arial</vt:lpstr>
      <vt:lpstr>Calibri</vt:lpstr>
      <vt:lpstr>Century</vt:lpstr>
      <vt:lpstr>Segoe UI</vt:lpstr>
      <vt:lpstr>Times New Roman</vt:lpstr>
      <vt:lpstr>Trebuchet MS</vt:lpstr>
      <vt:lpstr>Wingdings</vt:lpstr>
      <vt:lpstr>標準デザイン</vt:lpstr>
      <vt:lpstr>Office ​​テーマ</vt:lpstr>
      <vt:lpstr>1_標準デザイン</vt:lpstr>
      <vt:lpstr>ビットマップ イメージ</vt:lpstr>
      <vt:lpstr>Image</vt:lpstr>
      <vt:lpstr>PowerPoint プレゼンテーション</vt:lpstr>
      <vt:lpstr>PowerPoint プレゼンテーション</vt:lpstr>
      <vt:lpstr>基本知識 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若年性認知症の特徴</vt:lpstr>
      <vt:lpstr>PowerPoint プレゼンテーション</vt:lpstr>
      <vt:lpstr>PowerPoint プレゼンテーション</vt:lpstr>
      <vt:lpstr>認知症各病型の典型的なMRI画像</vt:lpstr>
      <vt:lpstr>認知症各病型の典型的なSPECTパターン</vt:lpstr>
      <vt:lpstr>軽度認知障害とは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かかりつけ歯科医の役割 編</vt:lpstr>
      <vt:lpstr>● 認知症を理解し徴候などに気づくことができる  ● 認知症の人に対する継続的な歯科治療を行う  ● 全てのスタッフが認知症を理解し、認知症の人     やその家族を支援することができる   ● 必要に応じ他の医療施設や必要なサービスと     連携できる</vt:lpstr>
      <vt:lpstr>PowerPoint プレゼンテーション</vt:lpstr>
      <vt:lpstr>PowerPoint プレゼンテーション</vt:lpstr>
      <vt:lpstr>PowerPoint プレゼンテーション</vt:lpstr>
      <vt:lpstr>PowerPoint プレゼンテーション</vt:lpstr>
      <vt:lpstr>かかりつけ歯科医に求められる認知症の人への対応(まとめ)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認知症の人へのかかりつけ歯科医の支援</vt:lpstr>
      <vt:lpstr>キーパーソンとの状況共有と配慮</vt:lpstr>
      <vt:lpstr>歯科医療機関で起こるBPSDに対する対応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管理者の役割の重要性</vt:lpstr>
      <vt:lpstr>歯科医療機関の管理者の役割</vt:lpstr>
      <vt:lpstr>認知症の人を受け入れるにあたって</vt:lpstr>
      <vt:lpstr>PowerPoint プレゼンテーション</vt:lpstr>
      <vt:lpstr>PowerPoint プレゼンテーション</vt:lpstr>
      <vt:lpstr>連携・制度 編</vt:lpstr>
      <vt:lpstr>かかりつけ歯科医にとっての「多職種連携」の意味</vt:lpstr>
      <vt:lpstr>PowerPoint プレゼンテーション</vt:lpstr>
      <vt:lpstr>PowerPoint プレゼンテーション</vt:lpstr>
      <vt:lpstr>社会福祉士･精神保健福祉士・介護福祉士等との連携</vt:lpstr>
      <vt:lpstr>地域包括支援センター   </vt:lpstr>
      <vt:lpstr>PowerPoint プレゼンテーション</vt:lpstr>
      <vt:lpstr>地域ケア会議</vt:lpstr>
      <vt:lpstr>PowerPoint プレゼンテーション</vt:lpstr>
      <vt:lpstr>PowerPoint プレゼンテーション</vt:lpstr>
      <vt:lpstr>認知症の人の医療とケアの目標</vt:lpstr>
      <vt:lpstr>認知症高齢者ケアの基本 ～ 尊厳を支えるケアの確立 ～</vt:lpstr>
      <vt:lpstr>PowerPoint プレゼンテーション</vt:lpstr>
      <vt:lpstr>PowerPoint プレゼンテーション</vt:lpstr>
      <vt:lpstr>地域の相談窓口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認知症ケアパス</vt:lpstr>
      <vt:lpstr>認知症初期集中支援チーム</vt:lpstr>
      <vt:lpstr>PowerPoint プレゼンテーション</vt:lpstr>
      <vt:lpstr>若年性認知症の現状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日常生活自立支援事業</vt:lpstr>
      <vt:lpstr>PowerPoint プレゼンテーション</vt:lpstr>
      <vt:lpstr>PowerPoint プレゼンテーション</vt:lpstr>
      <vt:lpstr>認知症支援を通じた地域作りに向けて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ham DT</cp:lastModifiedBy>
  <cp:revision>946</cp:revision>
  <cp:lastPrinted>2020-03-23T07:02:02Z</cp:lastPrinted>
  <dcterms:created xsi:type="dcterms:W3CDTF">2004-06-29T16:14:50Z</dcterms:created>
  <dcterms:modified xsi:type="dcterms:W3CDTF">2020-03-24T06:09:52Z</dcterms:modified>
</cp:coreProperties>
</file>